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image/svg+xml" Extension="svg"/>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notesMaster+xml" PartName="/ppt/notesMasters/notesMaster1.xml"/>
  <Override ContentType="application/vnd.openxmlformats-officedocument.presentationml.notesSlide+xml" PartName="/ppt/notesSlides/notesSlide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slide+xml" PartName="/ppt/slides/slide18.xml"/>
  <Override ContentType="application/vnd.openxmlformats-officedocument.presentationml.slide+xml" PartName="/ppt/slides/slide19.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22.xml"/>
  <Override ContentType="application/vnd.openxmlformats-officedocument.presentationml.slide+xml" PartName="/ppt/slides/slide23.xml"/>
  <Override ContentType="application/vnd.openxmlformats-officedocument.presentationml.slide+xml" PartName="/ppt/slides/slide24.xml"/>
  <Override ContentType="application/vnd.openxmlformats-officedocument.presentationml.slide+xml" PartName="/ppt/slides/slide25.xml"/>
  <Override ContentType="application/vnd.openxmlformats-officedocument.presentationml.slide+xml" PartName="/ppt/slides/slide26.xml"/>
  <Override ContentType="application/vnd.openxmlformats-officedocument.presentationml.slide+xml" PartName="/ppt/slides/slide27.xml"/>
  <Override ContentType="application/vnd.openxmlformats-officedocument.presentationml.slide+xml" PartName="/ppt/slides/slide28.xml"/>
  <Override ContentType="application/vnd.openxmlformats-officedocument.presentationml.slide+xml" PartName="/ppt/slides/slide29.xml"/>
  <Override ContentType="application/vnd.openxmlformats-officedocument.presentationml.slide+xml" PartName="/ppt/slides/slide30.xml"/>
  <Override ContentType="application/vnd.openxmlformats-officedocument.presentationml.slide+xml" PartName="/ppt/slides/slide31.xml"/>
  <Override ContentType="application/vnd.openxmlformats-officedocument.presentationml.slide+xml" PartName="/ppt/slides/slide32.xml"/>
  <Override ContentType="application/vnd.openxmlformats-officedocument.presentationml.slide+xml" PartName="/ppt/slides/slide33.xml"/>
  <Override ContentType="application/vnd.openxmlformats-officedocument.presentationml.slide+xml" PartName="/ppt/slides/slide34.xml"/>
  <Override ContentType="application/vnd.openxmlformats-officedocument.presentationml.slide+xml" PartName="/ppt/slides/slide35.xml"/>
  <Override ContentType="application/vnd.openxmlformats-officedocument.presentationml.slide+xml" PartName="/ppt/slides/slide36.xml"/>
  <Override ContentType="application/vnd.openxmlformats-officedocument.presentationml.slide+xml" PartName="/ppt/slides/slide37.xml"/>
  <Override ContentType="application/vnd.openxmlformats-officedocument.presentationml.slide+xml" PartName="/ppt/slides/slide38.xml"/>
  <Override ContentType="application/vnd.openxmlformats-officedocument.presentationml.slide+xml" PartName="/ppt/slides/slide39.xml"/>
  <Override ContentType="application/vnd.openxmlformats-officedocument.presentationml.slide+xml" PartName="/ppt/slides/slide40.xml"/>
  <Override ContentType="application/vnd.openxmlformats-officedocument.presentationml.slide+xml" PartName="/ppt/slides/slide41.xml"/>
  <Override ContentType="application/vnd.openxmlformats-officedocument.presentationml.slide+xml" PartName="/ppt/slides/slide42.xml"/>
  <Override ContentType="application/vnd.openxmlformats-officedocument.presentationml.slide+xml" PartName="/ppt/slides/slide43.xml"/>
  <Override ContentType="application/vnd.openxmlformats-officedocument.presentationml.slide+xml" PartName="/ppt/slides/slide44.xml"/>
  <Override ContentType="application/vnd.openxmlformats-officedocument.presentationml.slide+xml" PartName="/ppt/slides/slide45.xml"/>
  <Override ContentType="application/vnd.openxmlformats-officedocument.presentationml.slide+xml" PartName="/ppt/slides/slide46.xml"/>
  <Override ContentType="application/vnd.openxmlformats-officedocument.presentationml.slide+xml" PartName="/ppt/slides/slide47.xml"/>
  <Override ContentType="application/vnd.openxmlformats-officedocument.presentationml.slide+xml" PartName="/ppt/slides/slide48.xml"/>
  <Override ContentType="application/vnd.openxmlformats-officedocument.presentationml.slide+xml" PartName="/ppt/slides/slide49.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notesMasterIdLst>
    <p:notesMasterId r:id="rId5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 id="290" r:id="rId40"/>
    <p:sldId id="291" r:id="rId41"/>
    <p:sldId id="292" r:id="rId42"/>
    <p:sldId id="293" r:id="rId43"/>
    <p:sldId id="294" r:id="rId44"/>
    <p:sldId id="295" r:id="rId45"/>
    <p:sldId id="296" r:id="rId46"/>
    <p:sldId id="297" r:id="rId47"/>
    <p:sldId id="298" r:id="rId48"/>
    <p:sldId id="299" r:id="rId49"/>
    <p:sldId id="300" r:id="rId50"/>
    <p:sldId id="301" r:id="rId51"/>
    <p:sldId id="302" r:id="rId52"/>
    <p:sldId id="303" r:id="rId53"/>
    <p:sldId id="304" r:id="rId54"/>
  </p:sldIdLst>
  <p:sldSz cx="9753600" cy="7315200"/>
  <p:notesSz cx="6858000" cy="9144000"/>
  <p:embeddedFontLst>
    <p:embeddedFont>
      <p:font typeface="League Gothic" charset="1" panose="00000500000000000000"/>
      <p:regular r:id="rId58"/>
    </p:embeddedFont>
    <p:embeddedFont>
      <p:font typeface="Assistant" charset="1" panose="00000500000000000000"/>
      <p:regular r:id="rId59"/>
    </p:embeddedFont>
    <p:embeddedFont>
      <p:font typeface="Assistant Bold" charset="1" panose="00000800000000000000"/>
      <p:regular r:id="rId60"/>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slides/slide11.xml" Type="http://schemas.openxmlformats.org/officeDocument/2006/relationships/slide"/><Relationship Id="rId17" Target="slides/slide12.xml" Type="http://schemas.openxmlformats.org/officeDocument/2006/relationships/slide"/><Relationship Id="rId18" Target="slides/slide13.xml" Type="http://schemas.openxmlformats.org/officeDocument/2006/relationships/slide"/><Relationship Id="rId19" Target="slides/slide14.xml" Type="http://schemas.openxmlformats.org/officeDocument/2006/relationships/slide"/><Relationship Id="rId2" Target="presProps.xml" Type="http://schemas.openxmlformats.org/officeDocument/2006/relationships/presProps"/><Relationship Id="rId20" Target="slides/slide15.xml" Type="http://schemas.openxmlformats.org/officeDocument/2006/relationships/slide"/><Relationship Id="rId21" Target="slides/slide16.xml" Type="http://schemas.openxmlformats.org/officeDocument/2006/relationships/slide"/><Relationship Id="rId22" Target="slides/slide17.xml" Type="http://schemas.openxmlformats.org/officeDocument/2006/relationships/slide"/><Relationship Id="rId23" Target="slides/slide18.xml" Type="http://schemas.openxmlformats.org/officeDocument/2006/relationships/slide"/><Relationship Id="rId24" Target="slides/slide19.xml" Type="http://schemas.openxmlformats.org/officeDocument/2006/relationships/slide"/><Relationship Id="rId25" Target="slides/slide20.xml" Type="http://schemas.openxmlformats.org/officeDocument/2006/relationships/slide"/><Relationship Id="rId26" Target="slides/slide21.xml" Type="http://schemas.openxmlformats.org/officeDocument/2006/relationships/slide"/><Relationship Id="rId27" Target="slides/slide22.xml" Type="http://schemas.openxmlformats.org/officeDocument/2006/relationships/slide"/><Relationship Id="rId28" Target="slides/slide23.xml" Type="http://schemas.openxmlformats.org/officeDocument/2006/relationships/slide"/><Relationship Id="rId29" Target="slides/slide24.xml" Type="http://schemas.openxmlformats.org/officeDocument/2006/relationships/slide"/><Relationship Id="rId3" Target="viewProps.xml" Type="http://schemas.openxmlformats.org/officeDocument/2006/relationships/viewProps"/><Relationship Id="rId30" Target="slides/slide25.xml" Type="http://schemas.openxmlformats.org/officeDocument/2006/relationships/slide"/><Relationship Id="rId31" Target="slides/slide26.xml" Type="http://schemas.openxmlformats.org/officeDocument/2006/relationships/slide"/><Relationship Id="rId32" Target="slides/slide27.xml" Type="http://schemas.openxmlformats.org/officeDocument/2006/relationships/slide"/><Relationship Id="rId33" Target="slides/slide28.xml" Type="http://schemas.openxmlformats.org/officeDocument/2006/relationships/slide"/><Relationship Id="rId34" Target="slides/slide29.xml" Type="http://schemas.openxmlformats.org/officeDocument/2006/relationships/slide"/><Relationship Id="rId35" Target="slides/slide30.xml" Type="http://schemas.openxmlformats.org/officeDocument/2006/relationships/slide"/><Relationship Id="rId36" Target="slides/slide31.xml" Type="http://schemas.openxmlformats.org/officeDocument/2006/relationships/slide"/><Relationship Id="rId37" Target="slides/slide32.xml" Type="http://schemas.openxmlformats.org/officeDocument/2006/relationships/slide"/><Relationship Id="rId38" Target="slides/slide33.xml" Type="http://schemas.openxmlformats.org/officeDocument/2006/relationships/slide"/><Relationship Id="rId39" Target="slides/slide34.xml" Type="http://schemas.openxmlformats.org/officeDocument/2006/relationships/slide"/><Relationship Id="rId4" Target="theme/theme1.xml" Type="http://schemas.openxmlformats.org/officeDocument/2006/relationships/theme"/><Relationship Id="rId40" Target="slides/slide35.xml" Type="http://schemas.openxmlformats.org/officeDocument/2006/relationships/slide"/><Relationship Id="rId41" Target="slides/slide36.xml" Type="http://schemas.openxmlformats.org/officeDocument/2006/relationships/slide"/><Relationship Id="rId42" Target="slides/slide37.xml" Type="http://schemas.openxmlformats.org/officeDocument/2006/relationships/slide"/><Relationship Id="rId43" Target="slides/slide38.xml" Type="http://schemas.openxmlformats.org/officeDocument/2006/relationships/slide"/><Relationship Id="rId44" Target="slides/slide39.xml" Type="http://schemas.openxmlformats.org/officeDocument/2006/relationships/slide"/><Relationship Id="rId45" Target="slides/slide40.xml" Type="http://schemas.openxmlformats.org/officeDocument/2006/relationships/slide"/><Relationship Id="rId46" Target="slides/slide41.xml" Type="http://schemas.openxmlformats.org/officeDocument/2006/relationships/slide"/><Relationship Id="rId47" Target="slides/slide42.xml" Type="http://schemas.openxmlformats.org/officeDocument/2006/relationships/slide"/><Relationship Id="rId48" Target="slides/slide43.xml" Type="http://schemas.openxmlformats.org/officeDocument/2006/relationships/slide"/><Relationship Id="rId49" Target="slides/slide44.xml" Type="http://schemas.openxmlformats.org/officeDocument/2006/relationships/slide"/><Relationship Id="rId5" Target="tableStyles.xml" Type="http://schemas.openxmlformats.org/officeDocument/2006/relationships/tableStyles"/><Relationship Id="rId50" Target="slides/slide45.xml" Type="http://schemas.openxmlformats.org/officeDocument/2006/relationships/slide"/><Relationship Id="rId51" Target="slides/slide46.xml" Type="http://schemas.openxmlformats.org/officeDocument/2006/relationships/slide"/><Relationship Id="rId52" Target="slides/slide47.xml" Type="http://schemas.openxmlformats.org/officeDocument/2006/relationships/slide"/><Relationship Id="rId53" Target="slides/slide48.xml" Type="http://schemas.openxmlformats.org/officeDocument/2006/relationships/slide"/><Relationship Id="rId54" Target="slides/slide49.xml" Type="http://schemas.openxmlformats.org/officeDocument/2006/relationships/slide"/><Relationship Id="rId55" Target="notesMasters/notesMaster1.xml" Type="http://schemas.openxmlformats.org/officeDocument/2006/relationships/notesMaster"/><Relationship Id="rId56" Target="theme/theme2.xml" Type="http://schemas.openxmlformats.org/officeDocument/2006/relationships/theme"/><Relationship Id="rId57" Target="notesSlides/notesSlide1.xml" Type="http://schemas.openxmlformats.org/officeDocument/2006/relationships/notesSlide"/><Relationship Id="rId58" Target="fonts/font58.fntdata" Type="http://schemas.openxmlformats.org/officeDocument/2006/relationships/font"/><Relationship Id="rId59" Target="fonts/font59.fntdata" Type="http://schemas.openxmlformats.org/officeDocument/2006/relationships/font"/><Relationship Id="rId6" Target="slides/slide1.xml" Type="http://schemas.openxmlformats.org/officeDocument/2006/relationships/slide"/><Relationship Id="rId60" Target="fonts/font60.fntdata" Type="http://schemas.openxmlformats.org/officeDocument/2006/relationships/font"/><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notesMasters/_rels/notesMaster1.xml.rels><?xml version="1.0" encoding="UTF-8" standalone="yes"?><Relationships xmlns="http://schemas.openxmlformats.org/package/2006/relationships"><Relationship Id="rId1" Target="../theme/theme2.xml" Type="http://schemas.openxmlformats.org/officeDocument/2006/relationships/theme"/></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1.7.2013</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cs-CZ"/>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extLst>
      <p:ext uri="{BB962C8B-B14F-4D97-AF65-F5344CB8AC3E}">
        <p14:creationId xmlns:p14="http://schemas.microsoft.com/office/powerpoint/2010/main" val="179888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xml" Type="http://schemas.openxmlformats.org/officeDocument/2006/relationships/slide"/></Relationships>
</file>

<file path=ppt/notesSlides/notesSlide1.xml><?xml version="1.0" encoding="utf-8"?>
<p:notes xmlns:p="http://schemas.openxmlformats.org/presentationml/2006/main">
  <p:cSld>
    <p:spTree xmlns:a="http://schemas.openxmlformats.org/drawingml/2006/main"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1.7.2013</a:t>
            </a:r>
          </a:p>
          <a:p>
            <a:r>
              <a:rPr lang="en-US"/>
              <a:t/>
            </a:r>
          </a:p>
          <a:p>
            <a:r>
              <a:rPr lang="en-US"/>
              <a:t>1.7.2013</a:t>
            </a:r>
          </a:p>
          <a:p>
            <a:r>
              <a:rPr lang="en-US"/>
              <a:t/>
            </a:r>
          </a:p>
          <a:p>
            <a:r>
              <a:rPr lang="en-US"/>
              <a:t>Welcome to the "How to Get Prepared for Your Tax Appointment Seminar!" This seminar is designed to help you maximize the effectiveness of your tax appointment and ensure you have all the necessary documents and information ready. By following these steps, you'll be well-prepared, organized, and confident during your tax appointment. Let's get started!</a:t>
            </a:r>
          </a:p>
          <a:p>
            <a:r>
              <a:rPr lang="en-US"/>
              <a:t/>
            </a:r>
          </a:p>
          <a:p>
            <a:r>
              <a:rPr lang="en-US"/>
              <a:t>‹#›</a:t>
            </a:r>
          </a:p>
          <a:p>
            <a:r>
              <a:rPr lang="en-US"/>
              <a:t/>
            </a:r>
          </a:p>
          <a:p>
            <a:r>
              <a:rPr lang="en-US"/>
              <a:t>‹#›</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note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xml" Type="http://schemas.openxmlformats.org/officeDocument/2006/relationships/notesSlide"/><Relationship Id="rId3" Target="../media/image1.pn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png" Type="http://schemas.openxmlformats.org/officeDocument/2006/relationships/image"/><Relationship Id="rId3" Target="../media/image3.svg" Type="http://schemas.openxmlformats.org/officeDocument/2006/relationships/image"/><Relationship Id="rId4" Target="../media/image1.png" Type="http://schemas.openxmlformats.org/officeDocument/2006/relationships/image"/></Relationships>
</file>

<file path=ppt/slides/_rels/slide1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7.jpeg" Type="http://schemas.openxmlformats.org/officeDocument/2006/relationships/image"/><Relationship Id="rId3" Target="../media/image1.png" Type="http://schemas.openxmlformats.org/officeDocument/2006/relationships/image"/></Relationships>
</file>

<file path=ppt/slides/_rels/slide1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8.jpeg" Type="http://schemas.openxmlformats.org/officeDocument/2006/relationships/image"/><Relationship Id="rId3" Target="../media/image1.png" Type="http://schemas.openxmlformats.org/officeDocument/2006/relationships/image"/></Relationships>
</file>

<file path=ppt/slides/_rels/slide1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9.jpeg" Type="http://schemas.openxmlformats.org/officeDocument/2006/relationships/image"/><Relationship Id="rId3" Target="../media/image1.png" Type="http://schemas.openxmlformats.org/officeDocument/2006/relationships/image"/></Relationships>
</file>

<file path=ppt/slides/_rels/slide1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0.jpeg" Type="http://schemas.openxmlformats.org/officeDocument/2006/relationships/image"/><Relationship Id="rId3" Target="../media/image1.png" Type="http://schemas.openxmlformats.org/officeDocument/2006/relationships/image"/></Relationships>
</file>

<file path=ppt/slides/_rels/slide1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1.jpeg" Type="http://schemas.openxmlformats.org/officeDocument/2006/relationships/image"/><Relationship Id="rId3" Target="../media/image1.png" Type="http://schemas.openxmlformats.org/officeDocument/2006/relationships/image"/></Relationships>
</file>

<file path=ppt/slides/_rels/slide1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2.jpeg" Type="http://schemas.openxmlformats.org/officeDocument/2006/relationships/image"/><Relationship Id="rId3" Target="../media/image1.png" Type="http://schemas.openxmlformats.org/officeDocument/2006/relationships/image"/></Relationships>
</file>

<file path=ppt/slides/_rels/slide17.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3.jpeg" Type="http://schemas.openxmlformats.org/officeDocument/2006/relationships/image"/><Relationship Id="rId3" Target="../media/image1.png" Type="http://schemas.openxmlformats.org/officeDocument/2006/relationships/image"/></Relationships>
</file>

<file path=ppt/slides/_rels/slide18.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4.jpeg" Type="http://schemas.openxmlformats.org/officeDocument/2006/relationships/image"/></Relationships>
</file>

<file path=ppt/slides/_rels/slide19.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5.jpeg" Type="http://schemas.openxmlformats.org/officeDocument/2006/relationships/image"/><Relationship Id="rId3" Target="../media/image1.pn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s>
</file>

<file path=ppt/slides/_rels/slide20.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6.jpeg" Type="http://schemas.openxmlformats.org/officeDocument/2006/relationships/image"/><Relationship Id="rId3" Target="../media/image1.png" Type="http://schemas.openxmlformats.org/officeDocument/2006/relationships/image"/></Relationships>
</file>

<file path=ppt/slides/_rels/slide2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7.jpeg" Type="http://schemas.openxmlformats.org/officeDocument/2006/relationships/image"/><Relationship Id="rId3" Target="../media/image1.png" Type="http://schemas.openxmlformats.org/officeDocument/2006/relationships/image"/></Relationships>
</file>

<file path=ppt/slides/_rels/slide2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6.jpeg" Type="http://schemas.openxmlformats.org/officeDocument/2006/relationships/image"/><Relationship Id="rId3" Target="../media/image1.png" Type="http://schemas.openxmlformats.org/officeDocument/2006/relationships/image"/></Relationships>
</file>

<file path=ppt/slides/_rels/slide2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8.jpeg" Type="http://schemas.openxmlformats.org/officeDocument/2006/relationships/image"/><Relationship Id="rId3" Target="../media/image1.png" Type="http://schemas.openxmlformats.org/officeDocument/2006/relationships/image"/></Relationships>
</file>

<file path=ppt/slides/_rels/slide2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9.jpeg" Type="http://schemas.openxmlformats.org/officeDocument/2006/relationships/image"/><Relationship Id="rId3" Target="../media/image30.png" Type="http://schemas.openxmlformats.org/officeDocument/2006/relationships/image"/></Relationships>
</file>

<file path=ppt/slides/_rels/slide2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9.jpeg" Type="http://schemas.openxmlformats.org/officeDocument/2006/relationships/image"/><Relationship Id="rId3" Target="../media/image30.png" Type="http://schemas.openxmlformats.org/officeDocument/2006/relationships/image"/></Relationships>
</file>

<file path=ppt/slides/_rels/slide2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9.jpeg" Type="http://schemas.openxmlformats.org/officeDocument/2006/relationships/image"/><Relationship Id="rId3" Target="../media/image30.png" Type="http://schemas.openxmlformats.org/officeDocument/2006/relationships/image"/></Relationships>
</file>

<file path=ppt/slides/_rels/slide27.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1.jpeg" Type="http://schemas.openxmlformats.org/officeDocument/2006/relationships/image"/><Relationship Id="rId3" Target="../media/image1.png" Type="http://schemas.openxmlformats.org/officeDocument/2006/relationships/image"/></Relationships>
</file>

<file path=ppt/slides/_rels/slide28.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s>
</file>

<file path=ppt/slides/_rels/slide29.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png" Type="http://schemas.openxmlformats.org/officeDocument/2006/relationships/image"/><Relationship Id="rId3" Target="../media/image3.svg" Type="http://schemas.openxmlformats.org/officeDocument/2006/relationships/image"/><Relationship Id="rId4" Target="../media/image1.png" Type="http://schemas.openxmlformats.org/officeDocument/2006/relationships/image"/></Relationships>
</file>

<file path=ppt/slides/_rels/slide30.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s>
</file>

<file path=ppt/slides/_rels/slide3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2.jpeg" Type="http://schemas.openxmlformats.org/officeDocument/2006/relationships/image"/><Relationship Id="rId3" Target="../media/image1.png" Type="http://schemas.openxmlformats.org/officeDocument/2006/relationships/image"/></Relationships>
</file>

<file path=ppt/slides/_rels/slide3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3.png" Type="http://schemas.openxmlformats.org/officeDocument/2006/relationships/image"/><Relationship Id="rId3" Target="../media/image1.png" Type="http://schemas.openxmlformats.org/officeDocument/2006/relationships/image"/></Relationships>
</file>

<file path=ppt/slides/_rels/slide3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4.png" Type="http://schemas.openxmlformats.org/officeDocument/2006/relationships/image"/><Relationship Id="rId3" Target="../media/image35.svg" Type="http://schemas.openxmlformats.org/officeDocument/2006/relationships/image"/><Relationship Id="rId4" Target="../media/image1.png" Type="http://schemas.openxmlformats.org/officeDocument/2006/relationships/image"/><Relationship Id="rId5" Target="../media/image36.png" Type="http://schemas.openxmlformats.org/officeDocument/2006/relationships/image"/></Relationships>
</file>

<file path=ppt/slides/_rels/slide3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4.png" Type="http://schemas.openxmlformats.org/officeDocument/2006/relationships/image"/><Relationship Id="rId3" Target="../media/image35.svg" Type="http://schemas.openxmlformats.org/officeDocument/2006/relationships/image"/><Relationship Id="rId4" Target="../media/image1.png" Type="http://schemas.openxmlformats.org/officeDocument/2006/relationships/image"/><Relationship Id="rId5" Target="../media/image37.png" Type="http://schemas.openxmlformats.org/officeDocument/2006/relationships/image"/></Relationships>
</file>

<file path=ppt/slides/_rels/slide3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8.png" Type="http://schemas.openxmlformats.org/officeDocument/2006/relationships/image"/><Relationship Id="rId3" Target="../media/image39.svg" Type="http://schemas.openxmlformats.org/officeDocument/2006/relationships/image"/><Relationship Id="rId4" Target="../media/image40.png" Type="http://schemas.openxmlformats.org/officeDocument/2006/relationships/image"/><Relationship Id="rId5" Target="../media/image1.png" Type="http://schemas.openxmlformats.org/officeDocument/2006/relationships/image"/></Relationships>
</file>

<file path=ppt/slides/_rels/slide3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1.png" Type="http://schemas.openxmlformats.org/officeDocument/2006/relationships/image"/><Relationship Id="rId3" Target="../media/image38.png" Type="http://schemas.openxmlformats.org/officeDocument/2006/relationships/image"/><Relationship Id="rId4" Target="../media/image39.svg" Type="http://schemas.openxmlformats.org/officeDocument/2006/relationships/image"/><Relationship Id="rId5" Target="../media/image1.png" Type="http://schemas.openxmlformats.org/officeDocument/2006/relationships/image"/></Relationships>
</file>

<file path=ppt/slides/_rels/slide37.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2.png" Type="http://schemas.openxmlformats.org/officeDocument/2006/relationships/image"/><Relationship Id="rId3" Target="../media/image38.png" Type="http://schemas.openxmlformats.org/officeDocument/2006/relationships/image"/><Relationship Id="rId4" Target="../media/image39.svg" Type="http://schemas.openxmlformats.org/officeDocument/2006/relationships/image"/><Relationship Id="rId5" Target="../media/image1.png" Type="http://schemas.openxmlformats.org/officeDocument/2006/relationships/image"/></Relationships>
</file>

<file path=ppt/slides/_rels/slide38.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2.png" Type="http://schemas.openxmlformats.org/officeDocument/2006/relationships/image"/><Relationship Id="rId3" Target="../media/image38.png" Type="http://schemas.openxmlformats.org/officeDocument/2006/relationships/image"/><Relationship Id="rId4" Target="../media/image39.svg" Type="http://schemas.openxmlformats.org/officeDocument/2006/relationships/image"/><Relationship Id="rId5" Target="../media/image1.png" Type="http://schemas.openxmlformats.org/officeDocument/2006/relationships/image"/></Relationships>
</file>

<file path=ppt/slides/_rels/slide39.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3.png" Type="http://schemas.openxmlformats.org/officeDocument/2006/relationships/image"/><Relationship Id="rId3" Target="../media/image44.svg" Type="http://schemas.openxmlformats.org/officeDocument/2006/relationships/image"/><Relationship Id="rId4" Target="../media/image45.png" Type="http://schemas.openxmlformats.org/officeDocument/2006/relationships/image"/><Relationship Id="rId5" Target="../media/image1.pn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jpeg" Type="http://schemas.openxmlformats.org/officeDocument/2006/relationships/image"/><Relationship Id="rId3" Target="../media/image1.png" Type="http://schemas.openxmlformats.org/officeDocument/2006/relationships/image"/></Relationships>
</file>

<file path=ppt/slides/_rels/slide40.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6.png" Type="http://schemas.openxmlformats.org/officeDocument/2006/relationships/image"/><Relationship Id="rId3" Target="../media/image43.png" Type="http://schemas.openxmlformats.org/officeDocument/2006/relationships/image"/><Relationship Id="rId4" Target="../media/image44.svg" Type="http://schemas.openxmlformats.org/officeDocument/2006/relationships/image"/><Relationship Id="rId5" Target="../media/image1.png" Type="http://schemas.openxmlformats.org/officeDocument/2006/relationships/image"/></Relationships>
</file>

<file path=ppt/slides/_rels/slide4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7.png" Type="http://schemas.openxmlformats.org/officeDocument/2006/relationships/image"/><Relationship Id="rId3" Target="../media/image43.png" Type="http://schemas.openxmlformats.org/officeDocument/2006/relationships/image"/><Relationship Id="rId4" Target="../media/image44.svg" Type="http://schemas.openxmlformats.org/officeDocument/2006/relationships/image"/><Relationship Id="rId5" Target="../media/image1.png" Type="http://schemas.openxmlformats.org/officeDocument/2006/relationships/image"/></Relationships>
</file>

<file path=ppt/slides/_rels/slide4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8.png" Type="http://schemas.openxmlformats.org/officeDocument/2006/relationships/image"/><Relationship Id="rId3" Target="../media/image43.png" Type="http://schemas.openxmlformats.org/officeDocument/2006/relationships/image"/><Relationship Id="rId4" Target="../media/image44.svg" Type="http://schemas.openxmlformats.org/officeDocument/2006/relationships/image"/><Relationship Id="rId5" Target="../media/image1.png" Type="http://schemas.openxmlformats.org/officeDocument/2006/relationships/image"/></Relationships>
</file>

<file path=ppt/slides/_rels/slide4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3.png" Type="http://schemas.openxmlformats.org/officeDocument/2006/relationships/image"/><Relationship Id="rId3" Target="../media/image44.svg" Type="http://schemas.openxmlformats.org/officeDocument/2006/relationships/image"/><Relationship Id="rId4" Target="../media/image1.png" Type="http://schemas.openxmlformats.org/officeDocument/2006/relationships/image"/><Relationship Id="rId5" Target="../media/image49.png" Type="http://schemas.openxmlformats.org/officeDocument/2006/relationships/image"/></Relationships>
</file>

<file path=ppt/slides/_rels/slide4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3.png" Type="http://schemas.openxmlformats.org/officeDocument/2006/relationships/image"/><Relationship Id="rId3" Target="../media/image44.svg" Type="http://schemas.openxmlformats.org/officeDocument/2006/relationships/image"/><Relationship Id="rId4" Target="../media/image1.png" Type="http://schemas.openxmlformats.org/officeDocument/2006/relationships/image"/><Relationship Id="rId5" Target="../media/image50.png" Type="http://schemas.openxmlformats.org/officeDocument/2006/relationships/image"/></Relationships>
</file>

<file path=ppt/slides/_rels/slide4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s>
</file>

<file path=ppt/slides/_rels/slide4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1.jpeg" Type="http://schemas.openxmlformats.org/officeDocument/2006/relationships/image"/><Relationship Id="rId3" Target="../media/image52.jpeg" Type="http://schemas.openxmlformats.org/officeDocument/2006/relationships/image"/><Relationship Id="rId4" Target="../media/image30.png" Type="http://schemas.openxmlformats.org/officeDocument/2006/relationships/image"/></Relationships>
</file>

<file path=ppt/slides/_rels/slide47.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3.png" Type="http://schemas.openxmlformats.org/officeDocument/2006/relationships/image"/><Relationship Id="rId3" Target="../media/image54.png" Type="http://schemas.openxmlformats.org/officeDocument/2006/relationships/image"/><Relationship Id="rId4" Target="../media/image30.png" Type="http://schemas.openxmlformats.org/officeDocument/2006/relationships/image"/></Relationships>
</file>

<file path=ppt/slides/_rels/slide48.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5.png" Type="http://schemas.openxmlformats.org/officeDocument/2006/relationships/image"/><Relationship Id="rId3" Target="../media/image56.png" Type="http://schemas.openxmlformats.org/officeDocument/2006/relationships/image"/><Relationship Id="rId4" Target="../media/image30.png" Type="http://schemas.openxmlformats.org/officeDocument/2006/relationships/image"/></Relationships>
</file>

<file path=ppt/slides/_rels/slide49.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7.pn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jpeg" Type="http://schemas.openxmlformats.org/officeDocument/2006/relationships/image"/><Relationship Id="rId3" Target="../media/image6.jpeg" Type="http://schemas.openxmlformats.org/officeDocument/2006/relationships/image"/><Relationship Id="rId4" Target="../media/image7.png" Type="http://schemas.openxmlformats.org/officeDocument/2006/relationships/image"/><Relationship Id="rId5" Target="../media/image1.png" Type="http://schemas.openxmlformats.org/officeDocument/2006/relationships/image"/><Relationship Id="rId6" Target="../media/image8.png" Type="http://schemas.openxmlformats.org/officeDocument/2006/relationships/image"/><Relationship Id="rId7" Target="../media/image9.svg" Type="http://schemas.openxmlformats.org/officeDocument/2006/relationships/image"/></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0.jpeg" Type="http://schemas.openxmlformats.org/officeDocument/2006/relationships/image"/><Relationship Id="rId3" Target="../media/image1.png" Type="http://schemas.openxmlformats.org/officeDocument/2006/relationships/image"/><Relationship Id="rId4" Target="../media/image11.png" Type="http://schemas.openxmlformats.org/officeDocument/2006/relationships/image"/><Relationship Id="rId5" Target="../media/image12.svg" Type="http://schemas.openxmlformats.org/officeDocument/2006/relationships/image"/></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13.png" Type="http://schemas.openxmlformats.org/officeDocument/2006/relationships/image"/><Relationship Id="rId4" Target="../media/image14.svg" Type="http://schemas.openxmlformats.org/officeDocument/2006/relationships/image"/></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15.png" Type="http://schemas.openxmlformats.org/officeDocument/2006/relationships/image"/><Relationship Id="rId4" Target="../media/image16.svg" Type="http://schemas.openxmlformats.org/officeDocument/2006/relationships/image"/></Relationships>
</file>

<file path=ppt/slides/slide1.xml><?xml version="1.0" encoding="utf-8"?>
<p:sld xmlns:p="http://schemas.openxmlformats.org/presentationml/2006/main" xmlns:a="http://schemas.openxmlformats.org/drawingml/2006/main" xmlns:r="http://schemas.openxmlformats.org/officeDocument/2006/relationships">
  <p:cSld>
    <p:bg>
      <p:bgPr>
        <a:solidFill>
          <a:srgbClr val="FEFFFF"/>
        </a:solidFill>
      </p:bgPr>
    </p:bg>
    <p:spTree>
      <p:nvGrpSpPr>
        <p:cNvPr id="1" name=""/>
        <p:cNvGrpSpPr/>
        <p:nvPr/>
      </p:nvGrpSpPr>
      <p:grpSpPr>
        <a:xfrm>
          <a:off x="0" y="0"/>
          <a:ext cx="0" cy="0"/>
          <a:chOff x="0" y="0"/>
          <a:chExt cx="0" cy="0"/>
        </a:xfrm>
      </p:grpSpPr>
      <p:grpSp>
        <p:nvGrpSpPr>
          <p:cNvPr name="Group 2" id="2"/>
          <p:cNvGrpSpPr/>
          <p:nvPr/>
        </p:nvGrpSpPr>
        <p:grpSpPr>
          <a:xfrm rot="5400000">
            <a:off x="4312774" y="1874374"/>
            <a:ext cx="7315200" cy="3566453"/>
            <a:chOff x="0" y="0"/>
            <a:chExt cx="4639733" cy="2262056"/>
          </a:xfrm>
        </p:grpSpPr>
        <p:sp>
          <p:nvSpPr>
            <p:cNvPr name="Freeform 3" id="3"/>
            <p:cNvSpPr/>
            <p:nvPr/>
          </p:nvSpPr>
          <p:spPr>
            <a:xfrm flipH="false" flipV="false" rot="0">
              <a:off x="0" y="0"/>
              <a:ext cx="4639733" cy="2262056"/>
            </a:xfrm>
            <a:custGeom>
              <a:avLst/>
              <a:gdLst/>
              <a:ahLst/>
              <a:cxnLst/>
              <a:rect r="r" b="b" t="t" l="l"/>
              <a:pathLst>
                <a:path h="2262056" w="4639733">
                  <a:moveTo>
                    <a:pt x="0" y="0"/>
                  </a:moveTo>
                  <a:lnTo>
                    <a:pt x="4639733" y="0"/>
                  </a:lnTo>
                  <a:lnTo>
                    <a:pt x="4639733" y="2262056"/>
                  </a:lnTo>
                  <a:lnTo>
                    <a:pt x="0" y="2262056"/>
                  </a:lnTo>
                  <a:close/>
                </a:path>
              </a:pathLst>
            </a:custGeom>
            <a:solidFill>
              <a:srgbClr val="8B5336"/>
            </a:solidFill>
          </p:spPr>
        </p:sp>
      </p:grpSp>
      <p:grpSp>
        <p:nvGrpSpPr>
          <p:cNvPr name="Group 4" id="4"/>
          <p:cNvGrpSpPr/>
          <p:nvPr/>
        </p:nvGrpSpPr>
        <p:grpSpPr>
          <a:xfrm rot="5400000">
            <a:off x="3124390" y="-1216129"/>
            <a:ext cx="3504821" cy="9753600"/>
            <a:chOff x="0" y="0"/>
            <a:chExt cx="2809995" cy="7819962"/>
          </a:xfrm>
        </p:grpSpPr>
        <p:sp>
          <p:nvSpPr>
            <p:cNvPr name="Freeform 5" id="5"/>
            <p:cNvSpPr/>
            <p:nvPr/>
          </p:nvSpPr>
          <p:spPr>
            <a:xfrm flipH="false" flipV="false" rot="0">
              <a:off x="0" y="0"/>
              <a:ext cx="2809995" cy="7819962"/>
            </a:xfrm>
            <a:custGeom>
              <a:avLst/>
              <a:gdLst/>
              <a:ahLst/>
              <a:cxnLst/>
              <a:rect r="r" b="b" t="t" l="l"/>
              <a:pathLst>
                <a:path h="7819962" w="2809995">
                  <a:moveTo>
                    <a:pt x="0" y="0"/>
                  </a:moveTo>
                  <a:lnTo>
                    <a:pt x="2809995" y="0"/>
                  </a:lnTo>
                  <a:lnTo>
                    <a:pt x="2809995" y="7819962"/>
                  </a:lnTo>
                  <a:lnTo>
                    <a:pt x="0" y="7819962"/>
                  </a:lnTo>
                  <a:close/>
                </a:path>
              </a:pathLst>
            </a:custGeom>
            <a:solidFill>
              <a:srgbClr val="0E1D42"/>
            </a:solidFill>
          </p:spPr>
        </p:sp>
      </p:grpSp>
      <p:grpSp>
        <p:nvGrpSpPr>
          <p:cNvPr name="Group 6" id="6"/>
          <p:cNvGrpSpPr/>
          <p:nvPr/>
        </p:nvGrpSpPr>
        <p:grpSpPr>
          <a:xfrm rot="5400000">
            <a:off x="-1086701" y="3537460"/>
            <a:ext cx="3510963" cy="240280"/>
            <a:chOff x="0" y="0"/>
            <a:chExt cx="2226861" cy="152400"/>
          </a:xfrm>
        </p:grpSpPr>
        <p:sp>
          <p:nvSpPr>
            <p:cNvPr name="Freeform 7" id="7"/>
            <p:cNvSpPr/>
            <p:nvPr/>
          </p:nvSpPr>
          <p:spPr>
            <a:xfrm flipH="false" flipV="false" rot="0">
              <a:off x="0" y="0"/>
              <a:ext cx="2226861" cy="152400"/>
            </a:xfrm>
            <a:custGeom>
              <a:avLst/>
              <a:gdLst/>
              <a:ahLst/>
              <a:cxnLst/>
              <a:rect r="r" b="b" t="t" l="l"/>
              <a:pathLst>
                <a:path h="152400" w="2226861">
                  <a:moveTo>
                    <a:pt x="0" y="0"/>
                  </a:moveTo>
                  <a:lnTo>
                    <a:pt x="2226861" y="0"/>
                  </a:lnTo>
                  <a:lnTo>
                    <a:pt x="2226861" y="152400"/>
                  </a:lnTo>
                  <a:lnTo>
                    <a:pt x="0" y="152400"/>
                  </a:lnTo>
                  <a:close/>
                </a:path>
              </a:pathLst>
            </a:custGeom>
            <a:solidFill>
              <a:srgbClr val="00BF63"/>
            </a:solidFill>
          </p:spPr>
        </p:sp>
      </p:grpSp>
      <p:sp>
        <p:nvSpPr>
          <p:cNvPr name="TextBox 8" id="8"/>
          <p:cNvSpPr txBox="true"/>
          <p:nvPr/>
        </p:nvSpPr>
        <p:spPr>
          <a:xfrm rot="0">
            <a:off x="1124373" y="2357705"/>
            <a:ext cx="5695139" cy="2829026"/>
          </a:xfrm>
          <a:prstGeom prst="rect">
            <a:avLst/>
          </a:prstGeom>
        </p:spPr>
        <p:txBody>
          <a:bodyPr anchor="t" rtlCol="false" tIns="0" lIns="0" bIns="0" rIns="0">
            <a:spAutoFit/>
          </a:bodyPr>
          <a:lstStyle/>
          <a:p>
            <a:pPr algn="l">
              <a:lnSpc>
                <a:spcPts val="7202"/>
              </a:lnSpc>
            </a:pPr>
            <a:r>
              <a:rPr lang="en-US" sz="8002">
                <a:solidFill>
                  <a:srgbClr val="00BF63"/>
                </a:solidFill>
                <a:latin typeface="League Gothic"/>
                <a:ea typeface="League Gothic"/>
                <a:cs typeface="League Gothic"/>
                <a:sym typeface="League Gothic"/>
              </a:rPr>
              <a:t>HOW</a:t>
            </a:r>
            <a:r>
              <a:rPr lang="en-US" sz="8002">
                <a:solidFill>
                  <a:srgbClr val="FFFFFF"/>
                </a:solidFill>
                <a:latin typeface="League Gothic"/>
                <a:ea typeface="League Gothic"/>
                <a:cs typeface="League Gothic"/>
                <a:sym typeface="League Gothic"/>
              </a:rPr>
              <a:t> TO PREPARE FOR YOUR TAX APPOINTMENT</a:t>
            </a:r>
          </a:p>
        </p:txBody>
      </p:sp>
      <p:sp>
        <p:nvSpPr>
          <p:cNvPr name="TextBox 9" id="9"/>
          <p:cNvSpPr txBox="true"/>
          <p:nvPr/>
        </p:nvSpPr>
        <p:spPr>
          <a:xfrm rot="0">
            <a:off x="6331237" y="5916392"/>
            <a:ext cx="3278274" cy="517736"/>
          </a:xfrm>
          <a:prstGeom prst="rect">
            <a:avLst/>
          </a:prstGeom>
        </p:spPr>
        <p:txBody>
          <a:bodyPr anchor="t" rtlCol="false" tIns="0" lIns="0" bIns="0" rIns="0">
            <a:spAutoFit/>
          </a:bodyPr>
          <a:lstStyle/>
          <a:p>
            <a:pPr algn="l">
              <a:lnSpc>
                <a:spcPts val="1333"/>
              </a:lnSpc>
            </a:pPr>
            <a:r>
              <a:rPr lang="en-US" sz="1333" spc="466">
                <a:solidFill>
                  <a:srgbClr val="FFFFFF"/>
                </a:solidFill>
                <a:latin typeface="Assistant"/>
                <a:ea typeface="Assistant"/>
                <a:cs typeface="Assistant"/>
                <a:sym typeface="Assistant"/>
              </a:rPr>
              <a:t>BELSHAW ACCOUNTING TAX AND ADVISORY SERVICES LLC</a:t>
            </a:r>
          </a:p>
        </p:txBody>
      </p:sp>
      <p:grpSp>
        <p:nvGrpSpPr>
          <p:cNvPr name="Group 10" id="10"/>
          <p:cNvGrpSpPr/>
          <p:nvPr/>
        </p:nvGrpSpPr>
        <p:grpSpPr>
          <a:xfrm rot="0">
            <a:off x="6187147" y="3307413"/>
            <a:ext cx="3566453" cy="604917"/>
            <a:chOff x="0" y="0"/>
            <a:chExt cx="4755270" cy="806556"/>
          </a:xfrm>
        </p:grpSpPr>
        <p:grpSp>
          <p:nvGrpSpPr>
            <p:cNvPr name="Group 11" id="11"/>
            <p:cNvGrpSpPr/>
            <p:nvPr/>
          </p:nvGrpSpPr>
          <p:grpSpPr>
            <a:xfrm rot="5400000">
              <a:off x="1974357" y="-1974357"/>
              <a:ext cx="806556" cy="4755270"/>
              <a:chOff x="0" y="0"/>
              <a:chExt cx="383674" cy="2262056"/>
            </a:xfrm>
          </p:grpSpPr>
          <p:sp>
            <p:nvSpPr>
              <p:cNvPr name="Freeform 12" id="12"/>
              <p:cNvSpPr/>
              <p:nvPr/>
            </p:nvSpPr>
            <p:spPr>
              <a:xfrm flipH="false" flipV="false" rot="0">
                <a:off x="0" y="0"/>
                <a:ext cx="383674" cy="2262056"/>
              </a:xfrm>
              <a:custGeom>
                <a:avLst/>
                <a:gdLst/>
                <a:ahLst/>
                <a:cxnLst/>
                <a:rect r="r" b="b" t="t" l="l"/>
                <a:pathLst>
                  <a:path h="2262056" w="383674">
                    <a:moveTo>
                      <a:pt x="0" y="0"/>
                    </a:moveTo>
                    <a:lnTo>
                      <a:pt x="383674" y="0"/>
                    </a:lnTo>
                    <a:lnTo>
                      <a:pt x="383674" y="2262056"/>
                    </a:lnTo>
                    <a:lnTo>
                      <a:pt x="0" y="2262056"/>
                    </a:lnTo>
                    <a:close/>
                  </a:path>
                </a:pathLst>
              </a:custGeom>
              <a:solidFill>
                <a:srgbClr val="FEFFFF"/>
              </a:solidFill>
            </p:spPr>
          </p:sp>
        </p:grpSp>
        <p:sp>
          <p:nvSpPr>
            <p:cNvPr name="TextBox 13" id="13"/>
            <p:cNvSpPr txBox="true"/>
            <p:nvPr/>
          </p:nvSpPr>
          <p:spPr>
            <a:xfrm rot="0">
              <a:off x="252871" y="287990"/>
              <a:ext cx="4371032" cy="249625"/>
            </a:xfrm>
            <a:prstGeom prst="rect">
              <a:avLst/>
            </a:prstGeom>
          </p:spPr>
          <p:txBody>
            <a:bodyPr anchor="t" rtlCol="false" tIns="0" lIns="0" bIns="0" rIns="0">
              <a:spAutoFit/>
            </a:bodyPr>
            <a:lstStyle/>
            <a:p>
              <a:pPr algn="l" marL="0" indent="0" lvl="0">
                <a:lnSpc>
                  <a:spcPts val="1333"/>
                </a:lnSpc>
                <a:spcBef>
                  <a:spcPct val="0"/>
                </a:spcBef>
              </a:pPr>
              <a:r>
                <a:rPr lang="en-US" sz="1333" spc="466">
                  <a:solidFill>
                    <a:srgbClr val="777F8F"/>
                  </a:solidFill>
                  <a:latin typeface="Assistant"/>
                  <a:ea typeface="Assistant"/>
                  <a:cs typeface="Assistant"/>
                  <a:sym typeface="Assistant"/>
                </a:rPr>
                <a:t>BELSHAWACCOUNTING.COM</a:t>
              </a:r>
            </a:p>
          </p:txBody>
        </p:sp>
      </p:grpSp>
      <p:sp>
        <p:nvSpPr>
          <p:cNvPr name="Freeform 14" id="14"/>
          <p:cNvSpPr/>
          <p:nvPr/>
        </p:nvSpPr>
        <p:spPr>
          <a:xfrm flipH="false" flipV="false" rot="0">
            <a:off x="548640" y="5982024"/>
            <a:ext cx="1087230" cy="1100868"/>
          </a:xfrm>
          <a:custGeom>
            <a:avLst/>
            <a:gdLst/>
            <a:ahLst/>
            <a:cxnLst/>
            <a:rect r="r" b="b" t="t" l="l"/>
            <a:pathLst>
              <a:path h="1100868" w="1087230">
                <a:moveTo>
                  <a:pt x="0" y="0"/>
                </a:moveTo>
                <a:lnTo>
                  <a:pt x="1087230" y="0"/>
                </a:lnTo>
                <a:lnTo>
                  <a:pt x="1087230" y="1100868"/>
                </a:lnTo>
                <a:lnTo>
                  <a:pt x="0" y="1100868"/>
                </a:lnTo>
                <a:lnTo>
                  <a:pt x="0" y="0"/>
                </a:lnTo>
                <a:close/>
              </a:path>
            </a:pathLst>
          </a:custGeom>
          <a:blipFill>
            <a:blip r:embed="rId3"/>
            <a:stretch>
              <a:fillRect l="-22100" t="-65121" r="-298765" b="-68682"/>
            </a:stretch>
          </a:blipFill>
        </p:spPr>
      </p:sp>
    </p:spTree>
  </p:cSld>
  <p:clrMapOvr>
    <a:masterClrMapping/>
  </p:clrMapOvr>
</p:sld>
</file>

<file path=ppt/slides/slide10.xml><?xml version="1.0" encoding="utf-8"?>
<p:sld xmlns:p="http://schemas.openxmlformats.org/presentationml/2006/main" xmlns:a="http://schemas.openxmlformats.org/drawingml/2006/main" xmlns:r="http://schemas.openxmlformats.org/officeDocument/2006/relationships">
  <p:cSld>
    <p:bg>
      <p:bgPr>
        <a:solidFill>
          <a:srgbClr val="FEFFFF"/>
        </a:solidFill>
      </p:bgPr>
    </p:bg>
    <p:spTree>
      <p:nvGrpSpPr>
        <p:cNvPr id="1" name=""/>
        <p:cNvGrpSpPr/>
        <p:nvPr/>
      </p:nvGrpSpPr>
      <p:grpSpPr>
        <a:xfrm>
          <a:off x="0" y="0"/>
          <a:ext cx="0" cy="0"/>
          <a:chOff x="0" y="0"/>
          <a:chExt cx="0" cy="0"/>
        </a:xfrm>
      </p:grpSpPr>
      <p:grpSp>
        <p:nvGrpSpPr>
          <p:cNvPr name="Group 2" id="2"/>
          <p:cNvGrpSpPr/>
          <p:nvPr/>
        </p:nvGrpSpPr>
        <p:grpSpPr>
          <a:xfrm rot="0">
            <a:off x="0" y="0"/>
            <a:ext cx="1500871" cy="7315200"/>
            <a:chOff x="0" y="0"/>
            <a:chExt cx="1203325" cy="5864971"/>
          </a:xfrm>
        </p:grpSpPr>
        <p:sp>
          <p:nvSpPr>
            <p:cNvPr name="Freeform 3" id="3"/>
            <p:cNvSpPr/>
            <p:nvPr/>
          </p:nvSpPr>
          <p:spPr>
            <a:xfrm flipH="false" flipV="false" rot="0">
              <a:off x="0" y="0"/>
              <a:ext cx="1203325" cy="5864971"/>
            </a:xfrm>
            <a:custGeom>
              <a:avLst/>
              <a:gdLst/>
              <a:ahLst/>
              <a:cxnLst/>
              <a:rect r="r" b="b" t="t" l="l"/>
              <a:pathLst>
                <a:path h="5864971" w="1203325">
                  <a:moveTo>
                    <a:pt x="0" y="0"/>
                  </a:moveTo>
                  <a:lnTo>
                    <a:pt x="1203325" y="0"/>
                  </a:lnTo>
                  <a:lnTo>
                    <a:pt x="1203325" y="5864971"/>
                  </a:lnTo>
                  <a:lnTo>
                    <a:pt x="0" y="5864971"/>
                  </a:lnTo>
                  <a:close/>
                </a:path>
              </a:pathLst>
            </a:custGeom>
            <a:solidFill>
              <a:srgbClr val="0E1D42"/>
            </a:solidFill>
          </p:spPr>
        </p:sp>
      </p:grpSp>
      <p:grpSp>
        <p:nvGrpSpPr>
          <p:cNvPr name="Group 4" id="4"/>
          <p:cNvGrpSpPr/>
          <p:nvPr/>
        </p:nvGrpSpPr>
        <p:grpSpPr>
          <a:xfrm rot="0">
            <a:off x="9563516" y="0"/>
            <a:ext cx="190084" cy="7315200"/>
            <a:chOff x="0" y="0"/>
            <a:chExt cx="152400" cy="5864971"/>
          </a:xfrm>
        </p:grpSpPr>
        <p:sp>
          <p:nvSpPr>
            <p:cNvPr name="Freeform 5" id="5"/>
            <p:cNvSpPr/>
            <p:nvPr/>
          </p:nvSpPr>
          <p:spPr>
            <a:xfrm flipH="false" flipV="false" rot="0">
              <a:off x="0" y="0"/>
              <a:ext cx="152400" cy="5864971"/>
            </a:xfrm>
            <a:custGeom>
              <a:avLst/>
              <a:gdLst/>
              <a:ahLst/>
              <a:cxnLst/>
              <a:rect r="r" b="b" t="t" l="l"/>
              <a:pathLst>
                <a:path h="5864971" w="152400">
                  <a:moveTo>
                    <a:pt x="0" y="0"/>
                  </a:moveTo>
                  <a:lnTo>
                    <a:pt x="152400" y="0"/>
                  </a:lnTo>
                  <a:lnTo>
                    <a:pt x="152400" y="5864971"/>
                  </a:lnTo>
                  <a:lnTo>
                    <a:pt x="0" y="5864971"/>
                  </a:lnTo>
                  <a:close/>
                </a:path>
              </a:pathLst>
            </a:custGeom>
            <a:solidFill>
              <a:srgbClr val="00BF63"/>
            </a:solidFill>
          </p:spPr>
        </p:sp>
      </p:grpSp>
      <p:grpSp>
        <p:nvGrpSpPr>
          <p:cNvPr name="Group 6" id="6"/>
          <p:cNvGrpSpPr/>
          <p:nvPr/>
        </p:nvGrpSpPr>
        <p:grpSpPr>
          <a:xfrm rot="0">
            <a:off x="1058911" y="420153"/>
            <a:ext cx="883920" cy="883920"/>
            <a:chOff x="0" y="0"/>
            <a:chExt cx="1178560" cy="1178560"/>
          </a:xfrm>
        </p:grpSpPr>
        <p:grpSp>
          <p:nvGrpSpPr>
            <p:cNvPr name="Group 7" id="7"/>
            <p:cNvGrpSpPr/>
            <p:nvPr/>
          </p:nvGrpSpPr>
          <p:grpSpPr>
            <a:xfrm rot="0">
              <a:off x="0" y="0"/>
              <a:ext cx="1178560" cy="1178560"/>
              <a:chOff x="0" y="0"/>
              <a:chExt cx="6350000" cy="6350000"/>
            </a:xfrm>
          </p:grpSpPr>
          <p:sp>
            <p:nvSpPr>
              <p:cNvPr name="Freeform 8" id="8"/>
              <p:cNvSpPr/>
              <p:nvPr/>
            </p:nvSpPr>
            <p:spPr>
              <a:xfrm flipH="false" flipV="false" rot="0">
                <a:off x="0" y="0"/>
                <a:ext cx="6350000" cy="6350000"/>
              </a:xfrm>
              <a:custGeom>
                <a:avLst/>
                <a:gdLst/>
                <a:ahLst/>
                <a:cxnLst/>
                <a:rect r="r" b="b" t="t" l="l"/>
                <a:pathLst>
                  <a:path h="6350000" w="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FEFFFF"/>
              </a:solidFill>
            </p:spPr>
          </p:sp>
        </p:grpSp>
        <p:sp>
          <p:nvSpPr>
            <p:cNvPr name="Freeform 9" id="9"/>
            <p:cNvSpPr/>
            <p:nvPr/>
          </p:nvSpPr>
          <p:spPr>
            <a:xfrm flipH="false" flipV="false" rot="0">
              <a:off x="320349" y="281770"/>
              <a:ext cx="537863" cy="615020"/>
            </a:xfrm>
            <a:custGeom>
              <a:avLst/>
              <a:gdLst/>
              <a:ahLst/>
              <a:cxnLst/>
              <a:rect r="r" b="b" t="t" l="l"/>
              <a:pathLst>
                <a:path h="615020" w="537863">
                  <a:moveTo>
                    <a:pt x="0" y="0"/>
                  </a:moveTo>
                  <a:lnTo>
                    <a:pt x="537862" y="0"/>
                  </a:lnTo>
                  <a:lnTo>
                    <a:pt x="537862" y="615020"/>
                  </a:lnTo>
                  <a:lnTo>
                    <a:pt x="0" y="615020"/>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sp>
        <p:nvSpPr>
          <p:cNvPr name="TextBox 10" id="10"/>
          <p:cNvSpPr txBox="true"/>
          <p:nvPr/>
        </p:nvSpPr>
        <p:spPr>
          <a:xfrm rot="0">
            <a:off x="2151841" y="630876"/>
            <a:ext cx="3693896" cy="481523"/>
          </a:xfrm>
          <a:prstGeom prst="rect">
            <a:avLst/>
          </a:prstGeom>
        </p:spPr>
        <p:txBody>
          <a:bodyPr anchor="t" rtlCol="false" tIns="0" lIns="0" bIns="0" rIns="0">
            <a:spAutoFit/>
          </a:bodyPr>
          <a:lstStyle/>
          <a:p>
            <a:pPr algn="l">
              <a:lnSpc>
                <a:spcPts val="1887"/>
              </a:lnSpc>
            </a:pPr>
            <a:r>
              <a:rPr lang="en-US" sz="1716" spc="51">
                <a:solidFill>
                  <a:srgbClr val="575757"/>
                </a:solidFill>
                <a:latin typeface="Assistant Bold"/>
                <a:ea typeface="Assistant Bold"/>
                <a:cs typeface="Assistant Bold"/>
                <a:sym typeface="Assistant Bold"/>
              </a:rPr>
              <a:t>ORGANIZE YOUR FINANCIAL INFORMATION</a:t>
            </a:r>
          </a:p>
        </p:txBody>
      </p:sp>
      <p:sp>
        <p:nvSpPr>
          <p:cNvPr name="TextBox 11" id="11"/>
          <p:cNvSpPr txBox="true"/>
          <p:nvPr/>
        </p:nvSpPr>
        <p:spPr>
          <a:xfrm rot="0">
            <a:off x="2151841" y="1585311"/>
            <a:ext cx="2470948" cy="720911"/>
          </a:xfrm>
          <a:prstGeom prst="rect">
            <a:avLst/>
          </a:prstGeom>
        </p:spPr>
        <p:txBody>
          <a:bodyPr anchor="t" rtlCol="false" tIns="0" lIns="0" bIns="0" rIns="0">
            <a:spAutoFit/>
          </a:bodyPr>
          <a:lstStyle/>
          <a:p>
            <a:pPr algn="l">
              <a:lnSpc>
                <a:spcPts val="1887"/>
              </a:lnSpc>
            </a:pPr>
            <a:r>
              <a:rPr lang="en-US" sz="1716" spc="51">
                <a:solidFill>
                  <a:srgbClr val="575757"/>
                </a:solidFill>
                <a:latin typeface="Assistant Bold"/>
                <a:ea typeface="Assistant Bold"/>
                <a:cs typeface="Assistant Bold"/>
                <a:sym typeface="Assistant Bold"/>
              </a:rPr>
              <a:t>MAKE A CHECKLIST OF ITEMS TO ASK YOUR TAX PROFESSIONAL</a:t>
            </a:r>
          </a:p>
        </p:txBody>
      </p:sp>
      <p:sp>
        <p:nvSpPr>
          <p:cNvPr name="TextBox 12" id="12"/>
          <p:cNvSpPr txBox="true"/>
          <p:nvPr/>
        </p:nvSpPr>
        <p:spPr>
          <a:xfrm rot="0">
            <a:off x="2151841" y="2779133"/>
            <a:ext cx="2470948" cy="481523"/>
          </a:xfrm>
          <a:prstGeom prst="rect">
            <a:avLst/>
          </a:prstGeom>
        </p:spPr>
        <p:txBody>
          <a:bodyPr anchor="t" rtlCol="false" tIns="0" lIns="0" bIns="0" rIns="0">
            <a:spAutoFit/>
          </a:bodyPr>
          <a:lstStyle/>
          <a:p>
            <a:pPr algn="l">
              <a:lnSpc>
                <a:spcPts val="1887"/>
              </a:lnSpc>
            </a:pPr>
            <a:r>
              <a:rPr lang="en-US" sz="1716" spc="51">
                <a:solidFill>
                  <a:srgbClr val="575757"/>
                </a:solidFill>
                <a:latin typeface="Assistant Bold"/>
                <a:ea typeface="Assistant Bold"/>
                <a:cs typeface="Assistant Bold"/>
                <a:sym typeface="Assistant Bold"/>
              </a:rPr>
              <a:t>FAMILIARIZE CHANGES IN TAX LAWS</a:t>
            </a:r>
          </a:p>
        </p:txBody>
      </p:sp>
      <p:sp>
        <p:nvSpPr>
          <p:cNvPr name="TextBox 13" id="13"/>
          <p:cNvSpPr txBox="true"/>
          <p:nvPr/>
        </p:nvSpPr>
        <p:spPr>
          <a:xfrm rot="0">
            <a:off x="2151841" y="3773903"/>
            <a:ext cx="2470948" cy="481523"/>
          </a:xfrm>
          <a:prstGeom prst="rect">
            <a:avLst/>
          </a:prstGeom>
        </p:spPr>
        <p:txBody>
          <a:bodyPr anchor="t" rtlCol="false" tIns="0" lIns="0" bIns="0" rIns="0">
            <a:spAutoFit/>
          </a:bodyPr>
          <a:lstStyle/>
          <a:p>
            <a:pPr algn="l">
              <a:lnSpc>
                <a:spcPts val="1887"/>
              </a:lnSpc>
            </a:pPr>
            <a:r>
              <a:rPr lang="en-US" sz="1716" spc="51">
                <a:solidFill>
                  <a:srgbClr val="575757"/>
                </a:solidFill>
                <a:latin typeface="Assistant Bold"/>
                <a:ea typeface="Assistant Bold"/>
                <a:cs typeface="Assistant Bold"/>
                <a:sym typeface="Assistant Bold"/>
              </a:rPr>
              <a:t>RESEARCH TAX CREDITS AND DEDUCTIONS</a:t>
            </a:r>
          </a:p>
        </p:txBody>
      </p:sp>
      <p:grpSp>
        <p:nvGrpSpPr>
          <p:cNvPr name="Group 14" id="14"/>
          <p:cNvGrpSpPr/>
          <p:nvPr/>
        </p:nvGrpSpPr>
        <p:grpSpPr>
          <a:xfrm rot="0">
            <a:off x="4991957" y="1863970"/>
            <a:ext cx="4213003" cy="3422329"/>
            <a:chOff x="0" y="0"/>
            <a:chExt cx="5617337" cy="4563105"/>
          </a:xfrm>
        </p:grpSpPr>
        <p:sp>
          <p:nvSpPr>
            <p:cNvPr name="TextBox 15" id="15"/>
            <p:cNvSpPr txBox="true"/>
            <p:nvPr/>
          </p:nvSpPr>
          <p:spPr>
            <a:xfrm rot="0">
              <a:off x="0" y="219075"/>
              <a:ext cx="5583552" cy="3845061"/>
            </a:xfrm>
            <a:prstGeom prst="rect">
              <a:avLst/>
            </a:prstGeom>
          </p:spPr>
          <p:txBody>
            <a:bodyPr anchor="t" rtlCol="false" tIns="0" lIns="0" bIns="0" rIns="0">
              <a:spAutoFit/>
            </a:bodyPr>
            <a:lstStyle/>
            <a:p>
              <a:pPr algn="l">
                <a:lnSpc>
                  <a:spcPts val="7202"/>
                </a:lnSpc>
              </a:pPr>
              <a:r>
                <a:rPr lang="en-US" sz="8002">
                  <a:solidFill>
                    <a:srgbClr val="000000"/>
                  </a:solidFill>
                  <a:latin typeface="League Gothic"/>
                  <a:ea typeface="League Gothic"/>
                  <a:cs typeface="League Gothic"/>
                  <a:sym typeface="League Gothic"/>
                </a:rPr>
                <a:t>BEST PRACTICES FOR CLIENTS</a:t>
              </a:r>
            </a:p>
          </p:txBody>
        </p:sp>
        <p:sp>
          <p:nvSpPr>
            <p:cNvPr name="TextBox 16" id="16"/>
            <p:cNvSpPr txBox="true"/>
            <p:nvPr/>
          </p:nvSpPr>
          <p:spPr>
            <a:xfrm rot="0">
              <a:off x="33785" y="4089959"/>
              <a:ext cx="5583552" cy="473145"/>
            </a:xfrm>
            <a:prstGeom prst="rect">
              <a:avLst/>
            </a:prstGeom>
          </p:spPr>
          <p:txBody>
            <a:bodyPr anchor="t" rtlCol="false" tIns="0" lIns="0" bIns="0" rIns="0">
              <a:spAutoFit/>
            </a:bodyPr>
            <a:lstStyle/>
            <a:p>
              <a:pPr algn="l">
                <a:lnSpc>
                  <a:spcPts val="1333"/>
                </a:lnSpc>
              </a:pPr>
              <a:r>
                <a:rPr lang="en-US" sz="1333" spc="466">
                  <a:solidFill>
                    <a:srgbClr val="575757"/>
                  </a:solidFill>
                  <a:latin typeface="Assistant"/>
                  <a:ea typeface="Assistant"/>
                  <a:cs typeface="Assistant"/>
                  <a:sym typeface="Assistant"/>
                </a:rPr>
                <a:t>PREPARING FOR YOUR TAX RETURN</a:t>
              </a:r>
            </a:p>
          </p:txBody>
        </p:sp>
      </p:grpSp>
      <p:sp>
        <p:nvSpPr>
          <p:cNvPr name="TextBox 17" id="17"/>
          <p:cNvSpPr txBox="true"/>
          <p:nvPr/>
        </p:nvSpPr>
        <p:spPr>
          <a:xfrm rot="0">
            <a:off x="2151841" y="4804775"/>
            <a:ext cx="2470948" cy="481523"/>
          </a:xfrm>
          <a:prstGeom prst="rect">
            <a:avLst/>
          </a:prstGeom>
        </p:spPr>
        <p:txBody>
          <a:bodyPr anchor="t" rtlCol="false" tIns="0" lIns="0" bIns="0" rIns="0">
            <a:spAutoFit/>
          </a:bodyPr>
          <a:lstStyle/>
          <a:p>
            <a:pPr algn="l">
              <a:lnSpc>
                <a:spcPts val="1887"/>
              </a:lnSpc>
            </a:pPr>
            <a:r>
              <a:rPr lang="en-US" sz="1716" spc="51">
                <a:solidFill>
                  <a:srgbClr val="575757"/>
                </a:solidFill>
                <a:latin typeface="Assistant Bold"/>
                <a:ea typeface="Assistant Bold"/>
                <a:cs typeface="Assistant Bold"/>
                <a:sym typeface="Assistant Bold"/>
              </a:rPr>
              <a:t>REVIEW YOUR FINANCIAL GOALS</a:t>
            </a:r>
          </a:p>
        </p:txBody>
      </p:sp>
      <p:sp>
        <p:nvSpPr>
          <p:cNvPr name="TextBox 18" id="18"/>
          <p:cNvSpPr txBox="true"/>
          <p:nvPr/>
        </p:nvSpPr>
        <p:spPr>
          <a:xfrm rot="0">
            <a:off x="2151841" y="5809231"/>
            <a:ext cx="2149924" cy="720911"/>
          </a:xfrm>
          <a:prstGeom prst="rect">
            <a:avLst/>
          </a:prstGeom>
        </p:spPr>
        <p:txBody>
          <a:bodyPr anchor="t" rtlCol="false" tIns="0" lIns="0" bIns="0" rIns="0">
            <a:spAutoFit/>
          </a:bodyPr>
          <a:lstStyle/>
          <a:p>
            <a:pPr algn="l">
              <a:lnSpc>
                <a:spcPts val="1887"/>
              </a:lnSpc>
            </a:pPr>
            <a:r>
              <a:rPr lang="en-US" sz="1716" spc="51">
                <a:solidFill>
                  <a:srgbClr val="575757"/>
                </a:solidFill>
                <a:latin typeface="Assistant Bold"/>
                <a:ea typeface="Assistant Bold"/>
                <a:cs typeface="Assistant Bold"/>
                <a:sym typeface="Assistant Bold"/>
              </a:rPr>
              <a:t>CONFIRM APPOINTMENT AND ARRIVE EARLY</a:t>
            </a:r>
          </a:p>
        </p:txBody>
      </p:sp>
      <p:grpSp>
        <p:nvGrpSpPr>
          <p:cNvPr name="Group 19" id="19"/>
          <p:cNvGrpSpPr/>
          <p:nvPr/>
        </p:nvGrpSpPr>
        <p:grpSpPr>
          <a:xfrm rot="0">
            <a:off x="1058911" y="1493990"/>
            <a:ext cx="883920" cy="883920"/>
            <a:chOff x="0" y="0"/>
            <a:chExt cx="1178560" cy="1178560"/>
          </a:xfrm>
        </p:grpSpPr>
        <p:grpSp>
          <p:nvGrpSpPr>
            <p:cNvPr name="Group 20" id="20"/>
            <p:cNvGrpSpPr/>
            <p:nvPr/>
          </p:nvGrpSpPr>
          <p:grpSpPr>
            <a:xfrm rot="0">
              <a:off x="0" y="0"/>
              <a:ext cx="1178560" cy="1178560"/>
              <a:chOff x="0" y="0"/>
              <a:chExt cx="6350000" cy="6350000"/>
            </a:xfrm>
          </p:grpSpPr>
          <p:sp>
            <p:nvSpPr>
              <p:cNvPr name="Freeform 21" id="21"/>
              <p:cNvSpPr/>
              <p:nvPr/>
            </p:nvSpPr>
            <p:spPr>
              <a:xfrm flipH="false" flipV="false" rot="0">
                <a:off x="0" y="0"/>
                <a:ext cx="6350000" cy="6350000"/>
              </a:xfrm>
              <a:custGeom>
                <a:avLst/>
                <a:gdLst/>
                <a:ahLst/>
                <a:cxnLst/>
                <a:rect r="r" b="b" t="t" l="l"/>
                <a:pathLst>
                  <a:path h="6350000" w="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FEFFFF"/>
              </a:solidFill>
            </p:spPr>
          </p:sp>
        </p:grpSp>
        <p:sp>
          <p:nvSpPr>
            <p:cNvPr name="Freeform 22" id="22"/>
            <p:cNvSpPr/>
            <p:nvPr/>
          </p:nvSpPr>
          <p:spPr>
            <a:xfrm flipH="false" flipV="false" rot="0">
              <a:off x="320349" y="281770"/>
              <a:ext cx="537863" cy="615020"/>
            </a:xfrm>
            <a:custGeom>
              <a:avLst/>
              <a:gdLst/>
              <a:ahLst/>
              <a:cxnLst/>
              <a:rect r="r" b="b" t="t" l="l"/>
              <a:pathLst>
                <a:path h="615020" w="537863">
                  <a:moveTo>
                    <a:pt x="0" y="0"/>
                  </a:moveTo>
                  <a:lnTo>
                    <a:pt x="537862" y="0"/>
                  </a:lnTo>
                  <a:lnTo>
                    <a:pt x="537862" y="615020"/>
                  </a:lnTo>
                  <a:lnTo>
                    <a:pt x="0" y="615020"/>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grpSp>
        <p:nvGrpSpPr>
          <p:cNvPr name="Group 23" id="23"/>
          <p:cNvGrpSpPr/>
          <p:nvPr/>
        </p:nvGrpSpPr>
        <p:grpSpPr>
          <a:xfrm rot="0">
            <a:off x="986050" y="2568410"/>
            <a:ext cx="883920" cy="883920"/>
            <a:chOff x="0" y="0"/>
            <a:chExt cx="1178560" cy="1178560"/>
          </a:xfrm>
        </p:grpSpPr>
        <p:grpSp>
          <p:nvGrpSpPr>
            <p:cNvPr name="Group 24" id="24"/>
            <p:cNvGrpSpPr/>
            <p:nvPr/>
          </p:nvGrpSpPr>
          <p:grpSpPr>
            <a:xfrm rot="0">
              <a:off x="0" y="0"/>
              <a:ext cx="1178560" cy="1178560"/>
              <a:chOff x="0" y="0"/>
              <a:chExt cx="6350000" cy="6350000"/>
            </a:xfrm>
          </p:grpSpPr>
          <p:sp>
            <p:nvSpPr>
              <p:cNvPr name="Freeform 25" id="25"/>
              <p:cNvSpPr/>
              <p:nvPr/>
            </p:nvSpPr>
            <p:spPr>
              <a:xfrm flipH="false" flipV="false" rot="0">
                <a:off x="0" y="0"/>
                <a:ext cx="6350000" cy="6350000"/>
              </a:xfrm>
              <a:custGeom>
                <a:avLst/>
                <a:gdLst/>
                <a:ahLst/>
                <a:cxnLst/>
                <a:rect r="r" b="b" t="t" l="l"/>
                <a:pathLst>
                  <a:path h="6350000" w="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FEFFFF"/>
              </a:solidFill>
            </p:spPr>
          </p:sp>
        </p:grpSp>
        <p:sp>
          <p:nvSpPr>
            <p:cNvPr name="Freeform 26" id="26"/>
            <p:cNvSpPr/>
            <p:nvPr/>
          </p:nvSpPr>
          <p:spPr>
            <a:xfrm flipH="false" flipV="false" rot="0">
              <a:off x="320349" y="281770"/>
              <a:ext cx="537863" cy="615020"/>
            </a:xfrm>
            <a:custGeom>
              <a:avLst/>
              <a:gdLst/>
              <a:ahLst/>
              <a:cxnLst/>
              <a:rect r="r" b="b" t="t" l="l"/>
              <a:pathLst>
                <a:path h="615020" w="537863">
                  <a:moveTo>
                    <a:pt x="0" y="0"/>
                  </a:moveTo>
                  <a:lnTo>
                    <a:pt x="537862" y="0"/>
                  </a:lnTo>
                  <a:lnTo>
                    <a:pt x="537862" y="615020"/>
                  </a:lnTo>
                  <a:lnTo>
                    <a:pt x="0" y="615020"/>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grpSp>
        <p:nvGrpSpPr>
          <p:cNvPr name="Group 27" id="27"/>
          <p:cNvGrpSpPr/>
          <p:nvPr/>
        </p:nvGrpSpPr>
        <p:grpSpPr>
          <a:xfrm rot="0">
            <a:off x="986050" y="4681881"/>
            <a:ext cx="883920" cy="883920"/>
            <a:chOff x="0" y="0"/>
            <a:chExt cx="1178560" cy="1178560"/>
          </a:xfrm>
        </p:grpSpPr>
        <p:grpSp>
          <p:nvGrpSpPr>
            <p:cNvPr name="Group 28" id="28"/>
            <p:cNvGrpSpPr/>
            <p:nvPr/>
          </p:nvGrpSpPr>
          <p:grpSpPr>
            <a:xfrm rot="0">
              <a:off x="0" y="0"/>
              <a:ext cx="1178560" cy="1178560"/>
              <a:chOff x="0" y="0"/>
              <a:chExt cx="6350000" cy="6350000"/>
            </a:xfrm>
          </p:grpSpPr>
          <p:sp>
            <p:nvSpPr>
              <p:cNvPr name="Freeform 29" id="29"/>
              <p:cNvSpPr/>
              <p:nvPr/>
            </p:nvSpPr>
            <p:spPr>
              <a:xfrm flipH="false" flipV="false" rot="0">
                <a:off x="0" y="0"/>
                <a:ext cx="6350000" cy="6350000"/>
              </a:xfrm>
              <a:custGeom>
                <a:avLst/>
                <a:gdLst/>
                <a:ahLst/>
                <a:cxnLst/>
                <a:rect r="r" b="b" t="t" l="l"/>
                <a:pathLst>
                  <a:path h="6350000" w="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FEFFFF"/>
              </a:solidFill>
            </p:spPr>
          </p:sp>
        </p:grpSp>
        <p:sp>
          <p:nvSpPr>
            <p:cNvPr name="Freeform 30" id="30"/>
            <p:cNvSpPr/>
            <p:nvPr/>
          </p:nvSpPr>
          <p:spPr>
            <a:xfrm flipH="false" flipV="false" rot="0">
              <a:off x="320349" y="281363"/>
              <a:ext cx="537863" cy="615020"/>
            </a:xfrm>
            <a:custGeom>
              <a:avLst/>
              <a:gdLst/>
              <a:ahLst/>
              <a:cxnLst/>
              <a:rect r="r" b="b" t="t" l="l"/>
              <a:pathLst>
                <a:path h="615020" w="537863">
                  <a:moveTo>
                    <a:pt x="0" y="0"/>
                  </a:moveTo>
                  <a:lnTo>
                    <a:pt x="537862" y="0"/>
                  </a:lnTo>
                  <a:lnTo>
                    <a:pt x="537862" y="615019"/>
                  </a:lnTo>
                  <a:lnTo>
                    <a:pt x="0" y="615019"/>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sp>
        <p:nvSpPr>
          <p:cNvPr name="Freeform 31" id="31"/>
          <p:cNvSpPr/>
          <p:nvPr/>
        </p:nvSpPr>
        <p:spPr>
          <a:xfrm flipH="false" flipV="false" rot="0">
            <a:off x="8258632" y="6038547"/>
            <a:ext cx="1087230" cy="1100868"/>
          </a:xfrm>
          <a:custGeom>
            <a:avLst/>
            <a:gdLst/>
            <a:ahLst/>
            <a:cxnLst/>
            <a:rect r="r" b="b" t="t" l="l"/>
            <a:pathLst>
              <a:path h="1100868" w="1087230">
                <a:moveTo>
                  <a:pt x="0" y="0"/>
                </a:moveTo>
                <a:lnTo>
                  <a:pt x="1087230" y="0"/>
                </a:lnTo>
                <a:lnTo>
                  <a:pt x="1087230" y="1100867"/>
                </a:lnTo>
                <a:lnTo>
                  <a:pt x="0" y="1100867"/>
                </a:lnTo>
                <a:lnTo>
                  <a:pt x="0" y="0"/>
                </a:lnTo>
                <a:close/>
              </a:path>
            </a:pathLst>
          </a:custGeom>
          <a:blipFill>
            <a:blip r:embed="rId4"/>
            <a:stretch>
              <a:fillRect l="-22100" t="-65121" r="-298765" b="-68682"/>
            </a:stretch>
          </a:blipFill>
        </p:spPr>
      </p:sp>
      <p:grpSp>
        <p:nvGrpSpPr>
          <p:cNvPr name="Group 32" id="32"/>
          <p:cNvGrpSpPr/>
          <p:nvPr/>
        </p:nvGrpSpPr>
        <p:grpSpPr>
          <a:xfrm rot="0">
            <a:off x="986050" y="3625145"/>
            <a:ext cx="883920" cy="883920"/>
            <a:chOff x="0" y="0"/>
            <a:chExt cx="1178560" cy="1178560"/>
          </a:xfrm>
        </p:grpSpPr>
        <p:grpSp>
          <p:nvGrpSpPr>
            <p:cNvPr name="Group 33" id="33"/>
            <p:cNvGrpSpPr/>
            <p:nvPr/>
          </p:nvGrpSpPr>
          <p:grpSpPr>
            <a:xfrm rot="0">
              <a:off x="0" y="0"/>
              <a:ext cx="1178560" cy="1178560"/>
              <a:chOff x="0" y="0"/>
              <a:chExt cx="6350000" cy="6350000"/>
            </a:xfrm>
          </p:grpSpPr>
          <p:sp>
            <p:nvSpPr>
              <p:cNvPr name="Freeform 34" id="34"/>
              <p:cNvSpPr/>
              <p:nvPr/>
            </p:nvSpPr>
            <p:spPr>
              <a:xfrm flipH="false" flipV="false" rot="0">
                <a:off x="0" y="0"/>
                <a:ext cx="6350000" cy="6350000"/>
              </a:xfrm>
              <a:custGeom>
                <a:avLst/>
                <a:gdLst/>
                <a:ahLst/>
                <a:cxnLst/>
                <a:rect r="r" b="b" t="t" l="l"/>
                <a:pathLst>
                  <a:path h="6350000" w="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FEFFFF"/>
              </a:solidFill>
            </p:spPr>
          </p:sp>
        </p:grpSp>
        <p:sp>
          <p:nvSpPr>
            <p:cNvPr name="Freeform 35" id="35"/>
            <p:cNvSpPr/>
            <p:nvPr/>
          </p:nvSpPr>
          <p:spPr>
            <a:xfrm flipH="false" flipV="false" rot="0">
              <a:off x="320349" y="281770"/>
              <a:ext cx="537863" cy="615020"/>
            </a:xfrm>
            <a:custGeom>
              <a:avLst/>
              <a:gdLst/>
              <a:ahLst/>
              <a:cxnLst/>
              <a:rect r="r" b="b" t="t" l="l"/>
              <a:pathLst>
                <a:path h="615020" w="537863">
                  <a:moveTo>
                    <a:pt x="0" y="0"/>
                  </a:moveTo>
                  <a:lnTo>
                    <a:pt x="537862" y="0"/>
                  </a:lnTo>
                  <a:lnTo>
                    <a:pt x="537862" y="615020"/>
                  </a:lnTo>
                  <a:lnTo>
                    <a:pt x="0" y="615020"/>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grpSp>
        <p:nvGrpSpPr>
          <p:cNvPr name="Group 36" id="36"/>
          <p:cNvGrpSpPr/>
          <p:nvPr/>
        </p:nvGrpSpPr>
        <p:grpSpPr>
          <a:xfrm rot="0">
            <a:off x="986050" y="5718201"/>
            <a:ext cx="883920" cy="883920"/>
            <a:chOff x="0" y="0"/>
            <a:chExt cx="1178560" cy="1178560"/>
          </a:xfrm>
        </p:grpSpPr>
        <p:grpSp>
          <p:nvGrpSpPr>
            <p:cNvPr name="Group 37" id="37"/>
            <p:cNvGrpSpPr/>
            <p:nvPr/>
          </p:nvGrpSpPr>
          <p:grpSpPr>
            <a:xfrm rot="0">
              <a:off x="0" y="0"/>
              <a:ext cx="1178560" cy="1178560"/>
              <a:chOff x="0" y="0"/>
              <a:chExt cx="6350000" cy="6350000"/>
            </a:xfrm>
          </p:grpSpPr>
          <p:sp>
            <p:nvSpPr>
              <p:cNvPr name="Freeform 38" id="38"/>
              <p:cNvSpPr/>
              <p:nvPr/>
            </p:nvSpPr>
            <p:spPr>
              <a:xfrm flipH="false" flipV="false" rot="0">
                <a:off x="0" y="0"/>
                <a:ext cx="6350000" cy="6350000"/>
              </a:xfrm>
              <a:custGeom>
                <a:avLst/>
                <a:gdLst/>
                <a:ahLst/>
                <a:cxnLst/>
                <a:rect r="r" b="b" t="t" l="l"/>
                <a:pathLst>
                  <a:path h="6350000" w="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FEFFFF"/>
              </a:solidFill>
            </p:spPr>
          </p:sp>
        </p:grpSp>
        <p:sp>
          <p:nvSpPr>
            <p:cNvPr name="Freeform 39" id="39"/>
            <p:cNvSpPr/>
            <p:nvPr/>
          </p:nvSpPr>
          <p:spPr>
            <a:xfrm flipH="false" flipV="false" rot="0">
              <a:off x="320349" y="281363"/>
              <a:ext cx="537863" cy="615020"/>
            </a:xfrm>
            <a:custGeom>
              <a:avLst/>
              <a:gdLst/>
              <a:ahLst/>
              <a:cxnLst/>
              <a:rect r="r" b="b" t="t" l="l"/>
              <a:pathLst>
                <a:path h="615020" w="537863">
                  <a:moveTo>
                    <a:pt x="0" y="0"/>
                  </a:moveTo>
                  <a:lnTo>
                    <a:pt x="537862" y="0"/>
                  </a:lnTo>
                  <a:lnTo>
                    <a:pt x="537862" y="615019"/>
                  </a:lnTo>
                  <a:lnTo>
                    <a:pt x="0" y="615019"/>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spTree>
  </p:cSld>
  <p:clrMapOvr>
    <a:masterClrMapping/>
  </p:clrMapOvr>
</p:sld>
</file>

<file path=ppt/slides/slide11.xml><?xml version="1.0" encoding="utf-8"?>
<p:sld xmlns:p="http://schemas.openxmlformats.org/presentationml/2006/main" xmlns:a="http://schemas.openxmlformats.org/drawingml/2006/main" xmlns:r="http://schemas.openxmlformats.org/officeDocument/2006/relationships">
  <p:cSld>
    <p:bg>
      <p:bgPr>
        <a:solidFill>
          <a:srgbClr val="0F1E42"/>
        </a:solidFill>
      </p:bgPr>
    </p:bg>
    <p:spTree>
      <p:nvGrpSpPr>
        <p:cNvPr id="1" name=""/>
        <p:cNvGrpSpPr/>
        <p:nvPr/>
      </p:nvGrpSpPr>
      <p:grpSpPr>
        <a:xfrm>
          <a:off x="0" y="0"/>
          <a:ext cx="0" cy="0"/>
          <a:chOff x="0" y="0"/>
          <a:chExt cx="0" cy="0"/>
        </a:xfrm>
      </p:grpSpPr>
      <p:grpSp>
        <p:nvGrpSpPr>
          <p:cNvPr name="Group 2" id="2"/>
          <p:cNvGrpSpPr/>
          <p:nvPr/>
        </p:nvGrpSpPr>
        <p:grpSpPr>
          <a:xfrm rot="0">
            <a:off x="0" y="0"/>
            <a:ext cx="6583680" cy="7315200"/>
            <a:chOff x="0" y="0"/>
            <a:chExt cx="8778240" cy="9753600"/>
          </a:xfrm>
        </p:grpSpPr>
        <p:pic>
          <p:nvPicPr>
            <p:cNvPr name="Picture 3" id="3"/>
            <p:cNvPicPr>
              <a:picLocks noChangeAspect="true"/>
            </p:cNvPicPr>
            <p:nvPr/>
          </p:nvPicPr>
          <p:blipFill>
            <a:blip r:embed="rId2"/>
            <a:srcRect l="16249" t="0" r="16249" b="0"/>
            <a:stretch>
              <a:fillRect/>
            </a:stretch>
          </p:blipFill>
          <p:spPr>
            <a:xfrm flipH="false" flipV="false">
              <a:off x="0" y="0"/>
              <a:ext cx="8778240" cy="9753600"/>
            </a:xfrm>
            <a:prstGeom prst="rect">
              <a:avLst/>
            </a:prstGeom>
          </p:spPr>
        </p:pic>
      </p:grpSp>
      <p:grpSp>
        <p:nvGrpSpPr>
          <p:cNvPr name="Group 4" id="4"/>
          <p:cNvGrpSpPr/>
          <p:nvPr/>
        </p:nvGrpSpPr>
        <p:grpSpPr>
          <a:xfrm rot="5400000">
            <a:off x="2603609" y="1106637"/>
            <a:ext cx="2858215" cy="5101927"/>
            <a:chOff x="0" y="0"/>
            <a:chExt cx="1812849" cy="3235944"/>
          </a:xfrm>
        </p:grpSpPr>
        <p:sp>
          <p:nvSpPr>
            <p:cNvPr name="Freeform 5" id="5"/>
            <p:cNvSpPr/>
            <p:nvPr/>
          </p:nvSpPr>
          <p:spPr>
            <a:xfrm flipH="false" flipV="false" rot="0">
              <a:off x="0" y="0"/>
              <a:ext cx="1812849" cy="3235944"/>
            </a:xfrm>
            <a:custGeom>
              <a:avLst/>
              <a:gdLst/>
              <a:ahLst/>
              <a:cxnLst/>
              <a:rect r="r" b="b" t="t" l="l"/>
              <a:pathLst>
                <a:path h="3235944" w="1812849">
                  <a:moveTo>
                    <a:pt x="0" y="0"/>
                  </a:moveTo>
                  <a:lnTo>
                    <a:pt x="1812849" y="0"/>
                  </a:lnTo>
                  <a:lnTo>
                    <a:pt x="1812849" y="3235944"/>
                  </a:lnTo>
                  <a:lnTo>
                    <a:pt x="0" y="3235944"/>
                  </a:lnTo>
                  <a:close/>
                </a:path>
              </a:pathLst>
            </a:custGeom>
            <a:solidFill>
              <a:srgbClr val="FFFFFF"/>
            </a:solidFill>
          </p:spPr>
        </p:sp>
      </p:grpSp>
      <p:grpSp>
        <p:nvGrpSpPr>
          <p:cNvPr name="Group 6" id="6"/>
          <p:cNvGrpSpPr/>
          <p:nvPr/>
        </p:nvGrpSpPr>
        <p:grpSpPr>
          <a:xfrm rot="5400000">
            <a:off x="6840329" y="2173437"/>
            <a:ext cx="2858215" cy="2968327"/>
            <a:chOff x="0" y="0"/>
            <a:chExt cx="1812849" cy="1882689"/>
          </a:xfrm>
        </p:grpSpPr>
        <p:sp>
          <p:nvSpPr>
            <p:cNvPr name="Freeform 7" id="7"/>
            <p:cNvSpPr/>
            <p:nvPr/>
          </p:nvSpPr>
          <p:spPr>
            <a:xfrm flipH="false" flipV="false" rot="0">
              <a:off x="0" y="0"/>
              <a:ext cx="1812849" cy="1882689"/>
            </a:xfrm>
            <a:custGeom>
              <a:avLst/>
              <a:gdLst/>
              <a:ahLst/>
              <a:cxnLst/>
              <a:rect r="r" b="b" t="t" l="l"/>
              <a:pathLst>
                <a:path h="1882689" w="1812849">
                  <a:moveTo>
                    <a:pt x="0" y="0"/>
                  </a:moveTo>
                  <a:lnTo>
                    <a:pt x="1812849" y="0"/>
                  </a:lnTo>
                  <a:lnTo>
                    <a:pt x="1812849" y="1882689"/>
                  </a:lnTo>
                  <a:lnTo>
                    <a:pt x="0" y="1882689"/>
                  </a:lnTo>
                  <a:close/>
                </a:path>
              </a:pathLst>
            </a:custGeom>
            <a:solidFill>
              <a:srgbClr val="FFFFFF"/>
            </a:solidFill>
          </p:spPr>
        </p:sp>
      </p:grpSp>
      <p:grpSp>
        <p:nvGrpSpPr>
          <p:cNvPr name="Group 8" id="8"/>
          <p:cNvGrpSpPr/>
          <p:nvPr/>
        </p:nvGrpSpPr>
        <p:grpSpPr>
          <a:xfrm rot="5400000">
            <a:off x="1215163" y="3540847"/>
            <a:ext cx="1666108" cy="240280"/>
            <a:chOff x="0" y="0"/>
            <a:chExt cx="1056744" cy="152400"/>
          </a:xfrm>
        </p:grpSpPr>
        <p:sp>
          <p:nvSpPr>
            <p:cNvPr name="Freeform 9" id="9"/>
            <p:cNvSpPr/>
            <p:nvPr/>
          </p:nvSpPr>
          <p:spPr>
            <a:xfrm flipH="false" flipV="false" rot="0">
              <a:off x="0" y="0"/>
              <a:ext cx="1056744" cy="152400"/>
            </a:xfrm>
            <a:custGeom>
              <a:avLst/>
              <a:gdLst/>
              <a:ahLst/>
              <a:cxnLst/>
              <a:rect r="r" b="b" t="t" l="l"/>
              <a:pathLst>
                <a:path h="152400" w="1056744">
                  <a:moveTo>
                    <a:pt x="0" y="0"/>
                  </a:moveTo>
                  <a:lnTo>
                    <a:pt x="1056744" y="0"/>
                  </a:lnTo>
                  <a:lnTo>
                    <a:pt x="1056744" y="152400"/>
                  </a:lnTo>
                  <a:lnTo>
                    <a:pt x="0" y="152400"/>
                  </a:lnTo>
                  <a:close/>
                </a:path>
              </a:pathLst>
            </a:custGeom>
            <a:solidFill>
              <a:srgbClr val="00BF63"/>
            </a:solidFill>
          </p:spPr>
        </p:sp>
      </p:grpSp>
      <p:sp>
        <p:nvSpPr>
          <p:cNvPr name="TextBox 10" id="10"/>
          <p:cNvSpPr txBox="true"/>
          <p:nvPr/>
        </p:nvSpPr>
        <p:spPr>
          <a:xfrm rot="0">
            <a:off x="6983842" y="2828024"/>
            <a:ext cx="2571189" cy="1724025"/>
          </a:xfrm>
          <a:prstGeom prst="rect">
            <a:avLst/>
          </a:prstGeom>
        </p:spPr>
        <p:txBody>
          <a:bodyPr anchor="t" rtlCol="false" tIns="0" lIns="0" bIns="0" rIns="0">
            <a:spAutoFit/>
          </a:bodyPr>
          <a:lstStyle/>
          <a:p>
            <a:pPr algn="l" marL="323850" indent="-161925" lvl="1">
              <a:lnSpc>
                <a:spcPts val="1950"/>
              </a:lnSpc>
              <a:buFont typeface="Arial"/>
              <a:buChar char="•"/>
            </a:pPr>
            <a:r>
              <a:rPr lang="en-US" sz="1500" spc="44">
                <a:solidFill>
                  <a:srgbClr val="575757"/>
                </a:solidFill>
                <a:latin typeface="Assistant"/>
                <a:ea typeface="Assistant"/>
                <a:cs typeface="Assistant"/>
                <a:sym typeface="Assistant"/>
              </a:rPr>
              <a:t>Create a system to organize your financial records.</a:t>
            </a:r>
          </a:p>
          <a:p>
            <a:pPr algn="l" marL="323850" indent="-161925" lvl="1">
              <a:lnSpc>
                <a:spcPts val="1950"/>
              </a:lnSpc>
              <a:buFont typeface="Arial"/>
              <a:buChar char="•"/>
            </a:pPr>
            <a:r>
              <a:rPr lang="en-US" sz="1500" spc="44">
                <a:solidFill>
                  <a:srgbClr val="575757"/>
                </a:solidFill>
                <a:latin typeface="Assistant"/>
                <a:ea typeface="Assistant"/>
                <a:cs typeface="Assistant"/>
                <a:sym typeface="Assistant"/>
              </a:rPr>
              <a:t>Use folders, envelopes, or digital tools to categorize and store your documents.</a:t>
            </a:r>
          </a:p>
        </p:txBody>
      </p:sp>
      <p:sp>
        <p:nvSpPr>
          <p:cNvPr name="TextBox 11" id="11"/>
          <p:cNvSpPr txBox="true"/>
          <p:nvPr/>
        </p:nvSpPr>
        <p:spPr>
          <a:xfrm rot="0">
            <a:off x="2448657" y="2693161"/>
            <a:ext cx="3861910" cy="2184250"/>
          </a:xfrm>
          <a:prstGeom prst="rect">
            <a:avLst/>
          </a:prstGeom>
        </p:spPr>
        <p:txBody>
          <a:bodyPr anchor="t" rtlCol="false" tIns="0" lIns="0" bIns="0" rIns="0">
            <a:spAutoFit/>
          </a:bodyPr>
          <a:lstStyle/>
          <a:p>
            <a:pPr algn="l">
              <a:lnSpc>
                <a:spcPts val="5588"/>
              </a:lnSpc>
            </a:pPr>
            <a:r>
              <a:rPr lang="en-US" sz="6209">
                <a:solidFill>
                  <a:srgbClr val="0F1E42"/>
                </a:solidFill>
                <a:latin typeface="League Gothic"/>
                <a:ea typeface="League Gothic"/>
                <a:cs typeface="League Gothic"/>
                <a:sym typeface="League Gothic"/>
              </a:rPr>
              <a:t>ORGANIZE YOUR FINANCIAL INFORMATION</a:t>
            </a:r>
          </a:p>
        </p:txBody>
      </p:sp>
      <p:sp>
        <p:nvSpPr>
          <p:cNvPr name="Freeform 12" id="12"/>
          <p:cNvSpPr/>
          <p:nvPr/>
        </p:nvSpPr>
        <p:spPr>
          <a:xfrm flipH="false" flipV="false" rot="0">
            <a:off x="8258632" y="6038547"/>
            <a:ext cx="1087230" cy="1100868"/>
          </a:xfrm>
          <a:custGeom>
            <a:avLst/>
            <a:gdLst/>
            <a:ahLst/>
            <a:cxnLst/>
            <a:rect r="r" b="b" t="t" l="l"/>
            <a:pathLst>
              <a:path h="1100868" w="1087230">
                <a:moveTo>
                  <a:pt x="0" y="0"/>
                </a:moveTo>
                <a:lnTo>
                  <a:pt x="1087230" y="0"/>
                </a:lnTo>
                <a:lnTo>
                  <a:pt x="1087230" y="1100867"/>
                </a:lnTo>
                <a:lnTo>
                  <a:pt x="0" y="1100867"/>
                </a:lnTo>
                <a:lnTo>
                  <a:pt x="0" y="0"/>
                </a:lnTo>
                <a:close/>
              </a:path>
            </a:pathLst>
          </a:custGeom>
          <a:blipFill>
            <a:blip r:embed="rId3"/>
            <a:stretch>
              <a:fillRect l="-22100" t="-65121" r="-298765" b="-68682"/>
            </a:stretch>
          </a:blipFill>
        </p:spPr>
      </p:sp>
    </p:spTree>
  </p:cSld>
  <p:clrMapOvr>
    <a:masterClrMapping/>
  </p:clrMapOvr>
</p:sld>
</file>

<file path=ppt/slides/slide12.xml><?xml version="1.0" encoding="utf-8"?>
<p:sld xmlns:p="http://schemas.openxmlformats.org/presentationml/2006/main" xmlns:a="http://schemas.openxmlformats.org/drawingml/2006/main" xmlns:r="http://schemas.openxmlformats.org/officeDocument/2006/relationships">
  <p:cSld>
    <p:bg>
      <p:bgPr>
        <a:solidFill>
          <a:srgbClr val="0F1E42"/>
        </a:solidFill>
      </p:bgPr>
    </p:bg>
    <p:spTree>
      <p:nvGrpSpPr>
        <p:cNvPr id="1" name=""/>
        <p:cNvGrpSpPr/>
        <p:nvPr/>
      </p:nvGrpSpPr>
      <p:grpSpPr>
        <a:xfrm>
          <a:off x="0" y="0"/>
          <a:ext cx="0" cy="0"/>
          <a:chOff x="0" y="0"/>
          <a:chExt cx="0" cy="0"/>
        </a:xfrm>
      </p:grpSpPr>
      <p:grpSp>
        <p:nvGrpSpPr>
          <p:cNvPr name="Group 2" id="2"/>
          <p:cNvGrpSpPr/>
          <p:nvPr/>
        </p:nvGrpSpPr>
        <p:grpSpPr>
          <a:xfrm rot="0">
            <a:off x="0" y="0"/>
            <a:ext cx="6583680" cy="7315200"/>
            <a:chOff x="0" y="0"/>
            <a:chExt cx="8778240" cy="9753600"/>
          </a:xfrm>
        </p:grpSpPr>
        <p:pic>
          <p:nvPicPr>
            <p:cNvPr name="Picture 3" id="3"/>
            <p:cNvPicPr>
              <a:picLocks noChangeAspect="true"/>
            </p:cNvPicPr>
            <p:nvPr/>
          </p:nvPicPr>
          <p:blipFill>
            <a:blip r:embed="rId2"/>
            <a:srcRect l="10202" t="0" r="29834" b="0"/>
            <a:stretch>
              <a:fillRect/>
            </a:stretch>
          </p:blipFill>
          <p:spPr>
            <a:xfrm flipH="false" flipV="false">
              <a:off x="0" y="0"/>
              <a:ext cx="8778240" cy="9753600"/>
            </a:xfrm>
            <a:prstGeom prst="rect">
              <a:avLst/>
            </a:prstGeom>
          </p:spPr>
        </p:pic>
      </p:grpSp>
      <p:grpSp>
        <p:nvGrpSpPr>
          <p:cNvPr name="Group 4" id="4"/>
          <p:cNvGrpSpPr/>
          <p:nvPr/>
        </p:nvGrpSpPr>
        <p:grpSpPr>
          <a:xfrm rot="5400000">
            <a:off x="2603609" y="1106637"/>
            <a:ext cx="2858215" cy="5101927"/>
            <a:chOff x="0" y="0"/>
            <a:chExt cx="1812849" cy="3235944"/>
          </a:xfrm>
        </p:grpSpPr>
        <p:sp>
          <p:nvSpPr>
            <p:cNvPr name="Freeform 5" id="5"/>
            <p:cNvSpPr/>
            <p:nvPr/>
          </p:nvSpPr>
          <p:spPr>
            <a:xfrm flipH="false" flipV="false" rot="0">
              <a:off x="0" y="0"/>
              <a:ext cx="1812849" cy="3235944"/>
            </a:xfrm>
            <a:custGeom>
              <a:avLst/>
              <a:gdLst/>
              <a:ahLst/>
              <a:cxnLst/>
              <a:rect r="r" b="b" t="t" l="l"/>
              <a:pathLst>
                <a:path h="3235944" w="1812849">
                  <a:moveTo>
                    <a:pt x="0" y="0"/>
                  </a:moveTo>
                  <a:lnTo>
                    <a:pt x="1812849" y="0"/>
                  </a:lnTo>
                  <a:lnTo>
                    <a:pt x="1812849" y="3235944"/>
                  </a:lnTo>
                  <a:lnTo>
                    <a:pt x="0" y="3235944"/>
                  </a:lnTo>
                  <a:close/>
                </a:path>
              </a:pathLst>
            </a:custGeom>
            <a:solidFill>
              <a:srgbClr val="FFFFFF"/>
            </a:solidFill>
          </p:spPr>
        </p:sp>
      </p:grpSp>
      <p:grpSp>
        <p:nvGrpSpPr>
          <p:cNvPr name="Group 6" id="6"/>
          <p:cNvGrpSpPr/>
          <p:nvPr/>
        </p:nvGrpSpPr>
        <p:grpSpPr>
          <a:xfrm rot="5400000">
            <a:off x="6840329" y="2173437"/>
            <a:ext cx="2858215" cy="2968327"/>
            <a:chOff x="0" y="0"/>
            <a:chExt cx="1812849" cy="1882689"/>
          </a:xfrm>
        </p:grpSpPr>
        <p:sp>
          <p:nvSpPr>
            <p:cNvPr name="Freeform 7" id="7"/>
            <p:cNvSpPr/>
            <p:nvPr/>
          </p:nvSpPr>
          <p:spPr>
            <a:xfrm flipH="false" flipV="false" rot="0">
              <a:off x="0" y="0"/>
              <a:ext cx="1812849" cy="1882689"/>
            </a:xfrm>
            <a:custGeom>
              <a:avLst/>
              <a:gdLst/>
              <a:ahLst/>
              <a:cxnLst/>
              <a:rect r="r" b="b" t="t" l="l"/>
              <a:pathLst>
                <a:path h="1882689" w="1812849">
                  <a:moveTo>
                    <a:pt x="0" y="0"/>
                  </a:moveTo>
                  <a:lnTo>
                    <a:pt x="1812849" y="0"/>
                  </a:lnTo>
                  <a:lnTo>
                    <a:pt x="1812849" y="1882689"/>
                  </a:lnTo>
                  <a:lnTo>
                    <a:pt x="0" y="1882689"/>
                  </a:lnTo>
                  <a:close/>
                </a:path>
              </a:pathLst>
            </a:custGeom>
            <a:solidFill>
              <a:srgbClr val="FFFFFF"/>
            </a:solidFill>
          </p:spPr>
        </p:sp>
      </p:grpSp>
      <p:grpSp>
        <p:nvGrpSpPr>
          <p:cNvPr name="Group 8" id="8"/>
          <p:cNvGrpSpPr/>
          <p:nvPr/>
        </p:nvGrpSpPr>
        <p:grpSpPr>
          <a:xfrm rot="5400000">
            <a:off x="1215163" y="3540847"/>
            <a:ext cx="1666108" cy="240280"/>
            <a:chOff x="0" y="0"/>
            <a:chExt cx="1056744" cy="152400"/>
          </a:xfrm>
        </p:grpSpPr>
        <p:sp>
          <p:nvSpPr>
            <p:cNvPr name="Freeform 9" id="9"/>
            <p:cNvSpPr/>
            <p:nvPr/>
          </p:nvSpPr>
          <p:spPr>
            <a:xfrm flipH="false" flipV="false" rot="0">
              <a:off x="0" y="0"/>
              <a:ext cx="1056744" cy="152400"/>
            </a:xfrm>
            <a:custGeom>
              <a:avLst/>
              <a:gdLst/>
              <a:ahLst/>
              <a:cxnLst/>
              <a:rect r="r" b="b" t="t" l="l"/>
              <a:pathLst>
                <a:path h="152400" w="1056744">
                  <a:moveTo>
                    <a:pt x="0" y="0"/>
                  </a:moveTo>
                  <a:lnTo>
                    <a:pt x="1056744" y="0"/>
                  </a:lnTo>
                  <a:lnTo>
                    <a:pt x="1056744" y="152400"/>
                  </a:lnTo>
                  <a:lnTo>
                    <a:pt x="0" y="152400"/>
                  </a:lnTo>
                  <a:close/>
                </a:path>
              </a:pathLst>
            </a:custGeom>
            <a:solidFill>
              <a:srgbClr val="00BF63"/>
            </a:solidFill>
          </p:spPr>
        </p:sp>
      </p:grpSp>
      <p:sp>
        <p:nvSpPr>
          <p:cNvPr name="TextBox 10" id="10"/>
          <p:cNvSpPr txBox="true"/>
          <p:nvPr/>
        </p:nvSpPr>
        <p:spPr>
          <a:xfrm rot="0">
            <a:off x="6983842" y="2580374"/>
            <a:ext cx="2571189" cy="2219325"/>
          </a:xfrm>
          <a:prstGeom prst="rect">
            <a:avLst/>
          </a:prstGeom>
        </p:spPr>
        <p:txBody>
          <a:bodyPr anchor="t" rtlCol="false" tIns="0" lIns="0" bIns="0" rIns="0">
            <a:spAutoFit/>
          </a:bodyPr>
          <a:lstStyle/>
          <a:p>
            <a:pPr algn="l" marL="323850" indent="-161925" lvl="1">
              <a:lnSpc>
                <a:spcPts val="1950"/>
              </a:lnSpc>
              <a:buFont typeface="Arial"/>
              <a:buChar char="•"/>
            </a:pPr>
            <a:r>
              <a:rPr lang="en-US" sz="1500" spc="44">
                <a:solidFill>
                  <a:srgbClr val="575757"/>
                </a:solidFill>
                <a:latin typeface="Assistant"/>
                <a:ea typeface="Assistant"/>
                <a:cs typeface="Assistant"/>
                <a:sym typeface="Assistant"/>
              </a:rPr>
              <a:t>General Information</a:t>
            </a:r>
          </a:p>
          <a:p>
            <a:pPr algn="l" marL="323850" indent="-161925" lvl="1">
              <a:lnSpc>
                <a:spcPts val="1950"/>
              </a:lnSpc>
              <a:buFont typeface="Arial"/>
              <a:buChar char="•"/>
            </a:pPr>
            <a:r>
              <a:rPr lang="en-US" sz="1500" spc="44">
                <a:solidFill>
                  <a:srgbClr val="575757"/>
                </a:solidFill>
                <a:latin typeface="Assistant"/>
                <a:ea typeface="Assistant"/>
                <a:cs typeface="Assistant"/>
                <a:sym typeface="Assistant"/>
              </a:rPr>
              <a:t>Income</a:t>
            </a:r>
          </a:p>
          <a:p>
            <a:pPr algn="l" marL="323850" indent="-161925" lvl="1">
              <a:lnSpc>
                <a:spcPts val="1950"/>
              </a:lnSpc>
              <a:buFont typeface="Arial"/>
              <a:buChar char="•"/>
            </a:pPr>
            <a:r>
              <a:rPr lang="en-US" sz="1500" spc="44">
                <a:solidFill>
                  <a:srgbClr val="575757"/>
                </a:solidFill>
                <a:latin typeface="Assistant"/>
                <a:ea typeface="Assistant"/>
                <a:cs typeface="Assistant"/>
                <a:sym typeface="Assistant"/>
              </a:rPr>
              <a:t>Deductions and Credits</a:t>
            </a:r>
          </a:p>
          <a:p>
            <a:pPr algn="l" marL="323850" indent="-161925" lvl="1">
              <a:lnSpc>
                <a:spcPts val="1950"/>
              </a:lnSpc>
              <a:buFont typeface="Arial"/>
              <a:buChar char="•"/>
            </a:pPr>
            <a:r>
              <a:rPr lang="en-US" sz="1500" spc="44">
                <a:solidFill>
                  <a:srgbClr val="575757"/>
                </a:solidFill>
                <a:latin typeface="Assistant"/>
                <a:ea typeface="Assistant"/>
                <a:cs typeface="Assistant"/>
                <a:sym typeface="Assistant"/>
              </a:rPr>
              <a:t>Tax Planning</a:t>
            </a:r>
          </a:p>
          <a:p>
            <a:pPr algn="l" marL="323850" indent="-161925" lvl="1">
              <a:lnSpc>
                <a:spcPts val="1950"/>
              </a:lnSpc>
              <a:buFont typeface="Arial"/>
              <a:buChar char="•"/>
            </a:pPr>
            <a:r>
              <a:rPr lang="en-US" sz="1500" spc="44">
                <a:solidFill>
                  <a:srgbClr val="575757"/>
                </a:solidFill>
                <a:latin typeface="Assistant"/>
                <a:ea typeface="Assistant"/>
                <a:cs typeface="Assistant"/>
                <a:sym typeface="Assistant"/>
              </a:rPr>
              <a:t>Recordkeeping and Documentation</a:t>
            </a:r>
          </a:p>
          <a:p>
            <a:pPr algn="l" marL="323850" indent="-161925" lvl="1">
              <a:lnSpc>
                <a:spcPts val="1950"/>
              </a:lnSpc>
              <a:buFont typeface="Arial"/>
              <a:buChar char="•"/>
            </a:pPr>
            <a:r>
              <a:rPr lang="en-US" sz="1500" spc="44">
                <a:solidFill>
                  <a:srgbClr val="575757"/>
                </a:solidFill>
                <a:latin typeface="Assistant"/>
                <a:ea typeface="Assistant"/>
                <a:cs typeface="Assistant"/>
                <a:sym typeface="Assistant"/>
              </a:rPr>
              <a:t>Estimated Taxes</a:t>
            </a:r>
          </a:p>
          <a:p>
            <a:pPr algn="l" marL="323850" indent="-161925" lvl="1">
              <a:lnSpc>
                <a:spcPts val="1950"/>
              </a:lnSpc>
              <a:buFont typeface="Arial"/>
              <a:buChar char="•"/>
            </a:pPr>
            <a:r>
              <a:rPr lang="en-US" sz="1500" spc="44">
                <a:solidFill>
                  <a:srgbClr val="575757"/>
                </a:solidFill>
                <a:latin typeface="Assistant"/>
                <a:ea typeface="Assistant"/>
                <a:cs typeface="Assistant"/>
                <a:sym typeface="Assistant"/>
              </a:rPr>
              <a:t>E-Filing and Refunds</a:t>
            </a:r>
          </a:p>
          <a:p>
            <a:pPr algn="l" marL="323850" indent="-161925" lvl="1">
              <a:lnSpc>
                <a:spcPts val="1950"/>
              </a:lnSpc>
              <a:buFont typeface="Arial"/>
              <a:buChar char="•"/>
            </a:pPr>
            <a:r>
              <a:rPr lang="en-US" sz="1500" spc="44">
                <a:solidFill>
                  <a:srgbClr val="575757"/>
                </a:solidFill>
                <a:latin typeface="Assistant"/>
                <a:ea typeface="Assistant"/>
                <a:cs typeface="Assistant"/>
                <a:sym typeface="Assistant"/>
              </a:rPr>
              <a:t>Fees and Engagement</a:t>
            </a:r>
          </a:p>
        </p:txBody>
      </p:sp>
      <p:sp>
        <p:nvSpPr>
          <p:cNvPr name="TextBox 11" id="11"/>
          <p:cNvSpPr txBox="true"/>
          <p:nvPr/>
        </p:nvSpPr>
        <p:spPr>
          <a:xfrm rot="0">
            <a:off x="2393387" y="2970899"/>
            <a:ext cx="3913944" cy="1736641"/>
          </a:xfrm>
          <a:prstGeom prst="rect">
            <a:avLst/>
          </a:prstGeom>
        </p:spPr>
        <p:txBody>
          <a:bodyPr anchor="t" rtlCol="false" tIns="0" lIns="0" bIns="0" rIns="0">
            <a:spAutoFit/>
          </a:bodyPr>
          <a:lstStyle/>
          <a:p>
            <a:pPr algn="l">
              <a:lnSpc>
                <a:spcPts val="4418"/>
              </a:lnSpc>
            </a:pPr>
            <a:r>
              <a:rPr lang="en-US" sz="4909">
                <a:solidFill>
                  <a:srgbClr val="0F1E42"/>
                </a:solidFill>
                <a:latin typeface="League Gothic"/>
                <a:ea typeface="League Gothic"/>
                <a:cs typeface="League Gothic"/>
                <a:sym typeface="League Gothic"/>
              </a:rPr>
              <a:t>MAKE A CHECKLIST OF ITEMS TO ASK YOUR TAX PREPARER</a:t>
            </a:r>
          </a:p>
        </p:txBody>
      </p:sp>
      <p:sp>
        <p:nvSpPr>
          <p:cNvPr name="Freeform 12" id="12"/>
          <p:cNvSpPr/>
          <p:nvPr/>
        </p:nvSpPr>
        <p:spPr>
          <a:xfrm flipH="false" flipV="false" rot="0">
            <a:off x="8258632" y="6038547"/>
            <a:ext cx="1087230" cy="1100868"/>
          </a:xfrm>
          <a:custGeom>
            <a:avLst/>
            <a:gdLst/>
            <a:ahLst/>
            <a:cxnLst/>
            <a:rect r="r" b="b" t="t" l="l"/>
            <a:pathLst>
              <a:path h="1100868" w="1087230">
                <a:moveTo>
                  <a:pt x="0" y="0"/>
                </a:moveTo>
                <a:lnTo>
                  <a:pt x="1087230" y="0"/>
                </a:lnTo>
                <a:lnTo>
                  <a:pt x="1087230" y="1100867"/>
                </a:lnTo>
                <a:lnTo>
                  <a:pt x="0" y="1100867"/>
                </a:lnTo>
                <a:lnTo>
                  <a:pt x="0" y="0"/>
                </a:lnTo>
                <a:close/>
              </a:path>
            </a:pathLst>
          </a:custGeom>
          <a:blipFill>
            <a:blip r:embed="rId3"/>
            <a:stretch>
              <a:fillRect l="-22100" t="-65121" r="-298765" b="-68682"/>
            </a:stretch>
          </a:blipFill>
        </p:spPr>
      </p:sp>
    </p:spTree>
  </p:cSld>
  <p:clrMapOvr>
    <a:masterClrMapping/>
  </p:clrMapOvr>
</p:sld>
</file>

<file path=ppt/slides/slide13.xml><?xml version="1.0" encoding="utf-8"?>
<p:sld xmlns:p="http://schemas.openxmlformats.org/presentationml/2006/main" xmlns:a="http://schemas.openxmlformats.org/drawingml/2006/main" xmlns:r="http://schemas.openxmlformats.org/officeDocument/2006/relationships">
  <p:cSld>
    <p:bg>
      <p:bgPr>
        <a:solidFill>
          <a:srgbClr val="0F1E42"/>
        </a:solidFill>
      </p:bgPr>
    </p:bg>
    <p:spTree>
      <p:nvGrpSpPr>
        <p:cNvPr id="1" name=""/>
        <p:cNvGrpSpPr/>
        <p:nvPr/>
      </p:nvGrpSpPr>
      <p:grpSpPr>
        <a:xfrm>
          <a:off x="0" y="0"/>
          <a:ext cx="0" cy="0"/>
          <a:chOff x="0" y="0"/>
          <a:chExt cx="0" cy="0"/>
        </a:xfrm>
      </p:grpSpPr>
      <p:grpSp>
        <p:nvGrpSpPr>
          <p:cNvPr name="Group 2" id="2"/>
          <p:cNvGrpSpPr/>
          <p:nvPr/>
        </p:nvGrpSpPr>
        <p:grpSpPr>
          <a:xfrm rot="0">
            <a:off x="0" y="0"/>
            <a:ext cx="6583680" cy="7315200"/>
            <a:chOff x="0" y="0"/>
            <a:chExt cx="8778240" cy="9753600"/>
          </a:xfrm>
        </p:grpSpPr>
        <p:pic>
          <p:nvPicPr>
            <p:cNvPr name="Picture 3" id="3"/>
            <p:cNvPicPr>
              <a:picLocks noChangeAspect="true"/>
            </p:cNvPicPr>
            <p:nvPr/>
          </p:nvPicPr>
          <p:blipFill>
            <a:blip r:embed="rId2"/>
            <a:srcRect l="20018" t="0" r="20018" b="0"/>
            <a:stretch>
              <a:fillRect/>
            </a:stretch>
          </p:blipFill>
          <p:spPr>
            <a:xfrm flipH="false" flipV="false">
              <a:off x="0" y="0"/>
              <a:ext cx="8778240" cy="9753600"/>
            </a:xfrm>
            <a:prstGeom prst="rect">
              <a:avLst/>
            </a:prstGeom>
          </p:spPr>
        </p:pic>
      </p:grpSp>
      <p:grpSp>
        <p:nvGrpSpPr>
          <p:cNvPr name="Group 4" id="4"/>
          <p:cNvGrpSpPr/>
          <p:nvPr/>
        </p:nvGrpSpPr>
        <p:grpSpPr>
          <a:xfrm rot="5400000">
            <a:off x="2603609" y="1106637"/>
            <a:ext cx="2858215" cy="5101927"/>
            <a:chOff x="0" y="0"/>
            <a:chExt cx="1812849" cy="3235944"/>
          </a:xfrm>
        </p:grpSpPr>
        <p:sp>
          <p:nvSpPr>
            <p:cNvPr name="Freeform 5" id="5"/>
            <p:cNvSpPr/>
            <p:nvPr/>
          </p:nvSpPr>
          <p:spPr>
            <a:xfrm flipH="false" flipV="false" rot="0">
              <a:off x="0" y="0"/>
              <a:ext cx="1812849" cy="3235944"/>
            </a:xfrm>
            <a:custGeom>
              <a:avLst/>
              <a:gdLst/>
              <a:ahLst/>
              <a:cxnLst/>
              <a:rect r="r" b="b" t="t" l="l"/>
              <a:pathLst>
                <a:path h="3235944" w="1812849">
                  <a:moveTo>
                    <a:pt x="0" y="0"/>
                  </a:moveTo>
                  <a:lnTo>
                    <a:pt x="1812849" y="0"/>
                  </a:lnTo>
                  <a:lnTo>
                    <a:pt x="1812849" y="3235944"/>
                  </a:lnTo>
                  <a:lnTo>
                    <a:pt x="0" y="3235944"/>
                  </a:lnTo>
                  <a:close/>
                </a:path>
              </a:pathLst>
            </a:custGeom>
            <a:solidFill>
              <a:srgbClr val="FFFFFF"/>
            </a:solidFill>
          </p:spPr>
        </p:sp>
      </p:grpSp>
      <p:grpSp>
        <p:nvGrpSpPr>
          <p:cNvPr name="Group 6" id="6"/>
          <p:cNvGrpSpPr/>
          <p:nvPr/>
        </p:nvGrpSpPr>
        <p:grpSpPr>
          <a:xfrm rot="5400000">
            <a:off x="6840329" y="2173437"/>
            <a:ext cx="2858215" cy="2968327"/>
            <a:chOff x="0" y="0"/>
            <a:chExt cx="1812849" cy="1882689"/>
          </a:xfrm>
        </p:grpSpPr>
        <p:sp>
          <p:nvSpPr>
            <p:cNvPr name="Freeform 7" id="7"/>
            <p:cNvSpPr/>
            <p:nvPr/>
          </p:nvSpPr>
          <p:spPr>
            <a:xfrm flipH="false" flipV="false" rot="0">
              <a:off x="0" y="0"/>
              <a:ext cx="1812849" cy="1882689"/>
            </a:xfrm>
            <a:custGeom>
              <a:avLst/>
              <a:gdLst/>
              <a:ahLst/>
              <a:cxnLst/>
              <a:rect r="r" b="b" t="t" l="l"/>
              <a:pathLst>
                <a:path h="1882689" w="1812849">
                  <a:moveTo>
                    <a:pt x="0" y="0"/>
                  </a:moveTo>
                  <a:lnTo>
                    <a:pt x="1812849" y="0"/>
                  </a:lnTo>
                  <a:lnTo>
                    <a:pt x="1812849" y="1882689"/>
                  </a:lnTo>
                  <a:lnTo>
                    <a:pt x="0" y="1882689"/>
                  </a:lnTo>
                  <a:close/>
                </a:path>
              </a:pathLst>
            </a:custGeom>
            <a:solidFill>
              <a:srgbClr val="FFFFFF"/>
            </a:solidFill>
          </p:spPr>
        </p:sp>
      </p:grpSp>
      <p:grpSp>
        <p:nvGrpSpPr>
          <p:cNvPr name="Group 8" id="8"/>
          <p:cNvGrpSpPr/>
          <p:nvPr/>
        </p:nvGrpSpPr>
        <p:grpSpPr>
          <a:xfrm rot="5400000">
            <a:off x="1215163" y="3540847"/>
            <a:ext cx="1666108" cy="240280"/>
            <a:chOff x="0" y="0"/>
            <a:chExt cx="1056744" cy="152400"/>
          </a:xfrm>
        </p:grpSpPr>
        <p:sp>
          <p:nvSpPr>
            <p:cNvPr name="Freeform 9" id="9"/>
            <p:cNvSpPr/>
            <p:nvPr/>
          </p:nvSpPr>
          <p:spPr>
            <a:xfrm flipH="false" flipV="false" rot="0">
              <a:off x="0" y="0"/>
              <a:ext cx="1056744" cy="152400"/>
            </a:xfrm>
            <a:custGeom>
              <a:avLst/>
              <a:gdLst/>
              <a:ahLst/>
              <a:cxnLst/>
              <a:rect r="r" b="b" t="t" l="l"/>
              <a:pathLst>
                <a:path h="152400" w="1056744">
                  <a:moveTo>
                    <a:pt x="0" y="0"/>
                  </a:moveTo>
                  <a:lnTo>
                    <a:pt x="1056744" y="0"/>
                  </a:lnTo>
                  <a:lnTo>
                    <a:pt x="1056744" y="152400"/>
                  </a:lnTo>
                  <a:lnTo>
                    <a:pt x="0" y="152400"/>
                  </a:lnTo>
                  <a:close/>
                </a:path>
              </a:pathLst>
            </a:custGeom>
            <a:solidFill>
              <a:srgbClr val="00BF63"/>
            </a:solidFill>
          </p:spPr>
        </p:sp>
      </p:grpSp>
      <p:sp>
        <p:nvSpPr>
          <p:cNvPr name="TextBox 10" id="10"/>
          <p:cNvSpPr txBox="true"/>
          <p:nvPr/>
        </p:nvSpPr>
        <p:spPr>
          <a:xfrm rot="0">
            <a:off x="6983842" y="2704199"/>
            <a:ext cx="2571189" cy="1971675"/>
          </a:xfrm>
          <a:prstGeom prst="rect">
            <a:avLst/>
          </a:prstGeom>
        </p:spPr>
        <p:txBody>
          <a:bodyPr anchor="t" rtlCol="false" tIns="0" lIns="0" bIns="0" rIns="0">
            <a:spAutoFit/>
          </a:bodyPr>
          <a:lstStyle/>
          <a:p>
            <a:pPr algn="l" marL="323850" indent="-161925" lvl="1">
              <a:lnSpc>
                <a:spcPts val="1950"/>
              </a:lnSpc>
              <a:buFont typeface="Arial"/>
              <a:buChar char="•"/>
            </a:pPr>
            <a:r>
              <a:rPr lang="en-US" sz="1500" spc="44">
                <a:solidFill>
                  <a:srgbClr val="575757"/>
                </a:solidFill>
                <a:latin typeface="Assistant"/>
                <a:ea typeface="Assistant"/>
                <a:cs typeface="Assistant"/>
                <a:sym typeface="Assistant"/>
              </a:rPr>
              <a:t>Stay updated on any changes in tax laws that might affect your tax return.</a:t>
            </a:r>
          </a:p>
          <a:p>
            <a:pPr algn="l" marL="323850" indent="-161925" lvl="1">
              <a:lnSpc>
                <a:spcPts val="1950"/>
              </a:lnSpc>
              <a:buFont typeface="Arial"/>
              <a:buChar char="•"/>
            </a:pPr>
            <a:r>
              <a:rPr lang="en-US" sz="1500" spc="44">
                <a:solidFill>
                  <a:srgbClr val="575757"/>
                </a:solidFill>
                <a:latin typeface="Assistant"/>
                <a:ea typeface="Assistant"/>
                <a:cs typeface="Assistant"/>
                <a:sym typeface="Assistant"/>
              </a:rPr>
              <a:t>Understand new deductions, credits, and rules that may apply to your situation.</a:t>
            </a:r>
          </a:p>
        </p:txBody>
      </p:sp>
      <p:sp>
        <p:nvSpPr>
          <p:cNvPr name="TextBox 11" id="11"/>
          <p:cNvSpPr txBox="true"/>
          <p:nvPr/>
        </p:nvSpPr>
        <p:spPr>
          <a:xfrm rot="0">
            <a:off x="2393387" y="3251388"/>
            <a:ext cx="3913944" cy="1175662"/>
          </a:xfrm>
          <a:prstGeom prst="rect">
            <a:avLst/>
          </a:prstGeom>
        </p:spPr>
        <p:txBody>
          <a:bodyPr anchor="t" rtlCol="false" tIns="0" lIns="0" bIns="0" rIns="0">
            <a:spAutoFit/>
          </a:bodyPr>
          <a:lstStyle/>
          <a:p>
            <a:pPr algn="l">
              <a:lnSpc>
                <a:spcPts val="4418"/>
              </a:lnSpc>
            </a:pPr>
            <a:r>
              <a:rPr lang="en-US" sz="4909">
                <a:solidFill>
                  <a:srgbClr val="0F1E42"/>
                </a:solidFill>
                <a:latin typeface="League Gothic"/>
                <a:ea typeface="League Gothic"/>
                <a:cs typeface="League Gothic"/>
                <a:sym typeface="League Gothic"/>
              </a:rPr>
              <a:t>FAMILIARIZE CHANGES IN TAX LAWS</a:t>
            </a:r>
          </a:p>
        </p:txBody>
      </p:sp>
      <p:sp>
        <p:nvSpPr>
          <p:cNvPr name="Freeform 12" id="12"/>
          <p:cNvSpPr/>
          <p:nvPr/>
        </p:nvSpPr>
        <p:spPr>
          <a:xfrm flipH="false" flipV="false" rot="0">
            <a:off x="8258632" y="6038547"/>
            <a:ext cx="1087230" cy="1100868"/>
          </a:xfrm>
          <a:custGeom>
            <a:avLst/>
            <a:gdLst/>
            <a:ahLst/>
            <a:cxnLst/>
            <a:rect r="r" b="b" t="t" l="l"/>
            <a:pathLst>
              <a:path h="1100868" w="1087230">
                <a:moveTo>
                  <a:pt x="0" y="0"/>
                </a:moveTo>
                <a:lnTo>
                  <a:pt x="1087230" y="0"/>
                </a:lnTo>
                <a:lnTo>
                  <a:pt x="1087230" y="1100867"/>
                </a:lnTo>
                <a:lnTo>
                  <a:pt x="0" y="1100867"/>
                </a:lnTo>
                <a:lnTo>
                  <a:pt x="0" y="0"/>
                </a:lnTo>
                <a:close/>
              </a:path>
            </a:pathLst>
          </a:custGeom>
          <a:blipFill>
            <a:blip r:embed="rId3"/>
            <a:stretch>
              <a:fillRect l="-22100" t="-65121" r="-298765" b="-68682"/>
            </a:stretch>
          </a:blipFill>
        </p:spPr>
      </p:sp>
    </p:spTree>
  </p:cSld>
  <p:clrMapOvr>
    <a:masterClrMapping/>
  </p:clrMapOvr>
</p:sld>
</file>

<file path=ppt/slides/slide14.xml><?xml version="1.0" encoding="utf-8"?>
<p:sld xmlns:p="http://schemas.openxmlformats.org/presentationml/2006/main" xmlns:a="http://schemas.openxmlformats.org/drawingml/2006/main" xmlns:r="http://schemas.openxmlformats.org/officeDocument/2006/relationships">
  <p:cSld>
    <p:bg>
      <p:bgPr>
        <a:solidFill>
          <a:srgbClr val="0F1E42"/>
        </a:solidFill>
      </p:bgPr>
    </p:bg>
    <p:spTree>
      <p:nvGrpSpPr>
        <p:cNvPr id="1" name=""/>
        <p:cNvGrpSpPr/>
        <p:nvPr/>
      </p:nvGrpSpPr>
      <p:grpSpPr>
        <a:xfrm>
          <a:off x="0" y="0"/>
          <a:ext cx="0" cy="0"/>
          <a:chOff x="0" y="0"/>
          <a:chExt cx="0" cy="0"/>
        </a:xfrm>
      </p:grpSpPr>
      <p:grpSp>
        <p:nvGrpSpPr>
          <p:cNvPr name="Group 2" id="2"/>
          <p:cNvGrpSpPr/>
          <p:nvPr/>
        </p:nvGrpSpPr>
        <p:grpSpPr>
          <a:xfrm rot="0">
            <a:off x="0" y="0"/>
            <a:ext cx="6583680" cy="7315200"/>
            <a:chOff x="0" y="0"/>
            <a:chExt cx="8778240" cy="9753600"/>
          </a:xfrm>
        </p:grpSpPr>
        <p:pic>
          <p:nvPicPr>
            <p:cNvPr name="Picture 3" id="3"/>
            <p:cNvPicPr>
              <a:picLocks noChangeAspect="true"/>
            </p:cNvPicPr>
            <p:nvPr/>
          </p:nvPicPr>
          <p:blipFill>
            <a:blip r:embed="rId2"/>
            <a:srcRect l="19962" t="0" r="19962" b="0"/>
            <a:stretch>
              <a:fillRect/>
            </a:stretch>
          </p:blipFill>
          <p:spPr>
            <a:xfrm flipH="false" flipV="false">
              <a:off x="0" y="0"/>
              <a:ext cx="8778240" cy="9753600"/>
            </a:xfrm>
            <a:prstGeom prst="rect">
              <a:avLst/>
            </a:prstGeom>
          </p:spPr>
        </p:pic>
      </p:grpSp>
      <p:grpSp>
        <p:nvGrpSpPr>
          <p:cNvPr name="Group 4" id="4"/>
          <p:cNvGrpSpPr/>
          <p:nvPr/>
        </p:nvGrpSpPr>
        <p:grpSpPr>
          <a:xfrm rot="5400000">
            <a:off x="2603609" y="1106637"/>
            <a:ext cx="2858215" cy="5101927"/>
            <a:chOff x="0" y="0"/>
            <a:chExt cx="1812849" cy="3235944"/>
          </a:xfrm>
        </p:grpSpPr>
        <p:sp>
          <p:nvSpPr>
            <p:cNvPr name="Freeform 5" id="5"/>
            <p:cNvSpPr/>
            <p:nvPr/>
          </p:nvSpPr>
          <p:spPr>
            <a:xfrm flipH="false" flipV="false" rot="0">
              <a:off x="0" y="0"/>
              <a:ext cx="1812849" cy="3235944"/>
            </a:xfrm>
            <a:custGeom>
              <a:avLst/>
              <a:gdLst/>
              <a:ahLst/>
              <a:cxnLst/>
              <a:rect r="r" b="b" t="t" l="l"/>
              <a:pathLst>
                <a:path h="3235944" w="1812849">
                  <a:moveTo>
                    <a:pt x="0" y="0"/>
                  </a:moveTo>
                  <a:lnTo>
                    <a:pt x="1812849" y="0"/>
                  </a:lnTo>
                  <a:lnTo>
                    <a:pt x="1812849" y="3235944"/>
                  </a:lnTo>
                  <a:lnTo>
                    <a:pt x="0" y="3235944"/>
                  </a:lnTo>
                  <a:close/>
                </a:path>
              </a:pathLst>
            </a:custGeom>
            <a:solidFill>
              <a:srgbClr val="FFFFFF"/>
            </a:solidFill>
          </p:spPr>
        </p:sp>
      </p:grpSp>
      <p:grpSp>
        <p:nvGrpSpPr>
          <p:cNvPr name="Group 6" id="6"/>
          <p:cNvGrpSpPr/>
          <p:nvPr/>
        </p:nvGrpSpPr>
        <p:grpSpPr>
          <a:xfrm rot="5400000">
            <a:off x="6840329" y="2173437"/>
            <a:ext cx="2858215" cy="2968327"/>
            <a:chOff x="0" y="0"/>
            <a:chExt cx="1812849" cy="1882689"/>
          </a:xfrm>
        </p:grpSpPr>
        <p:sp>
          <p:nvSpPr>
            <p:cNvPr name="Freeform 7" id="7"/>
            <p:cNvSpPr/>
            <p:nvPr/>
          </p:nvSpPr>
          <p:spPr>
            <a:xfrm flipH="false" flipV="false" rot="0">
              <a:off x="0" y="0"/>
              <a:ext cx="1812849" cy="1882689"/>
            </a:xfrm>
            <a:custGeom>
              <a:avLst/>
              <a:gdLst/>
              <a:ahLst/>
              <a:cxnLst/>
              <a:rect r="r" b="b" t="t" l="l"/>
              <a:pathLst>
                <a:path h="1882689" w="1812849">
                  <a:moveTo>
                    <a:pt x="0" y="0"/>
                  </a:moveTo>
                  <a:lnTo>
                    <a:pt x="1812849" y="0"/>
                  </a:lnTo>
                  <a:lnTo>
                    <a:pt x="1812849" y="1882689"/>
                  </a:lnTo>
                  <a:lnTo>
                    <a:pt x="0" y="1882689"/>
                  </a:lnTo>
                  <a:close/>
                </a:path>
              </a:pathLst>
            </a:custGeom>
            <a:solidFill>
              <a:srgbClr val="FFFFFF"/>
            </a:solidFill>
          </p:spPr>
        </p:sp>
      </p:grpSp>
      <p:grpSp>
        <p:nvGrpSpPr>
          <p:cNvPr name="Group 8" id="8"/>
          <p:cNvGrpSpPr/>
          <p:nvPr/>
        </p:nvGrpSpPr>
        <p:grpSpPr>
          <a:xfrm rot="5400000">
            <a:off x="1215163" y="3540847"/>
            <a:ext cx="1666108" cy="240280"/>
            <a:chOff x="0" y="0"/>
            <a:chExt cx="1056744" cy="152400"/>
          </a:xfrm>
        </p:grpSpPr>
        <p:sp>
          <p:nvSpPr>
            <p:cNvPr name="Freeform 9" id="9"/>
            <p:cNvSpPr/>
            <p:nvPr/>
          </p:nvSpPr>
          <p:spPr>
            <a:xfrm flipH="false" flipV="false" rot="0">
              <a:off x="0" y="0"/>
              <a:ext cx="1056744" cy="152400"/>
            </a:xfrm>
            <a:custGeom>
              <a:avLst/>
              <a:gdLst/>
              <a:ahLst/>
              <a:cxnLst/>
              <a:rect r="r" b="b" t="t" l="l"/>
              <a:pathLst>
                <a:path h="152400" w="1056744">
                  <a:moveTo>
                    <a:pt x="0" y="0"/>
                  </a:moveTo>
                  <a:lnTo>
                    <a:pt x="1056744" y="0"/>
                  </a:lnTo>
                  <a:lnTo>
                    <a:pt x="1056744" y="152400"/>
                  </a:lnTo>
                  <a:lnTo>
                    <a:pt x="0" y="152400"/>
                  </a:lnTo>
                  <a:close/>
                </a:path>
              </a:pathLst>
            </a:custGeom>
            <a:solidFill>
              <a:srgbClr val="00BF63"/>
            </a:solidFill>
          </p:spPr>
        </p:sp>
      </p:grpSp>
      <p:sp>
        <p:nvSpPr>
          <p:cNvPr name="TextBox 10" id="10"/>
          <p:cNvSpPr txBox="true"/>
          <p:nvPr/>
        </p:nvSpPr>
        <p:spPr>
          <a:xfrm rot="0">
            <a:off x="6983842" y="3075674"/>
            <a:ext cx="2571189" cy="1228725"/>
          </a:xfrm>
          <a:prstGeom prst="rect">
            <a:avLst/>
          </a:prstGeom>
        </p:spPr>
        <p:txBody>
          <a:bodyPr anchor="t" rtlCol="false" tIns="0" lIns="0" bIns="0" rIns="0">
            <a:spAutoFit/>
          </a:bodyPr>
          <a:lstStyle/>
          <a:p>
            <a:pPr algn="l" marL="323850" indent="-161925" lvl="1">
              <a:lnSpc>
                <a:spcPts val="1950"/>
              </a:lnSpc>
              <a:buFont typeface="Arial"/>
              <a:buChar char="•"/>
            </a:pPr>
            <a:r>
              <a:rPr lang="en-US" sz="1500" spc="44">
                <a:solidFill>
                  <a:srgbClr val="575757"/>
                </a:solidFill>
                <a:latin typeface="Assistant"/>
                <a:ea typeface="Assistant"/>
                <a:cs typeface="Assistant"/>
                <a:sym typeface="Assistant"/>
              </a:rPr>
              <a:t>Some common credits include child tax credit, earned income tax credit, and education-related credits.</a:t>
            </a:r>
          </a:p>
        </p:txBody>
      </p:sp>
      <p:sp>
        <p:nvSpPr>
          <p:cNvPr name="TextBox 11" id="11"/>
          <p:cNvSpPr txBox="true"/>
          <p:nvPr/>
        </p:nvSpPr>
        <p:spPr>
          <a:xfrm rot="0">
            <a:off x="2393387" y="2970899"/>
            <a:ext cx="3913944" cy="1736641"/>
          </a:xfrm>
          <a:prstGeom prst="rect">
            <a:avLst/>
          </a:prstGeom>
        </p:spPr>
        <p:txBody>
          <a:bodyPr anchor="t" rtlCol="false" tIns="0" lIns="0" bIns="0" rIns="0">
            <a:spAutoFit/>
          </a:bodyPr>
          <a:lstStyle/>
          <a:p>
            <a:pPr algn="l">
              <a:lnSpc>
                <a:spcPts val="4418"/>
              </a:lnSpc>
            </a:pPr>
            <a:r>
              <a:rPr lang="en-US" sz="4909">
                <a:solidFill>
                  <a:srgbClr val="0F1E42"/>
                </a:solidFill>
                <a:latin typeface="League Gothic"/>
                <a:ea typeface="League Gothic"/>
                <a:cs typeface="League Gothic"/>
                <a:sym typeface="League Gothic"/>
              </a:rPr>
              <a:t>RESEARCH TAX CREDITS AND DEDUCTIONS</a:t>
            </a:r>
          </a:p>
        </p:txBody>
      </p:sp>
      <p:sp>
        <p:nvSpPr>
          <p:cNvPr name="Freeform 12" id="12"/>
          <p:cNvSpPr/>
          <p:nvPr/>
        </p:nvSpPr>
        <p:spPr>
          <a:xfrm flipH="false" flipV="false" rot="0">
            <a:off x="8258632" y="6038547"/>
            <a:ext cx="1087230" cy="1100868"/>
          </a:xfrm>
          <a:custGeom>
            <a:avLst/>
            <a:gdLst/>
            <a:ahLst/>
            <a:cxnLst/>
            <a:rect r="r" b="b" t="t" l="l"/>
            <a:pathLst>
              <a:path h="1100868" w="1087230">
                <a:moveTo>
                  <a:pt x="0" y="0"/>
                </a:moveTo>
                <a:lnTo>
                  <a:pt x="1087230" y="0"/>
                </a:lnTo>
                <a:lnTo>
                  <a:pt x="1087230" y="1100867"/>
                </a:lnTo>
                <a:lnTo>
                  <a:pt x="0" y="1100867"/>
                </a:lnTo>
                <a:lnTo>
                  <a:pt x="0" y="0"/>
                </a:lnTo>
                <a:close/>
              </a:path>
            </a:pathLst>
          </a:custGeom>
          <a:blipFill>
            <a:blip r:embed="rId3"/>
            <a:stretch>
              <a:fillRect l="-22100" t="-65121" r="-298765" b="-68682"/>
            </a:stretch>
          </a:blipFill>
        </p:spPr>
      </p:sp>
    </p:spTree>
  </p:cSld>
  <p:clrMapOvr>
    <a:masterClrMapping/>
  </p:clrMapOvr>
</p:sld>
</file>

<file path=ppt/slides/slide15.xml><?xml version="1.0" encoding="utf-8"?>
<p:sld xmlns:p="http://schemas.openxmlformats.org/presentationml/2006/main" xmlns:a="http://schemas.openxmlformats.org/drawingml/2006/main" xmlns:r="http://schemas.openxmlformats.org/officeDocument/2006/relationships">
  <p:cSld>
    <p:bg>
      <p:bgPr>
        <a:solidFill>
          <a:srgbClr val="0F1E42"/>
        </a:solidFill>
      </p:bgPr>
    </p:bg>
    <p:spTree>
      <p:nvGrpSpPr>
        <p:cNvPr id="1" name=""/>
        <p:cNvGrpSpPr/>
        <p:nvPr/>
      </p:nvGrpSpPr>
      <p:grpSpPr>
        <a:xfrm>
          <a:off x="0" y="0"/>
          <a:ext cx="0" cy="0"/>
          <a:chOff x="0" y="0"/>
          <a:chExt cx="0" cy="0"/>
        </a:xfrm>
      </p:grpSpPr>
      <p:grpSp>
        <p:nvGrpSpPr>
          <p:cNvPr name="Group 2" id="2"/>
          <p:cNvGrpSpPr/>
          <p:nvPr/>
        </p:nvGrpSpPr>
        <p:grpSpPr>
          <a:xfrm rot="0">
            <a:off x="0" y="0"/>
            <a:ext cx="6583680" cy="7315200"/>
            <a:chOff x="0" y="0"/>
            <a:chExt cx="8778240" cy="9753600"/>
          </a:xfrm>
        </p:grpSpPr>
        <p:pic>
          <p:nvPicPr>
            <p:cNvPr name="Picture 3" id="3"/>
            <p:cNvPicPr>
              <a:picLocks noChangeAspect="true"/>
            </p:cNvPicPr>
            <p:nvPr/>
          </p:nvPicPr>
          <p:blipFill>
            <a:blip r:embed="rId2"/>
            <a:srcRect l="20018" t="0" r="20018" b="0"/>
            <a:stretch>
              <a:fillRect/>
            </a:stretch>
          </p:blipFill>
          <p:spPr>
            <a:xfrm flipH="false" flipV="false">
              <a:off x="0" y="0"/>
              <a:ext cx="8778240" cy="9753600"/>
            </a:xfrm>
            <a:prstGeom prst="rect">
              <a:avLst/>
            </a:prstGeom>
          </p:spPr>
        </p:pic>
      </p:grpSp>
      <p:grpSp>
        <p:nvGrpSpPr>
          <p:cNvPr name="Group 4" id="4"/>
          <p:cNvGrpSpPr/>
          <p:nvPr/>
        </p:nvGrpSpPr>
        <p:grpSpPr>
          <a:xfrm rot="5400000">
            <a:off x="2603609" y="1106637"/>
            <a:ext cx="2858215" cy="5101927"/>
            <a:chOff x="0" y="0"/>
            <a:chExt cx="1812849" cy="3235944"/>
          </a:xfrm>
        </p:grpSpPr>
        <p:sp>
          <p:nvSpPr>
            <p:cNvPr name="Freeform 5" id="5"/>
            <p:cNvSpPr/>
            <p:nvPr/>
          </p:nvSpPr>
          <p:spPr>
            <a:xfrm flipH="false" flipV="false" rot="0">
              <a:off x="0" y="0"/>
              <a:ext cx="1812849" cy="3235944"/>
            </a:xfrm>
            <a:custGeom>
              <a:avLst/>
              <a:gdLst/>
              <a:ahLst/>
              <a:cxnLst/>
              <a:rect r="r" b="b" t="t" l="l"/>
              <a:pathLst>
                <a:path h="3235944" w="1812849">
                  <a:moveTo>
                    <a:pt x="0" y="0"/>
                  </a:moveTo>
                  <a:lnTo>
                    <a:pt x="1812849" y="0"/>
                  </a:lnTo>
                  <a:lnTo>
                    <a:pt x="1812849" y="3235944"/>
                  </a:lnTo>
                  <a:lnTo>
                    <a:pt x="0" y="3235944"/>
                  </a:lnTo>
                  <a:close/>
                </a:path>
              </a:pathLst>
            </a:custGeom>
            <a:solidFill>
              <a:srgbClr val="FFFFFF"/>
            </a:solidFill>
          </p:spPr>
        </p:sp>
      </p:grpSp>
      <p:grpSp>
        <p:nvGrpSpPr>
          <p:cNvPr name="Group 6" id="6"/>
          <p:cNvGrpSpPr/>
          <p:nvPr/>
        </p:nvGrpSpPr>
        <p:grpSpPr>
          <a:xfrm rot="5400000">
            <a:off x="6840329" y="2173437"/>
            <a:ext cx="2858215" cy="2968327"/>
            <a:chOff x="0" y="0"/>
            <a:chExt cx="1812849" cy="1882689"/>
          </a:xfrm>
        </p:grpSpPr>
        <p:sp>
          <p:nvSpPr>
            <p:cNvPr name="Freeform 7" id="7"/>
            <p:cNvSpPr/>
            <p:nvPr/>
          </p:nvSpPr>
          <p:spPr>
            <a:xfrm flipH="false" flipV="false" rot="0">
              <a:off x="0" y="0"/>
              <a:ext cx="1812849" cy="1882689"/>
            </a:xfrm>
            <a:custGeom>
              <a:avLst/>
              <a:gdLst/>
              <a:ahLst/>
              <a:cxnLst/>
              <a:rect r="r" b="b" t="t" l="l"/>
              <a:pathLst>
                <a:path h="1882689" w="1812849">
                  <a:moveTo>
                    <a:pt x="0" y="0"/>
                  </a:moveTo>
                  <a:lnTo>
                    <a:pt x="1812849" y="0"/>
                  </a:lnTo>
                  <a:lnTo>
                    <a:pt x="1812849" y="1882689"/>
                  </a:lnTo>
                  <a:lnTo>
                    <a:pt x="0" y="1882689"/>
                  </a:lnTo>
                  <a:close/>
                </a:path>
              </a:pathLst>
            </a:custGeom>
            <a:solidFill>
              <a:srgbClr val="FFFFFF"/>
            </a:solidFill>
          </p:spPr>
        </p:sp>
      </p:grpSp>
      <p:grpSp>
        <p:nvGrpSpPr>
          <p:cNvPr name="Group 8" id="8"/>
          <p:cNvGrpSpPr/>
          <p:nvPr/>
        </p:nvGrpSpPr>
        <p:grpSpPr>
          <a:xfrm rot="5400000">
            <a:off x="1215163" y="3540847"/>
            <a:ext cx="1666108" cy="240280"/>
            <a:chOff x="0" y="0"/>
            <a:chExt cx="1056744" cy="152400"/>
          </a:xfrm>
        </p:grpSpPr>
        <p:sp>
          <p:nvSpPr>
            <p:cNvPr name="Freeform 9" id="9"/>
            <p:cNvSpPr/>
            <p:nvPr/>
          </p:nvSpPr>
          <p:spPr>
            <a:xfrm flipH="false" flipV="false" rot="0">
              <a:off x="0" y="0"/>
              <a:ext cx="1056744" cy="152400"/>
            </a:xfrm>
            <a:custGeom>
              <a:avLst/>
              <a:gdLst/>
              <a:ahLst/>
              <a:cxnLst/>
              <a:rect r="r" b="b" t="t" l="l"/>
              <a:pathLst>
                <a:path h="152400" w="1056744">
                  <a:moveTo>
                    <a:pt x="0" y="0"/>
                  </a:moveTo>
                  <a:lnTo>
                    <a:pt x="1056744" y="0"/>
                  </a:lnTo>
                  <a:lnTo>
                    <a:pt x="1056744" y="152400"/>
                  </a:lnTo>
                  <a:lnTo>
                    <a:pt x="0" y="152400"/>
                  </a:lnTo>
                  <a:close/>
                </a:path>
              </a:pathLst>
            </a:custGeom>
            <a:solidFill>
              <a:srgbClr val="00BF63"/>
            </a:solidFill>
          </p:spPr>
        </p:sp>
      </p:grpSp>
      <p:sp>
        <p:nvSpPr>
          <p:cNvPr name="TextBox 10" id="10"/>
          <p:cNvSpPr txBox="true"/>
          <p:nvPr/>
        </p:nvSpPr>
        <p:spPr>
          <a:xfrm rot="0">
            <a:off x="6983842" y="3323324"/>
            <a:ext cx="2571189" cy="733425"/>
          </a:xfrm>
          <a:prstGeom prst="rect">
            <a:avLst/>
          </a:prstGeom>
        </p:spPr>
        <p:txBody>
          <a:bodyPr anchor="t" rtlCol="false" tIns="0" lIns="0" bIns="0" rIns="0">
            <a:spAutoFit/>
          </a:bodyPr>
          <a:lstStyle/>
          <a:p>
            <a:pPr algn="l" marL="323850" indent="-161925" lvl="1">
              <a:lnSpc>
                <a:spcPts val="1950"/>
              </a:lnSpc>
              <a:buFont typeface="Arial"/>
              <a:buChar char="•"/>
            </a:pPr>
            <a:r>
              <a:rPr lang="en-US" sz="1500" spc="44">
                <a:solidFill>
                  <a:srgbClr val="575757"/>
                </a:solidFill>
                <a:latin typeface="Assistant"/>
                <a:ea typeface="Assistant"/>
                <a:cs typeface="Assistant"/>
                <a:sym typeface="Assistant"/>
              </a:rPr>
              <a:t>Review your financial goals for the upcoming year</a:t>
            </a:r>
          </a:p>
        </p:txBody>
      </p:sp>
      <p:sp>
        <p:nvSpPr>
          <p:cNvPr name="TextBox 11" id="11"/>
          <p:cNvSpPr txBox="true"/>
          <p:nvPr/>
        </p:nvSpPr>
        <p:spPr>
          <a:xfrm rot="0">
            <a:off x="2393387" y="3251388"/>
            <a:ext cx="3913944" cy="1175662"/>
          </a:xfrm>
          <a:prstGeom prst="rect">
            <a:avLst/>
          </a:prstGeom>
        </p:spPr>
        <p:txBody>
          <a:bodyPr anchor="t" rtlCol="false" tIns="0" lIns="0" bIns="0" rIns="0">
            <a:spAutoFit/>
          </a:bodyPr>
          <a:lstStyle/>
          <a:p>
            <a:pPr algn="l">
              <a:lnSpc>
                <a:spcPts val="4418"/>
              </a:lnSpc>
            </a:pPr>
            <a:r>
              <a:rPr lang="en-US" sz="4909">
                <a:solidFill>
                  <a:srgbClr val="0F1E42"/>
                </a:solidFill>
                <a:latin typeface="League Gothic"/>
                <a:ea typeface="League Gothic"/>
                <a:cs typeface="League Gothic"/>
                <a:sym typeface="League Gothic"/>
              </a:rPr>
              <a:t>REVIEW YOUR FINANCIAL GOALS</a:t>
            </a:r>
          </a:p>
        </p:txBody>
      </p:sp>
      <p:sp>
        <p:nvSpPr>
          <p:cNvPr name="Freeform 12" id="12"/>
          <p:cNvSpPr/>
          <p:nvPr/>
        </p:nvSpPr>
        <p:spPr>
          <a:xfrm flipH="false" flipV="false" rot="0">
            <a:off x="8258632" y="6038547"/>
            <a:ext cx="1087230" cy="1100868"/>
          </a:xfrm>
          <a:custGeom>
            <a:avLst/>
            <a:gdLst/>
            <a:ahLst/>
            <a:cxnLst/>
            <a:rect r="r" b="b" t="t" l="l"/>
            <a:pathLst>
              <a:path h="1100868" w="1087230">
                <a:moveTo>
                  <a:pt x="0" y="0"/>
                </a:moveTo>
                <a:lnTo>
                  <a:pt x="1087230" y="0"/>
                </a:lnTo>
                <a:lnTo>
                  <a:pt x="1087230" y="1100867"/>
                </a:lnTo>
                <a:lnTo>
                  <a:pt x="0" y="1100867"/>
                </a:lnTo>
                <a:lnTo>
                  <a:pt x="0" y="0"/>
                </a:lnTo>
                <a:close/>
              </a:path>
            </a:pathLst>
          </a:custGeom>
          <a:blipFill>
            <a:blip r:embed="rId3"/>
            <a:stretch>
              <a:fillRect l="-22100" t="-65121" r="-298765" b="-68682"/>
            </a:stretch>
          </a:blipFill>
        </p:spPr>
      </p:sp>
    </p:spTree>
  </p:cSld>
  <p:clrMapOvr>
    <a:masterClrMapping/>
  </p:clrMapOvr>
</p:sld>
</file>

<file path=ppt/slides/slide16.xml><?xml version="1.0" encoding="utf-8"?>
<p:sld xmlns:p="http://schemas.openxmlformats.org/presentationml/2006/main" xmlns:a="http://schemas.openxmlformats.org/drawingml/2006/main" xmlns:r="http://schemas.openxmlformats.org/officeDocument/2006/relationships">
  <p:cSld>
    <p:bg>
      <p:bgPr>
        <a:solidFill>
          <a:srgbClr val="0F1E42"/>
        </a:solidFill>
      </p:bgPr>
    </p:bg>
    <p:spTree>
      <p:nvGrpSpPr>
        <p:cNvPr id="1" name=""/>
        <p:cNvGrpSpPr/>
        <p:nvPr/>
      </p:nvGrpSpPr>
      <p:grpSpPr>
        <a:xfrm>
          <a:off x="0" y="0"/>
          <a:ext cx="0" cy="0"/>
          <a:chOff x="0" y="0"/>
          <a:chExt cx="0" cy="0"/>
        </a:xfrm>
      </p:grpSpPr>
      <p:grpSp>
        <p:nvGrpSpPr>
          <p:cNvPr name="Group 2" id="2"/>
          <p:cNvGrpSpPr/>
          <p:nvPr/>
        </p:nvGrpSpPr>
        <p:grpSpPr>
          <a:xfrm rot="0">
            <a:off x="0" y="0"/>
            <a:ext cx="6583680" cy="7315200"/>
            <a:chOff x="0" y="0"/>
            <a:chExt cx="8778240" cy="9753600"/>
          </a:xfrm>
        </p:grpSpPr>
        <p:pic>
          <p:nvPicPr>
            <p:cNvPr name="Picture 3" id="3"/>
            <p:cNvPicPr>
              <a:picLocks noChangeAspect="true"/>
            </p:cNvPicPr>
            <p:nvPr/>
          </p:nvPicPr>
          <p:blipFill>
            <a:blip r:embed="rId2"/>
            <a:srcRect l="19962" t="0" r="19962" b="0"/>
            <a:stretch>
              <a:fillRect/>
            </a:stretch>
          </p:blipFill>
          <p:spPr>
            <a:xfrm flipH="false" flipV="false">
              <a:off x="0" y="0"/>
              <a:ext cx="8778240" cy="9753600"/>
            </a:xfrm>
            <a:prstGeom prst="rect">
              <a:avLst/>
            </a:prstGeom>
          </p:spPr>
        </p:pic>
      </p:grpSp>
      <p:grpSp>
        <p:nvGrpSpPr>
          <p:cNvPr name="Group 4" id="4"/>
          <p:cNvGrpSpPr/>
          <p:nvPr/>
        </p:nvGrpSpPr>
        <p:grpSpPr>
          <a:xfrm rot="5400000">
            <a:off x="2603609" y="1106637"/>
            <a:ext cx="2858215" cy="5101927"/>
            <a:chOff x="0" y="0"/>
            <a:chExt cx="1812849" cy="3235944"/>
          </a:xfrm>
        </p:grpSpPr>
        <p:sp>
          <p:nvSpPr>
            <p:cNvPr name="Freeform 5" id="5"/>
            <p:cNvSpPr/>
            <p:nvPr/>
          </p:nvSpPr>
          <p:spPr>
            <a:xfrm flipH="false" flipV="false" rot="0">
              <a:off x="0" y="0"/>
              <a:ext cx="1812849" cy="3235944"/>
            </a:xfrm>
            <a:custGeom>
              <a:avLst/>
              <a:gdLst/>
              <a:ahLst/>
              <a:cxnLst/>
              <a:rect r="r" b="b" t="t" l="l"/>
              <a:pathLst>
                <a:path h="3235944" w="1812849">
                  <a:moveTo>
                    <a:pt x="0" y="0"/>
                  </a:moveTo>
                  <a:lnTo>
                    <a:pt x="1812849" y="0"/>
                  </a:lnTo>
                  <a:lnTo>
                    <a:pt x="1812849" y="3235944"/>
                  </a:lnTo>
                  <a:lnTo>
                    <a:pt x="0" y="3235944"/>
                  </a:lnTo>
                  <a:close/>
                </a:path>
              </a:pathLst>
            </a:custGeom>
            <a:solidFill>
              <a:srgbClr val="FFFFFF"/>
            </a:solidFill>
          </p:spPr>
        </p:sp>
      </p:grpSp>
      <p:grpSp>
        <p:nvGrpSpPr>
          <p:cNvPr name="Group 6" id="6"/>
          <p:cNvGrpSpPr/>
          <p:nvPr/>
        </p:nvGrpSpPr>
        <p:grpSpPr>
          <a:xfrm rot="5400000">
            <a:off x="6840329" y="2173437"/>
            <a:ext cx="2858215" cy="2968327"/>
            <a:chOff x="0" y="0"/>
            <a:chExt cx="1812849" cy="1882689"/>
          </a:xfrm>
        </p:grpSpPr>
        <p:sp>
          <p:nvSpPr>
            <p:cNvPr name="Freeform 7" id="7"/>
            <p:cNvSpPr/>
            <p:nvPr/>
          </p:nvSpPr>
          <p:spPr>
            <a:xfrm flipH="false" flipV="false" rot="0">
              <a:off x="0" y="0"/>
              <a:ext cx="1812849" cy="1882689"/>
            </a:xfrm>
            <a:custGeom>
              <a:avLst/>
              <a:gdLst/>
              <a:ahLst/>
              <a:cxnLst/>
              <a:rect r="r" b="b" t="t" l="l"/>
              <a:pathLst>
                <a:path h="1882689" w="1812849">
                  <a:moveTo>
                    <a:pt x="0" y="0"/>
                  </a:moveTo>
                  <a:lnTo>
                    <a:pt x="1812849" y="0"/>
                  </a:lnTo>
                  <a:lnTo>
                    <a:pt x="1812849" y="1882689"/>
                  </a:lnTo>
                  <a:lnTo>
                    <a:pt x="0" y="1882689"/>
                  </a:lnTo>
                  <a:close/>
                </a:path>
              </a:pathLst>
            </a:custGeom>
            <a:solidFill>
              <a:srgbClr val="FFFFFF"/>
            </a:solidFill>
          </p:spPr>
        </p:sp>
      </p:grpSp>
      <p:grpSp>
        <p:nvGrpSpPr>
          <p:cNvPr name="Group 8" id="8"/>
          <p:cNvGrpSpPr/>
          <p:nvPr/>
        </p:nvGrpSpPr>
        <p:grpSpPr>
          <a:xfrm rot="5400000">
            <a:off x="1215163" y="3540847"/>
            <a:ext cx="1666108" cy="240280"/>
            <a:chOff x="0" y="0"/>
            <a:chExt cx="1056744" cy="152400"/>
          </a:xfrm>
        </p:grpSpPr>
        <p:sp>
          <p:nvSpPr>
            <p:cNvPr name="Freeform 9" id="9"/>
            <p:cNvSpPr/>
            <p:nvPr/>
          </p:nvSpPr>
          <p:spPr>
            <a:xfrm flipH="false" flipV="false" rot="0">
              <a:off x="0" y="0"/>
              <a:ext cx="1056744" cy="152400"/>
            </a:xfrm>
            <a:custGeom>
              <a:avLst/>
              <a:gdLst/>
              <a:ahLst/>
              <a:cxnLst/>
              <a:rect r="r" b="b" t="t" l="l"/>
              <a:pathLst>
                <a:path h="152400" w="1056744">
                  <a:moveTo>
                    <a:pt x="0" y="0"/>
                  </a:moveTo>
                  <a:lnTo>
                    <a:pt x="1056744" y="0"/>
                  </a:lnTo>
                  <a:lnTo>
                    <a:pt x="1056744" y="152400"/>
                  </a:lnTo>
                  <a:lnTo>
                    <a:pt x="0" y="152400"/>
                  </a:lnTo>
                  <a:close/>
                </a:path>
              </a:pathLst>
            </a:custGeom>
            <a:solidFill>
              <a:srgbClr val="00BF63"/>
            </a:solidFill>
          </p:spPr>
        </p:sp>
      </p:grpSp>
      <p:sp>
        <p:nvSpPr>
          <p:cNvPr name="TextBox 10" id="10"/>
          <p:cNvSpPr txBox="true"/>
          <p:nvPr/>
        </p:nvSpPr>
        <p:spPr>
          <a:xfrm rot="0">
            <a:off x="6983842" y="3199499"/>
            <a:ext cx="2571189" cy="981075"/>
          </a:xfrm>
          <a:prstGeom prst="rect">
            <a:avLst/>
          </a:prstGeom>
        </p:spPr>
        <p:txBody>
          <a:bodyPr anchor="t" rtlCol="false" tIns="0" lIns="0" bIns="0" rIns="0">
            <a:spAutoFit/>
          </a:bodyPr>
          <a:lstStyle/>
          <a:p>
            <a:pPr algn="l" marL="323850" indent="-161925" lvl="1">
              <a:lnSpc>
                <a:spcPts val="1950"/>
              </a:lnSpc>
              <a:buFont typeface="Arial"/>
              <a:buChar char="•"/>
            </a:pPr>
            <a:r>
              <a:rPr lang="en-US" sz="1500" spc="44">
                <a:solidFill>
                  <a:srgbClr val="575757"/>
                </a:solidFill>
                <a:latin typeface="Assistant"/>
                <a:ea typeface="Assistant"/>
                <a:cs typeface="Assistant"/>
                <a:sym typeface="Assistant"/>
              </a:rPr>
              <a:t>Being punctual will allow you to start your session on time and prevent any unnecessary stress.</a:t>
            </a:r>
          </a:p>
        </p:txBody>
      </p:sp>
      <p:sp>
        <p:nvSpPr>
          <p:cNvPr name="TextBox 11" id="11"/>
          <p:cNvSpPr txBox="true"/>
          <p:nvPr/>
        </p:nvSpPr>
        <p:spPr>
          <a:xfrm rot="0">
            <a:off x="2393387" y="2970899"/>
            <a:ext cx="3913944" cy="1736641"/>
          </a:xfrm>
          <a:prstGeom prst="rect">
            <a:avLst/>
          </a:prstGeom>
        </p:spPr>
        <p:txBody>
          <a:bodyPr anchor="t" rtlCol="false" tIns="0" lIns="0" bIns="0" rIns="0">
            <a:spAutoFit/>
          </a:bodyPr>
          <a:lstStyle/>
          <a:p>
            <a:pPr algn="l">
              <a:lnSpc>
                <a:spcPts val="4418"/>
              </a:lnSpc>
            </a:pPr>
            <a:r>
              <a:rPr lang="en-US" sz="4909">
                <a:solidFill>
                  <a:srgbClr val="0F1E42"/>
                </a:solidFill>
                <a:latin typeface="League Gothic"/>
                <a:ea typeface="League Gothic"/>
                <a:cs typeface="League Gothic"/>
                <a:sym typeface="League Gothic"/>
              </a:rPr>
              <a:t>CONFIRM APPOINTMENT AND ARRIVE EARLY</a:t>
            </a:r>
          </a:p>
        </p:txBody>
      </p:sp>
      <p:sp>
        <p:nvSpPr>
          <p:cNvPr name="Freeform 12" id="12"/>
          <p:cNvSpPr/>
          <p:nvPr/>
        </p:nvSpPr>
        <p:spPr>
          <a:xfrm flipH="false" flipV="false" rot="0">
            <a:off x="8258632" y="6038547"/>
            <a:ext cx="1087230" cy="1100868"/>
          </a:xfrm>
          <a:custGeom>
            <a:avLst/>
            <a:gdLst/>
            <a:ahLst/>
            <a:cxnLst/>
            <a:rect r="r" b="b" t="t" l="l"/>
            <a:pathLst>
              <a:path h="1100868" w="1087230">
                <a:moveTo>
                  <a:pt x="0" y="0"/>
                </a:moveTo>
                <a:lnTo>
                  <a:pt x="1087230" y="0"/>
                </a:lnTo>
                <a:lnTo>
                  <a:pt x="1087230" y="1100867"/>
                </a:lnTo>
                <a:lnTo>
                  <a:pt x="0" y="1100867"/>
                </a:lnTo>
                <a:lnTo>
                  <a:pt x="0" y="0"/>
                </a:lnTo>
                <a:close/>
              </a:path>
            </a:pathLst>
          </a:custGeom>
          <a:blipFill>
            <a:blip r:embed="rId3"/>
            <a:stretch>
              <a:fillRect l="-22100" t="-65121" r="-298765" b="-68682"/>
            </a:stretch>
          </a:blipFill>
        </p:spPr>
      </p:sp>
    </p:spTree>
  </p:cSld>
  <p:clrMapOvr>
    <a:masterClrMapping/>
  </p:clrMapOvr>
</p:sld>
</file>

<file path=ppt/slides/slide17.xml><?xml version="1.0" encoding="utf-8"?>
<p:sld xmlns:p="http://schemas.openxmlformats.org/presentationml/2006/main" xmlns:a="http://schemas.openxmlformats.org/drawingml/2006/main" xmlns:r="http://schemas.openxmlformats.org/officeDocument/2006/relationships">
  <p:cSld>
    <p:bg>
      <p:bgPr>
        <a:solidFill>
          <a:srgbClr val="0F1E42"/>
        </a:solidFill>
      </p:bgPr>
    </p:bg>
    <p:spTree>
      <p:nvGrpSpPr>
        <p:cNvPr id="1" name=""/>
        <p:cNvGrpSpPr/>
        <p:nvPr/>
      </p:nvGrpSpPr>
      <p:grpSpPr>
        <a:xfrm>
          <a:off x="0" y="0"/>
          <a:ext cx="0" cy="0"/>
          <a:chOff x="0" y="0"/>
          <a:chExt cx="0" cy="0"/>
        </a:xfrm>
      </p:grpSpPr>
      <p:grpSp>
        <p:nvGrpSpPr>
          <p:cNvPr name="Group 2" id="2"/>
          <p:cNvGrpSpPr/>
          <p:nvPr/>
        </p:nvGrpSpPr>
        <p:grpSpPr>
          <a:xfrm rot="0">
            <a:off x="0" y="0"/>
            <a:ext cx="6583680" cy="7315200"/>
            <a:chOff x="0" y="0"/>
            <a:chExt cx="8778240" cy="9753600"/>
          </a:xfrm>
        </p:grpSpPr>
        <p:pic>
          <p:nvPicPr>
            <p:cNvPr name="Picture 3" id="3"/>
            <p:cNvPicPr>
              <a:picLocks noChangeAspect="true"/>
            </p:cNvPicPr>
            <p:nvPr/>
          </p:nvPicPr>
          <p:blipFill>
            <a:blip r:embed="rId2"/>
            <a:srcRect l="19999" t="0" r="19999" b="0"/>
            <a:stretch>
              <a:fillRect/>
            </a:stretch>
          </p:blipFill>
          <p:spPr>
            <a:xfrm flipH="false" flipV="false">
              <a:off x="0" y="0"/>
              <a:ext cx="8778240" cy="9753600"/>
            </a:xfrm>
            <a:prstGeom prst="rect">
              <a:avLst/>
            </a:prstGeom>
          </p:spPr>
        </p:pic>
      </p:grpSp>
      <p:grpSp>
        <p:nvGrpSpPr>
          <p:cNvPr name="Group 4" id="4"/>
          <p:cNvGrpSpPr/>
          <p:nvPr/>
        </p:nvGrpSpPr>
        <p:grpSpPr>
          <a:xfrm rot="5400000">
            <a:off x="5499209" y="2451204"/>
            <a:ext cx="2858215" cy="5650567"/>
            <a:chOff x="0" y="0"/>
            <a:chExt cx="1812849" cy="3583924"/>
          </a:xfrm>
        </p:grpSpPr>
        <p:sp>
          <p:nvSpPr>
            <p:cNvPr name="Freeform 5" id="5"/>
            <p:cNvSpPr/>
            <p:nvPr/>
          </p:nvSpPr>
          <p:spPr>
            <a:xfrm flipH="false" flipV="false" rot="0">
              <a:off x="0" y="0"/>
              <a:ext cx="1812849" cy="3583924"/>
            </a:xfrm>
            <a:custGeom>
              <a:avLst/>
              <a:gdLst/>
              <a:ahLst/>
              <a:cxnLst/>
              <a:rect r="r" b="b" t="t" l="l"/>
              <a:pathLst>
                <a:path h="3583924" w="1812849">
                  <a:moveTo>
                    <a:pt x="0" y="0"/>
                  </a:moveTo>
                  <a:lnTo>
                    <a:pt x="1812849" y="0"/>
                  </a:lnTo>
                  <a:lnTo>
                    <a:pt x="1812849" y="3583924"/>
                  </a:lnTo>
                  <a:lnTo>
                    <a:pt x="0" y="3583924"/>
                  </a:lnTo>
                  <a:close/>
                </a:path>
              </a:pathLst>
            </a:custGeom>
            <a:solidFill>
              <a:srgbClr val="8B5336"/>
            </a:solidFill>
          </p:spPr>
        </p:sp>
      </p:grpSp>
      <p:grpSp>
        <p:nvGrpSpPr>
          <p:cNvPr name="Group 6" id="6"/>
          <p:cNvGrpSpPr/>
          <p:nvPr/>
        </p:nvGrpSpPr>
        <p:grpSpPr>
          <a:xfrm rot="5400000">
            <a:off x="3985457" y="5154436"/>
            <a:ext cx="1368081" cy="240280"/>
            <a:chOff x="0" y="0"/>
            <a:chExt cx="867718" cy="152400"/>
          </a:xfrm>
        </p:grpSpPr>
        <p:sp>
          <p:nvSpPr>
            <p:cNvPr name="Freeform 7" id="7"/>
            <p:cNvSpPr/>
            <p:nvPr/>
          </p:nvSpPr>
          <p:spPr>
            <a:xfrm flipH="false" flipV="false" rot="0">
              <a:off x="0" y="0"/>
              <a:ext cx="867718" cy="152400"/>
            </a:xfrm>
            <a:custGeom>
              <a:avLst/>
              <a:gdLst/>
              <a:ahLst/>
              <a:cxnLst/>
              <a:rect r="r" b="b" t="t" l="l"/>
              <a:pathLst>
                <a:path h="152400" w="867718">
                  <a:moveTo>
                    <a:pt x="0" y="0"/>
                  </a:moveTo>
                  <a:lnTo>
                    <a:pt x="867718" y="0"/>
                  </a:lnTo>
                  <a:lnTo>
                    <a:pt x="867718" y="152400"/>
                  </a:lnTo>
                  <a:lnTo>
                    <a:pt x="0" y="152400"/>
                  </a:lnTo>
                  <a:close/>
                </a:path>
              </a:pathLst>
            </a:custGeom>
            <a:solidFill>
              <a:srgbClr val="00BF63"/>
            </a:solidFill>
          </p:spPr>
        </p:sp>
      </p:grpSp>
      <p:sp>
        <p:nvSpPr>
          <p:cNvPr name="TextBox 8" id="8"/>
          <p:cNvSpPr txBox="true"/>
          <p:nvPr/>
        </p:nvSpPr>
        <p:spPr>
          <a:xfrm rot="0">
            <a:off x="5025111" y="4138023"/>
            <a:ext cx="4445951" cy="2415981"/>
          </a:xfrm>
          <a:prstGeom prst="rect">
            <a:avLst/>
          </a:prstGeom>
        </p:spPr>
        <p:txBody>
          <a:bodyPr anchor="t" rtlCol="false" tIns="0" lIns="0" bIns="0" rIns="0">
            <a:spAutoFit/>
          </a:bodyPr>
          <a:lstStyle/>
          <a:p>
            <a:pPr algn="l">
              <a:lnSpc>
                <a:spcPts val="4649"/>
              </a:lnSpc>
            </a:pPr>
            <a:r>
              <a:rPr lang="en-US" sz="5166">
                <a:solidFill>
                  <a:srgbClr val="FFFFFF"/>
                </a:solidFill>
                <a:latin typeface="League Gothic"/>
                <a:ea typeface="League Gothic"/>
                <a:cs typeface="League Gothic"/>
                <a:sym typeface="League Gothic"/>
              </a:rPr>
              <a:t>EVERYTHING YOU WANTED TO KNOW ABOUT YOUR TAXES BUT WERE AFRAID TO ASK</a:t>
            </a:r>
          </a:p>
        </p:txBody>
      </p:sp>
      <p:sp>
        <p:nvSpPr>
          <p:cNvPr name="Freeform 9" id="9"/>
          <p:cNvSpPr/>
          <p:nvPr/>
        </p:nvSpPr>
        <p:spPr>
          <a:xfrm flipH="false" flipV="false" rot="0">
            <a:off x="8272700" y="266332"/>
            <a:ext cx="1087230" cy="1100868"/>
          </a:xfrm>
          <a:custGeom>
            <a:avLst/>
            <a:gdLst/>
            <a:ahLst/>
            <a:cxnLst/>
            <a:rect r="r" b="b" t="t" l="l"/>
            <a:pathLst>
              <a:path h="1100868" w="1087230">
                <a:moveTo>
                  <a:pt x="0" y="0"/>
                </a:moveTo>
                <a:lnTo>
                  <a:pt x="1087230" y="0"/>
                </a:lnTo>
                <a:lnTo>
                  <a:pt x="1087230" y="1100868"/>
                </a:lnTo>
                <a:lnTo>
                  <a:pt x="0" y="1100868"/>
                </a:lnTo>
                <a:lnTo>
                  <a:pt x="0" y="0"/>
                </a:lnTo>
                <a:close/>
              </a:path>
            </a:pathLst>
          </a:custGeom>
          <a:blipFill>
            <a:blip r:embed="rId3"/>
            <a:stretch>
              <a:fillRect l="-22100" t="-65121" r="-298765" b="-68682"/>
            </a:stretch>
          </a:blipFill>
        </p:spPr>
      </p:sp>
    </p:spTree>
  </p:cSld>
  <p:clrMapOvr>
    <a:masterClrMapping/>
  </p:clrMapOvr>
</p:sld>
</file>

<file path=ppt/slides/slide18.xml><?xml version="1.0" encoding="utf-8"?>
<p:sld xmlns:p="http://schemas.openxmlformats.org/presentationml/2006/main" xmlns:a="http://schemas.openxmlformats.org/drawingml/2006/main" xmlns:r="http://schemas.openxmlformats.org/officeDocument/2006/relationships">
  <p:cSld>
    <p:bg>
      <p:bgPr>
        <a:solidFill>
          <a:srgbClr val="8B5336"/>
        </a:solidFill>
      </p:bgPr>
    </p:bg>
    <p:spTree>
      <p:nvGrpSpPr>
        <p:cNvPr id="1" name=""/>
        <p:cNvGrpSpPr/>
        <p:nvPr/>
      </p:nvGrpSpPr>
      <p:grpSpPr>
        <a:xfrm>
          <a:off x="0" y="0"/>
          <a:ext cx="0" cy="0"/>
          <a:chOff x="0" y="0"/>
          <a:chExt cx="0" cy="0"/>
        </a:xfrm>
      </p:grpSpPr>
      <p:grpSp>
        <p:nvGrpSpPr>
          <p:cNvPr name="Group 2" id="2"/>
          <p:cNvGrpSpPr/>
          <p:nvPr/>
        </p:nvGrpSpPr>
        <p:grpSpPr>
          <a:xfrm rot="0">
            <a:off x="5480306" y="0"/>
            <a:ext cx="4273294" cy="3687461"/>
            <a:chOff x="0" y="0"/>
            <a:chExt cx="2880038" cy="2485209"/>
          </a:xfrm>
        </p:grpSpPr>
        <p:sp>
          <p:nvSpPr>
            <p:cNvPr name="Freeform 3" id="3"/>
            <p:cNvSpPr/>
            <p:nvPr/>
          </p:nvSpPr>
          <p:spPr>
            <a:xfrm flipH="false" flipV="false" rot="0">
              <a:off x="0" y="0"/>
              <a:ext cx="2880038" cy="2485209"/>
            </a:xfrm>
            <a:custGeom>
              <a:avLst/>
              <a:gdLst/>
              <a:ahLst/>
              <a:cxnLst/>
              <a:rect r="r" b="b" t="t" l="l"/>
              <a:pathLst>
                <a:path h="2485209" w="2880038">
                  <a:moveTo>
                    <a:pt x="0" y="0"/>
                  </a:moveTo>
                  <a:lnTo>
                    <a:pt x="2880038" y="0"/>
                  </a:lnTo>
                  <a:lnTo>
                    <a:pt x="2880038" y="2485209"/>
                  </a:lnTo>
                  <a:lnTo>
                    <a:pt x="0" y="2485209"/>
                  </a:lnTo>
                  <a:close/>
                </a:path>
              </a:pathLst>
            </a:custGeom>
            <a:solidFill>
              <a:srgbClr val="FFFFFF"/>
            </a:solidFill>
          </p:spPr>
        </p:sp>
      </p:grpSp>
      <p:grpSp>
        <p:nvGrpSpPr>
          <p:cNvPr name="Group 4" id="4"/>
          <p:cNvGrpSpPr/>
          <p:nvPr/>
        </p:nvGrpSpPr>
        <p:grpSpPr>
          <a:xfrm rot="0">
            <a:off x="6216971" y="700239"/>
            <a:ext cx="2775330" cy="2286982"/>
            <a:chOff x="0" y="0"/>
            <a:chExt cx="3700439" cy="3049309"/>
          </a:xfrm>
        </p:grpSpPr>
        <p:pic>
          <p:nvPicPr>
            <p:cNvPr name="Picture 5" id="5"/>
            <p:cNvPicPr>
              <a:picLocks noChangeAspect="true"/>
            </p:cNvPicPr>
            <p:nvPr/>
          </p:nvPicPr>
          <p:blipFill>
            <a:blip r:embed="rId2"/>
            <a:srcRect l="9574" t="0" r="9574" b="0"/>
            <a:stretch>
              <a:fillRect/>
            </a:stretch>
          </p:blipFill>
          <p:spPr>
            <a:xfrm flipH="false" flipV="false">
              <a:off x="0" y="0"/>
              <a:ext cx="3700439" cy="3049309"/>
            </a:xfrm>
            <a:prstGeom prst="rect">
              <a:avLst/>
            </a:prstGeom>
          </p:spPr>
        </p:pic>
      </p:grpSp>
      <p:grpSp>
        <p:nvGrpSpPr>
          <p:cNvPr name="Group 6" id="6"/>
          <p:cNvGrpSpPr/>
          <p:nvPr/>
        </p:nvGrpSpPr>
        <p:grpSpPr>
          <a:xfrm rot="5400000">
            <a:off x="21064" y="1024141"/>
            <a:ext cx="4979302" cy="5266918"/>
            <a:chOff x="0" y="0"/>
            <a:chExt cx="3355861" cy="3549704"/>
          </a:xfrm>
        </p:grpSpPr>
        <p:sp>
          <p:nvSpPr>
            <p:cNvPr name="Freeform 7" id="7"/>
            <p:cNvSpPr/>
            <p:nvPr/>
          </p:nvSpPr>
          <p:spPr>
            <a:xfrm flipH="false" flipV="false" rot="0">
              <a:off x="0" y="0"/>
              <a:ext cx="3355861" cy="3549703"/>
            </a:xfrm>
            <a:custGeom>
              <a:avLst/>
              <a:gdLst/>
              <a:ahLst/>
              <a:cxnLst/>
              <a:rect r="r" b="b" t="t" l="l"/>
              <a:pathLst>
                <a:path h="3549703" w="3355861">
                  <a:moveTo>
                    <a:pt x="0" y="0"/>
                  </a:moveTo>
                  <a:lnTo>
                    <a:pt x="3355861" y="0"/>
                  </a:lnTo>
                  <a:lnTo>
                    <a:pt x="3355861" y="3549703"/>
                  </a:lnTo>
                  <a:lnTo>
                    <a:pt x="0" y="3549703"/>
                  </a:lnTo>
                  <a:close/>
                </a:path>
              </a:pathLst>
            </a:custGeom>
            <a:solidFill>
              <a:srgbClr val="0E1D42"/>
            </a:solidFill>
          </p:spPr>
        </p:sp>
      </p:grpSp>
      <p:grpSp>
        <p:nvGrpSpPr>
          <p:cNvPr name="Group 8" id="8"/>
          <p:cNvGrpSpPr/>
          <p:nvPr/>
        </p:nvGrpSpPr>
        <p:grpSpPr>
          <a:xfrm rot="0">
            <a:off x="0" y="6349822"/>
            <a:ext cx="5266918" cy="965378"/>
            <a:chOff x="0" y="0"/>
            <a:chExt cx="3549704" cy="650628"/>
          </a:xfrm>
        </p:grpSpPr>
        <p:sp>
          <p:nvSpPr>
            <p:cNvPr name="Freeform 9" id="9"/>
            <p:cNvSpPr/>
            <p:nvPr/>
          </p:nvSpPr>
          <p:spPr>
            <a:xfrm flipH="false" flipV="false" rot="0">
              <a:off x="0" y="0"/>
              <a:ext cx="3549703" cy="650628"/>
            </a:xfrm>
            <a:custGeom>
              <a:avLst/>
              <a:gdLst/>
              <a:ahLst/>
              <a:cxnLst/>
              <a:rect r="r" b="b" t="t" l="l"/>
              <a:pathLst>
                <a:path h="650628" w="3549703">
                  <a:moveTo>
                    <a:pt x="0" y="0"/>
                  </a:moveTo>
                  <a:lnTo>
                    <a:pt x="3549703" y="0"/>
                  </a:lnTo>
                  <a:lnTo>
                    <a:pt x="3549703" y="650628"/>
                  </a:lnTo>
                  <a:lnTo>
                    <a:pt x="0" y="650628"/>
                  </a:lnTo>
                  <a:close/>
                </a:path>
              </a:pathLst>
            </a:custGeom>
            <a:solidFill>
              <a:srgbClr val="FFFFFF"/>
            </a:solidFill>
          </p:spPr>
        </p:sp>
      </p:grpSp>
      <p:grpSp>
        <p:nvGrpSpPr>
          <p:cNvPr name="Group 10" id="10"/>
          <p:cNvGrpSpPr/>
          <p:nvPr/>
        </p:nvGrpSpPr>
        <p:grpSpPr>
          <a:xfrm rot="0">
            <a:off x="5480306" y="3894567"/>
            <a:ext cx="4273294" cy="3420633"/>
            <a:chOff x="0" y="0"/>
            <a:chExt cx="2880038" cy="2305377"/>
          </a:xfrm>
        </p:grpSpPr>
        <p:sp>
          <p:nvSpPr>
            <p:cNvPr name="Freeform 11" id="11"/>
            <p:cNvSpPr/>
            <p:nvPr/>
          </p:nvSpPr>
          <p:spPr>
            <a:xfrm flipH="false" flipV="false" rot="0">
              <a:off x="0" y="0"/>
              <a:ext cx="2880038" cy="2305377"/>
            </a:xfrm>
            <a:custGeom>
              <a:avLst/>
              <a:gdLst/>
              <a:ahLst/>
              <a:cxnLst/>
              <a:rect r="r" b="b" t="t" l="l"/>
              <a:pathLst>
                <a:path h="2305377" w="2880038">
                  <a:moveTo>
                    <a:pt x="0" y="0"/>
                  </a:moveTo>
                  <a:lnTo>
                    <a:pt x="2880038" y="0"/>
                  </a:lnTo>
                  <a:lnTo>
                    <a:pt x="2880038" y="2305377"/>
                  </a:lnTo>
                  <a:lnTo>
                    <a:pt x="0" y="2305377"/>
                  </a:lnTo>
                  <a:close/>
                </a:path>
              </a:pathLst>
            </a:custGeom>
            <a:solidFill>
              <a:srgbClr val="FFFFFF"/>
            </a:solidFill>
          </p:spPr>
        </p:sp>
      </p:grpSp>
      <p:grpSp>
        <p:nvGrpSpPr>
          <p:cNvPr name="Group 12" id="12"/>
          <p:cNvGrpSpPr/>
          <p:nvPr/>
        </p:nvGrpSpPr>
        <p:grpSpPr>
          <a:xfrm rot="0">
            <a:off x="0" y="0"/>
            <a:ext cx="5266918" cy="965378"/>
            <a:chOff x="0" y="0"/>
            <a:chExt cx="3549704" cy="650628"/>
          </a:xfrm>
        </p:grpSpPr>
        <p:sp>
          <p:nvSpPr>
            <p:cNvPr name="Freeform 13" id="13"/>
            <p:cNvSpPr/>
            <p:nvPr/>
          </p:nvSpPr>
          <p:spPr>
            <a:xfrm flipH="false" flipV="false" rot="0">
              <a:off x="0" y="0"/>
              <a:ext cx="3549703" cy="650628"/>
            </a:xfrm>
            <a:custGeom>
              <a:avLst/>
              <a:gdLst/>
              <a:ahLst/>
              <a:cxnLst/>
              <a:rect r="r" b="b" t="t" l="l"/>
              <a:pathLst>
                <a:path h="650628" w="3549703">
                  <a:moveTo>
                    <a:pt x="0" y="0"/>
                  </a:moveTo>
                  <a:lnTo>
                    <a:pt x="3549703" y="0"/>
                  </a:lnTo>
                  <a:lnTo>
                    <a:pt x="3549703" y="650628"/>
                  </a:lnTo>
                  <a:lnTo>
                    <a:pt x="0" y="650628"/>
                  </a:lnTo>
                  <a:close/>
                </a:path>
              </a:pathLst>
            </a:custGeom>
            <a:solidFill>
              <a:srgbClr val="FFFFFF"/>
            </a:solidFill>
          </p:spPr>
        </p:sp>
      </p:grpSp>
      <p:sp>
        <p:nvSpPr>
          <p:cNvPr name="TextBox 14" id="14"/>
          <p:cNvSpPr txBox="true"/>
          <p:nvPr/>
        </p:nvSpPr>
        <p:spPr>
          <a:xfrm rot="0">
            <a:off x="323916" y="1880358"/>
            <a:ext cx="4619085" cy="3391676"/>
          </a:xfrm>
          <a:prstGeom prst="rect">
            <a:avLst/>
          </a:prstGeom>
        </p:spPr>
        <p:txBody>
          <a:bodyPr anchor="t" rtlCol="false" tIns="0" lIns="0" bIns="0" rIns="0">
            <a:spAutoFit/>
          </a:bodyPr>
          <a:lstStyle/>
          <a:p>
            <a:pPr algn="l">
              <a:lnSpc>
                <a:spcPts val="6543"/>
              </a:lnSpc>
            </a:pPr>
            <a:r>
              <a:rPr lang="en-US" sz="7270">
                <a:solidFill>
                  <a:srgbClr val="FFFFFF"/>
                </a:solidFill>
                <a:latin typeface="League Gothic"/>
                <a:ea typeface="League Gothic"/>
                <a:cs typeface="League Gothic"/>
                <a:sym typeface="League Gothic"/>
              </a:rPr>
              <a:t>TAX AVOIDANCE IS YOUR </a:t>
            </a:r>
            <a:r>
              <a:rPr lang="en-US" sz="7270">
                <a:solidFill>
                  <a:srgbClr val="00BF63"/>
                </a:solidFill>
                <a:latin typeface="League Gothic"/>
                <a:ea typeface="League Gothic"/>
                <a:cs typeface="League Gothic"/>
                <a:sym typeface="League Gothic"/>
              </a:rPr>
              <a:t>OBLIGATION,</a:t>
            </a:r>
          </a:p>
          <a:p>
            <a:pPr algn="l">
              <a:lnSpc>
                <a:spcPts val="6543"/>
              </a:lnSpc>
            </a:pPr>
            <a:r>
              <a:rPr lang="en-US" sz="7270">
                <a:solidFill>
                  <a:srgbClr val="FFFFFF"/>
                </a:solidFill>
                <a:latin typeface="League Gothic"/>
                <a:ea typeface="League Gothic"/>
                <a:cs typeface="League Gothic"/>
                <a:sym typeface="League Gothic"/>
              </a:rPr>
              <a:t>tax evasion is </a:t>
            </a:r>
            <a:r>
              <a:rPr lang="en-US" sz="7270">
                <a:solidFill>
                  <a:srgbClr val="00BF63"/>
                </a:solidFill>
                <a:latin typeface="League Gothic"/>
                <a:ea typeface="League Gothic"/>
                <a:cs typeface="League Gothic"/>
                <a:sym typeface="League Gothic"/>
              </a:rPr>
              <a:t>20 years</a:t>
            </a:r>
          </a:p>
        </p:txBody>
      </p:sp>
      <p:sp>
        <p:nvSpPr>
          <p:cNvPr name="TextBox 15" id="15"/>
          <p:cNvSpPr txBox="true"/>
          <p:nvPr/>
        </p:nvSpPr>
        <p:spPr>
          <a:xfrm rot="0">
            <a:off x="560783" y="400932"/>
            <a:ext cx="3899864" cy="201614"/>
          </a:xfrm>
          <a:prstGeom prst="rect">
            <a:avLst/>
          </a:prstGeom>
        </p:spPr>
        <p:txBody>
          <a:bodyPr anchor="t" rtlCol="false" tIns="0" lIns="0" bIns="0" rIns="0">
            <a:spAutoFit/>
          </a:bodyPr>
          <a:lstStyle/>
          <a:p>
            <a:pPr algn="l">
              <a:lnSpc>
                <a:spcPts val="1586"/>
              </a:lnSpc>
            </a:pPr>
            <a:r>
              <a:rPr lang="en-US" sz="1586" spc="555">
                <a:solidFill>
                  <a:srgbClr val="777F8F"/>
                </a:solidFill>
                <a:latin typeface="Assistant"/>
                <a:ea typeface="Assistant"/>
                <a:cs typeface="Assistant"/>
                <a:sym typeface="Assistant"/>
              </a:rPr>
              <a:t>BELSHAW ACCOUNTING</a:t>
            </a:r>
          </a:p>
        </p:txBody>
      </p:sp>
      <p:grpSp>
        <p:nvGrpSpPr>
          <p:cNvPr name="Group 16" id="16"/>
          <p:cNvGrpSpPr/>
          <p:nvPr/>
        </p:nvGrpSpPr>
        <p:grpSpPr>
          <a:xfrm rot="0">
            <a:off x="5634752" y="4215776"/>
            <a:ext cx="3964402" cy="2616735"/>
            <a:chOff x="0" y="0"/>
            <a:chExt cx="5285870" cy="3488980"/>
          </a:xfrm>
        </p:grpSpPr>
        <p:sp>
          <p:nvSpPr>
            <p:cNvPr name="TextBox 17" id="17"/>
            <p:cNvSpPr txBox="true"/>
            <p:nvPr/>
          </p:nvSpPr>
          <p:spPr>
            <a:xfrm rot="0">
              <a:off x="0" y="28575"/>
              <a:ext cx="5285870" cy="686422"/>
            </a:xfrm>
            <a:prstGeom prst="rect">
              <a:avLst/>
            </a:prstGeom>
          </p:spPr>
          <p:txBody>
            <a:bodyPr anchor="t" rtlCol="false" tIns="0" lIns="0" bIns="0" rIns="0">
              <a:spAutoFit/>
            </a:bodyPr>
            <a:lstStyle/>
            <a:p>
              <a:pPr algn="l">
                <a:lnSpc>
                  <a:spcPts val="1919"/>
                </a:lnSpc>
              </a:pPr>
              <a:r>
                <a:rPr lang="en-US" sz="1919">
                  <a:solidFill>
                    <a:srgbClr val="0F1E42"/>
                  </a:solidFill>
                  <a:latin typeface="Assistant Bold"/>
                  <a:ea typeface="Assistant Bold"/>
                  <a:cs typeface="Assistant Bold"/>
                  <a:sym typeface="Assistant Bold"/>
                </a:rPr>
                <a:t>WHAT HAPPENS IF I DON'T PAY MY TAXES?</a:t>
              </a:r>
            </a:p>
          </p:txBody>
        </p:sp>
        <p:sp>
          <p:nvSpPr>
            <p:cNvPr name="TextBox 18" id="18"/>
            <p:cNvSpPr txBox="true"/>
            <p:nvPr/>
          </p:nvSpPr>
          <p:spPr>
            <a:xfrm rot="0">
              <a:off x="0" y="964008"/>
              <a:ext cx="5285870" cy="2524972"/>
            </a:xfrm>
            <a:prstGeom prst="rect">
              <a:avLst/>
            </a:prstGeom>
          </p:spPr>
          <p:txBody>
            <a:bodyPr anchor="t" rtlCol="false" tIns="0" lIns="0" bIns="0" rIns="0">
              <a:spAutoFit/>
            </a:bodyPr>
            <a:lstStyle/>
            <a:p>
              <a:pPr algn="l" marL="313054" indent="-156527" lvl="1">
                <a:lnSpc>
                  <a:spcPts val="1884"/>
                </a:lnSpc>
                <a:buFont typeface="Arial"/>
                <a:buChar char="•"/>
              </a:pPr>
              <a:r>
                <a:rPr lang="en-US" sz="1449" spc="43">
                  <a:solidFill>
                    <a:srgbClr val="0F1E42"/>
                  </a:solidFill>
                  <a:latin typeface="Assistant"/>
                  <a:ea typeface="Assistant"/>
                  <a:cs typeface="Assistant"/>
                  <a:sym typeface="Assistant"/>
                </a:rPr>
                <a:t>Tax avoidance is your obligation—legally minimizing tax through compliance. </a:t>
              </a:r>
            </a:p>
            <a:p>
              <a:pPr algn="l" marL="313054" indent="-156527" lvl="1">
                <a:lnSpc>
                  <a:spcPts val="1884"/>
                </a:lnSpc>
                <a:buFont typeface="Arial"/>
                <a:buChar char="•"/>
              </a:pPr>
              <a:r>
                <a:rPr lang="en-US" sz="1449" spc="43">
                  <a:solidFill>
                    <a:srgbClr val="0F1E42"/>
                  </a:solidFill>
                  <a:latin typeface="Assistant"/>
                  <a:ea typeface="Assistant"/>
                  <a:cs typeface="Assistant"/>
                  <a:sym typeface="Assistant"/>
                </a:rPr>
                <a:t>Tax evasion, involving falsification or income concealment, results in severe penalties, including up to 20 years imprisonment. </a:t>
              </a:r>
            </a:p>
            <a:p>
              <a:pPr algn="l" marL="313054" indent="-156527" lvl="1">
                <a:lnSpc>
                  <a:spcPts val="1884"/>
                </a:lnSpc>
                <a:buFont typeface="Arial"/>
                <a:buChar char="•"/>
              </a:pPr>
              <a:r>
                <a:rPr lang="en-US" sz="1449" spc="43">
                  <a:solidFill>
                    <a:srgbClr val="0F1E42"/>
                  </a:solidFill>
                  <a:latin typeface="Assistant"/>
                  <a:ea typeface="Assistant"/>
                  <a:cs typeface="Assistant"/>
                  <a:sym typeface="Assistant"/>
                </a:rPr>
                <a:t>Fulfill your tax responsibilities to avoid legal repercussions and ensure compliance.</a:t>
              </a:r>
            </a:p>
          </p:txBody>
        </p:sp>
      </p:grpSp>
    </p:spTree>
  </p:cSld>
  <p:clrMapOvr>
    <a:masterClrMapping/>
  </p:clrMapOvr>
</p:sld>
</file>

<file path=ppt/slides/slide19.xml><?xml version="1.0" encoding="utf-8"?>
<p:sld xmlns:p="http://schemas.openxmlformats.org/presentationml/2006/main" xmlns:a="http://schemas.openxmlformats.org/drawingml/2006/main" xmlns:r="http://schemas.openxmlformats.org/officeDocument/2006/relationships">
  <p:cSld>
    <p:bg>
      <p:bgPr>
        <a:solidFill>
          <a:srgbClr val="8B5336"/>
        </a:solidFill>
      </p:bgPr>
    </p:bg>
    <p:spTree>
      <p:nvGrpSpPr>
        <p:cNvPr id="1" name=""/>
        <p:cNvGrpSpPr/>
        <p:nvPr/>
      </p:nvGrpSpPr>
      <p:grpSpPr>
        <a:xfrm>
          <a:off x="0" y="0"/>
          <a:ext cx="0" cy="0"/>
          <a:chOff x="0" y="0"/>
          <a:chExt cx="0" cy="0"/>
        </a:xfrm>
      </p:grpSpPr>
      <p:grpSp>
        <p:nvGrpSpPr>
          <p:cNvPr name="Group 2" id="2"/>
          <p:cNvGrpSpPr/>
          <p:nvPr/>
        </p:nvGrpSpPr>
        <p:grpSpPr>
          <a:xfrm rot="0">
            <a:off x="5480306" y="0"/>
            <a:ext cx="4273294" cy="3687461"/>
            <a:chOff x="0" y="0"/>
            <a:chExt cx="2880038" cy="2485209"/>
          </a:xfrm>
        </p:grpSpPr>
        <p:sp>
          <p:nvSpPr>
            <p:cNvPr name="Freeform 3" id="3"/>
            <p:cNvSpPr/>
            <p:nvPr/>
          </p:nvSpPr>
          <p:spPr>
            <a:xfrm flipH="false" flipV="false" rot="0">
              <a:off x="0" y="0"/>
              <a:ext cx="2880038" cy="2485209"/>
            </a:xfrm>
            <a:custGeom>
              <a:avLst/>
              <a:gdLst/>
              <a:ahLst/>
              <a:cxnLst/>
              <a:rect r="r" b="b" t="t" l="l"/>
              <a:pathLst>
                <a:path h="2485209" w="2880038">
                  <a:moveTo>
                    <a:pt x="0" y="0"/>
                  </a:moveTo>
                  <a:lnTo>
                    <a:pt x="2880038" y="0"/>
                  </a:lnTo>
                  <a:lnTo>
                    <a:pt x="2880038" y="2485209"/>
                  </a:lnTo>
                  <a:lnTo>
                    <a:pt x="0" y="2485209"/>
                  </a:lnTo>
                  <a:close/>
                </a:path>
              </a:pathLst>
            </a:custGeom>
            <a:solidFill>
              <a:srgbClr val="FFFFFF"/>
            </a:solidFill>
          </p:spPr>
        </p:sp>
      </p:grpSp>
      <p:grpSp>
        <p:nvGrpSpPr>
          <p:cNvPr name="Group 4" id="4"/>
          <p:cNvGrpSpPr/>
          <p:nvPr/>
        </p:nvGrpSpPr>
        <p:grpSpPr>
          <a:xfrm rot="0">
            <a:off x="6216971" y="700239"/>
            <a:ext cx="2775330" cy="2286982"/>
            <a:chOff x="0" y="0"/>
            <a:chExt cx="3700439" cy="3049309"/>
          </a:xfrm>
        </p:grpSpPr>
        <p:pic>
          <p:nvPicPr>
            <p:cNvPr name="Picture 5" id="5"/>
            <p:cNvPicPr>
              <a:picLocks noChangeAspect="true"/>
            </p:cNvPicPr>
            <p:nvPr/>
          </p:nvPicPr>
          <p:blipFill>
            <a:blip r:embed="rId2"/>
            <a:srcRect l="15869" t="0" r="15869" b="0"/>
            <a:stretch>
              <a:fillRect/>
            </a:stretch>
          </p:blipFill>
          <p:spPr>
            <a:xfrm flipH="false" flipV="false">
              <a:off x="0" y="0"/>
              <a:ext cx="3700439" cy="3049309"/>
            </a:xfrm>
            <a:prstGeom prst="rect">
              <a:avLst/>
            </a:prstGeom>
          </p:spPr>
        </p:pic>
      </p:grpSp>
      <p:grpSp>
        <p:nvGrpSpPr>
          <p:cNvPr name="Group 6" id="6"/>
          <p:cNvGrpSpPr/>
          <p:nvPr/>
        </p:nvGrpSpPr>
        <p:grpSpPr>
          <a:xfrm rot="5400000">
            <a:off x="21064" y="1024141"/>
            <a:ext cx="4979302" cy="5266918"/>
            <a:chOff x="0" y="0"/>
            <a:chExt cx="3355861" cy="3549704"/>
          </a:xfrm>
        </p:grpSpPr>
        <p:sp>
          <p:nvSpPr>
            <p:cNvPr name="Freeform 7" id="7"/>
            <p:cNvSpPr/>
            <p:nvPr/>
          </p:nvSpPr>
          <p:spPr>
            <a:xfrm flipH="false" flipV="false" rot="0">
              <a:off x="0" y="0"/>
              <a:ext cx="3355861" cy="3549703"/>
            </a:xfrm>
            <a:custGeom>
              <a:avLst/>
              <a:gdLst/>
              <a:ahLst/>
              <a:cxnLst/>
              <a:rect r="r" b="b" t="t" l="l"/>
              <a:pathLst>
                <a:path h="3549703" w="3355861">
                  <a:moveTo>
                    <a:pt x="0" y="0"/>
                  </a:moveTo>
                  <a:lnTo>
                    <a:pt x="3355861" y="0"/>
                  </a:lnTo>
                  <a:lnTo>
                    <a:pt x="3355861" y="3549703"/>
                  </a:lnTo>
                  <a:lnTo>
                    <a:pt x="0" y="3549703"/>
                  </a:lnTo>
                  <a:close/>
                </a:path>
              </a:pathLst>
            </a:custGeom>
            <a:solidFill>
              <a:srgbClr val="0E1D42"/>
            </a:solidFill>
          </p:spPr>
        </p:sp>
      </p:grpSp>
      <p:grpSp>
        <p:nvGrpSpPr>
          <p:cNvPr name="Group 8" id="8"/>
          <p:cNvGrpSpPr/>
          <p:nvPr/>
        </p:nvGrpSpPr>
        <p:grpSpPr>
          <a:xfrm rot="0">
            <a:off x="0" y="6349822"/>
            <a:ext cx="5266918" cy="965378"/>
            <a:chOff x="0" y="0"/>
            <a:chExt cx="3549704" cy="650628"/>
          </a:xfrm>
        </p:grpSpPr>
        <p:sp>
          <p:nvSpPr>
            <p:cNvPr name="Freeform 9" id="9"/>
            <p:cNvSpPr/>
            <p:nvPr/>
          </p:nvSpPr>
          <p:spPr>
            <a:xfrm flipH="false" flipV="false" rot="0">
              <a:off x="0" y="0"/>
              <a:ext cx="3549703" cy="650628"/>
            </a:xfrm>
            <a:custGeom>
              <a:avLst/>
              <a:gdLst/>
              <a:ahLst/>
              <a:cxnLst/>
              <a:rect r="r" b="b" t="t" l="l"/>
              <a:pathLst>
                <a:path h="650628" w="3549703">
                  <a:moveTo>
                    <a:pt x="0" y="0"/>
                  </a:moveTo>
                  <a:lnTo>
                    <a:pt x="3549703" y="0"/>
                  </a:lnTo>
                  <a:lnTo>
                    <a:pt x="3549703" y="650628"/>
                  </a:lnTo>
                  <a:lnTo>
                    <a:pt x="0" y="650628"/>
                  </a:lnTo>
                  <a:close/>
                </a:path>
              </a:pathLst>
            </a:custGeom>
            <a:solidFill>
              <a:srgbClr val="FFFFFF"/>
            </a:solidFill>
          </p:spPr>
        </p:sp>
      </p:grpSp>
      <p:grpSp>
        <p:nvGrpSpPr>
          <p:cNvPr name="Group 10" id="10"/>
          <p:cNvGrpSpPr/>
          <p:nvPr/>
        </p:nvGrpSpPr>
        <p:grpSpPr>
          <a:xfrm rot="0">
            <a:off x="5480306" y="3894567"/>
            <a:ext cx="4273294" cy="3420633"/>
            <a:chOff x="0" y="0"/>
            <a:chExt cx="2880038" cy="2305377"/>
          </a:xfrm>
        </p:grpSpPr>
        <p:sp>
          <p:nvSpPr>
            <p:cNvPr name="Freeform 11" id="11"/>
            <p:cNvSpPr/>
            <p:nvPr/>
          </p:nvSpPr>
          <p:spPr>
            <a:xfrm flipH="false" flipV="false" rot="0">
              <a:off x="0" y="0"/>
              <a:ext cx="2880038" cy="2305377"/>
            </a:xfrm>
            <a:custGeom>
              <a:avLst/>
              <a:gdLst/>
              <a:ahLst/>
              <a:cxnLst/>
              <a:rect r="r" b="b" t="t" l="l"/>
              <a:pathLst>
                <a:path h="2305377" w="2880038">
                  <a:moveTo>
                    <a:pt x="0" y="0"/>
                  </a:moveTo>
                  <a:lnTo>
                    <a:pt x="2880038" y="0"/>
                  </a:lnTo>
                  <a:lnTo>
                    <a:pt x="2880038" y="2305377"/>
                  </a:lnTo>
                  <a:lnTo>
                    <a:pt x="0" y="2305377"/>
                  </a:lnTo>
                  <a:close/>
                </a:path>
              </a:pathLst>
            </a:custGeom>
            <a:solidFill>
              <a:srgbClr val="FFFFFF"/>
            </a:solidFill>
          </p:spPr>
        </p:sp>
      </p:grpSp>
      <p:grpSp>
        <p:nvGrpSpPr>
          <p:cNvPr name="Group 12" id="12"/>
          <p:cNvGrpSpPr/>
          <p:nvPr/>
        </p:nvGrpSpPr>
        <p:grpSpPr>
          <a:xfrm rot="0">
            <a:off x="0" y="0"/>
            <a:ext cx="5266918" cy="965378"/>
            <a:chOff x="0" y="0"/>
            <a:chExt cx="3549704" cy="650628"/>
          </a:xfrm>
        </p:grpSpPr>
        <p:sp>
          <p:nvSpPr>
            <p:cNvPr name="Freeform 13" id="13"/>
            <p:cNvSpPr/>
            <p:nvPr/>
          </p:nvSpPr>
          <p:spPr>
            <a:xfrm flipH="false" flipV="false" rot="0">
              <a:off x="0" y="0"/>
              <a:ext cx="3549703" cy="650628"/>
            </a:xfrm>
            <a:custGeom>
              <a:avLst/>
              <a:gdLst/>
              <a:ahLst/>
              <a:cxnLst/>
              <a:rect r="r" b="b" t="t" l="l"/>
              <a:pathLst>
                <a:path h="650628" w="3549703">
                  <a:moveTo>
                    <a:pt x="0" y="0"/>
                  </a:moveTo>
                  <a:lnTo>
                    <a:pt x="3549703" y="0"/>
                  </a:lnTo>
                  <a:lnTo>
                    <a:pt x="3549703" y="650628"/>
                  </a:lnTo>
                  <a:lnTo>
                    <a:pt x="0" y="650628"/>
                  </a:lnTo>
                  <a:close/>
                </a:path>
              </a:pathLst>
            </a:custGeom>
            <a:solidFill>
              <a:srgbClr val="FFFFFF"/>
            </a:solidFill>
          </p:spPr>
        </p:sp>
      </p:grpSp>
      <p:sp>
        <p:nvSpPr>
          <p:cNvPr name="TextBox 14" id="14"/>
          <p:cNvSpPr txBox="true"/>
          <p:nvPr/>
        </p:nvSpPr>
        <p:spPr>
          <a:xfrm rot="0">
            <a:off x="323916" y="2709033"/>
            <a:ext cx="4619085" cy="1734326"/>
          </a:xfrm>
          <a:prstGeom prst="rect">
            <a:avLst/>
          </a:prstGeom>
        </p:spPr>
        <p:txBody>
          <a:bodyPr anchor="t" rtlCol="false" tIns="0" lIns="0" bIns="0" rIns="0">
            <a:spAutoFit/>
          </a:bodyPr>
          <a:lstStyle/>
          <a:p>
            <a:pPr algn="l">
              <a:lnSpc>
                <a:spcPts val="6543"/>
              </a:lnSpc>
            </a:pPr>
            <a:r>
              <a:rPr lang="en-US" sz="7270">
                <a:solidFill>
                  <a:srgbClr val="00BF63"/>
                </a:solidFill>
                <a:latin typeface="League Gothic"/>
                <a:ea typeface="League Gothic"/>
                <a:cs typeface="League Gothic"/>
                <a:sym typeface="League Gothic"/>
              </a:rPr>
              <a:t>QUIT GAMBLING</a:t>
            </a:r>
            <a:r>
              <a:rPr lang="en-US" sz="7270">
                <a:solidFill>
                  <a:srgbClr val="FFFFFF"/>
                </a:solidFill>
                <a:latin typeface="League Gothic"/>
                <a:ea typeface="League Gothic"/>
                <a:cs typeface="League Gothic"/>
                <a:sym typeface="League Gothic"/>
              </a:rPr>
              <a:t> WITH YOUR TAXES</a:t>
            </a:r>
          </a:p>
        </p:txBody>
      </p:sp>
      <p:sp>
        <p:nvSpPr>
          <p:cNvPr name="TextBox 15" id="15"/>
          <p:cNvSpPr txBox="true"/>
          <p:nvPr/>
        </p:nvSpPr>
        <p:spPr>
          <a:xfrm rot="0">
            <a:off x="560783" y="400932"/>
            <a:ext cx="3899864" cy="201614"/>
          </a:xfrm>
          <a:prstGeom prst="rect">
            <a:avLst/>
          </a:prstGeom>
        </p:spPr>
        <p:txBody>
          <a:bodyPr anchor="t" rtlCol="false" tIns="0" lIns="0" bIns="0" rIns="0">
            <a:spAutoFit/>
          </a:bodyPr>
          <a:lstStyle/>
          <a:p>
            <a:pPr algn="l">
              <a:lnSpc>
                <a:spcPts val="1586"/>
              </a:lnSpc>
            </a:pPr>
            <a:r>
              <a:rPr lang="en-US" sz="1586" spc="555">
                <a:solidFill>
                  <a:srgbClr val="777F8F"/>
                </a:solidFill>
                <a:latin typeface="Assistant"/>
                <a:ea typeface="Assistant"/>
                <a:cs typeface="Assistant"/>
                <a:sym typeface="Assistant"/>
              </a:rPr>
              <a:t>BELSHAW ACCOUNTING</a:t>
            </a:r>
          </a:p>
        </p:txBody>
      </p:sp>
      <p:sp>
        <p:nvSpPr>
          <p:cNvPr name="TextBox 16" id="16"/>
          <p:cNvSpPr txBox="true"/>
          <p:nvPr/>
        </p:nvSpPr>
        <p:spPr>
          <a:xfrm rot="0">
            <a:off x="5696931" y="4880348"/>
            <a:ext cx="3840045" cy="724535"/>
          </a:xfrm>
          <a:prstGeom prst="rect">
            <a:avLst/>
          </a:prstGeom>
        </p:spPr>
        <p:txBody>
          <a:bodyPr anchor="t" rtlCol="false" tIns="0" lIns="0" bIns="0" rIns="0">
            <a:spAutoFit/>
          </a:bodyPr>
          <a:lstStyle/>
          <a:p>
            <a:pPr algn="ctr">
              <a:lnSpc>
                <a:spcPts val="1899"/>
              </a:lnSpc>
            </a:pPr>
            <a:r>
              <a:rPr lang="en-US" sz="1899">
                <a:solidFill>
                  <a:srgbClr val="000000"/>
                </a:solidFill>
                <a:latin typeface="Assistant Bold"/>
                <a:ea typeface="Assistant Bold"/>
                <a:cs typeface="Assistant Bold"/>
                <a:sym typeface="Assistant Bold"/>
              </a:rPr>
              <a:t>"YOUR TAX RETURN CANNOT BE 99% CORRECT, ITS EITHER 100% CORRECT OR 100% WRONG."</a:t>
            </a:r>
          </a:p>
        </p:txBody>
      </p:sp>
      <p:sp>
        <p:nvSpPr>
          <p:cNvPr name="Freeform 17" id="17"/>
          <p:cNvSpPr/>
          <p:nvPr/>
        </p:nvSpPr>
        <p:spPr>
          <a:xfrm flipH="false" flipV="false" rot="0">
            <a:off x="8355605" y="5986201"/>
            <a:ext cx="1087230" cy="1100868"/>
          </a:xfrm>
          <a:custGeom>
            <a:avLst/>
            <a:gdLst/>
            <a:ahLst/>
            <a:cxnLst/>
            <a:rect r="r" b="b" t="t" l="l"/>
            <a:pathLst>
              <a:path h="1100868" w="1087230">
                <a:moveTo>
                  <a:pt x="0" y="0"/>
                </a:moveTo>
                <a:lnTo>
                  <a:pt x="1087230" y="0"/>
                </a:lnTo>
                <a:lnTo>
                  <a:pt x="1087230" y="1100867"/>
                </a:lnTo>
                <a:lnTo>
                  <a:pt x="0" y="1100867"/>
                </a:lnTo>
                <a:lnTo>
                  <a:pt x="0" y="0"/>
                </a:lnTo>
                <a:close/>
              </a:path>
            </a:pathLst>
          </a:custGeom>
          <a:blipFill>
            <a:blip r:embed="rId3"/>
            <a:stretch>
              <a:fillRect l="-22100" t="-65121" r="-298765" b="-68682"/>
            </a:stretch>
          </a:blipFill>
        </p:spPr>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bg>
      <p:bgPr>
        <a:solidFill>
          <a:srgbClr val="FEFFFF"/>
        </a:solidFill>
      </p:bgPr>
    </p:bg>
    <p:spTree>
      <p:nvGrpSpPr>
        <p:cNvPr id="1" name=""/>
        <p:cNvGrpSpPr/>
        <p:nvPr/>
      </p:nvGrpSpPr>
      <p:grpSpPr>
        <a:xfrm>
          <a:off x="0" y="0"/>
          <a:ext cx="0" cy="0"/>
          <a:chOff x="0" y="0"/>
          <a:chExt cx="0" cy="0"/>
        </a:xfrm>
      </p:grpSpPr>
      <p:grpSp>
        <p:nvGrpSpPr>
          <p:cNvPr name="Group 2" id="2"/>
          <p:cNvGrpSpPr/>
          <p:nvPr/>
        </p:nvGrpSpPr>
        <p:grpSpPr>
          <a:xfrm rot="5400000">
            <a:off x="512298" y="1199193"/>
            <a:ext cx="3892219" cy="4916815"/>
            <a:chOff x="0" y="0"/>
            <a:chExt cx="2809995" cy="3549704"/>
          </a:xfrm>
        </p:grpSpPr>
        <p:sp>
          <p:nvSpPr>
            <p:cNvPr name="Freeform 3" id="3"/>
            <p:cNvSpPr/>
            <p:nvPr/>
          </p:nvSpPr>
          <p:spPr>
            <a:xfrm flipH="false" flipV="false" rot="0">
              <a:off x="0" y="0"/>
              <a:ext cx="2809995" cy="3549703"/>
            </a:xfrm>
            <a:custGeom>
              <a:avLst/>
              <a:gdLst/>
              <a:ahLst/>
              <a:cxnLst/>
              <a:rect r="r" b="b" t="t" l="l"/>
              <a:pathLst>
                <a:path h="3549703" w="2809995">
                  <a:moveTo>
                    <a:pt x="0" y="0"/>
                  </a:moveTo>
                  <a:lnTo>
                    <a:pt x="2809995" y="0"/>
                  </a:lnTo>
                  <a:lnTo>
                    <a:pt x="2809995" y="3549703"/>
                  </a:lnTo>
                  <a:lnTo>
                    <a:pt x="0" y="3549703"/>
                  </a:lnTo>
                  <a:close/>
                </a:path>
              </a:pathLst>
            </a:custGeom>
            <a:solidFill>
              <a:srgbClr val="0F1E42"/>
            </a:solidFill>
          </p:spPr>
        </p:sp>
      </p:grpSp>
      <p:grpSp>
        <p:nvGrpSpPr>
          <p:cNvPr name="Group 4" id="4"/>
          <p:cNvGrpSpPr/>
          <p:nvPr/>
        </p:nvGrpSpPr>
        <p:grpSpPr>
          <a:xfrm rot="0">
            <a:off x="0" y="5802807"/>
            <a:ext cx="4916815" cy="1512393"/>
            <a:chOff x="0" y="0"/>
            <a:chExt cx="3549704" cy="1091875"/>
          </a:xfrm>
        </p:grpSpPr>
        <p:sp>
          <p:nvSpPr>
            <p:cNvPr name="Freeform 5" id="5"/>
            <p:cNvSpPr/>
            <p:nvPr/>
          </p:nvSpPr>
          <p:spPr>
            <a:xfrm flipH="false" flipV="false" rot="0">
              <a:off x="0" y="0"/>
              <a:ext cx="3549703" cy="1091875"/>
            </a:xfrm>
            <a:custGeom>
              <a:avLst/>
              <a:gdLst/>
              <a:ahLst/>
              <a:cxnLst/>
              <a:rect r="r" b="b" t="t" l="l"/>
              <a:pathLst>
                <a:path h="1091875" w="3549703">
                  <a:moveTo>
                    <a:pt x="0" y="0"/>
                  </a:moveTo>
                  <a:lnTo>
                    <a:pt x="3549703" y="0"/>
                  </a:lnTo>
                  <a:lnTo>
                    <a:pt x="3549703" y="1091875"/>
                  </a:lnTo>
                  <a:lnTo>
                    <a:pt x="0" y="1091875"/>
                  </a:lnTo>
                  <a:close/>
                </a:path>
              </a:pathLst>
            </a:custGeom>
            <a:solidFill>
              <a:srgbClr val="8A5335"/>
            </a:solidFill>
          </p:spPr>
        </p:sp>
      </p:grpSp>
      <p:grpSp>
        <p:nvGrpSpPr>
          <p:cNvPr name="Group 6" id="6"/>
          <p:cNvGrpSpPr/>
          <p:nvPr/>
        </p:nvGrpSpPr>
        <p:grpSpPr>
          <a:xfrm rot="0">
            <a:off x="0" y="0"/>
            <a:ext cx="4916815" cy="1512393"/>
            <a:chOff x="0" y="0"/>
            <a:chExt cx="3549704" cy="1091875"/>
          </a:xfrm>
        </p:grpSpPr>
        <p:sp>
          <p:nvSpPr>
            <p:cNvPr name="Freeform 7" id="7"/>
            <p:cNvSpPr/>
            <p:nvPr/>
          </p:nvSpPr>
          <p:spPr>
            <a:xfrm flipH="false" flipV="false" rot="0">
              <a:off x="0" y="0"/>
              <a:ext cx="3549703" cy="1091875"/>
            </a:xfrm>
            <a:custGeom>
              <a:avLst/>
              <a:gdLst/>
              <a:ahLst/>
              <a:cxnLst/>
              <a:rect r="r" b="b" t="t" l="l"/>
              <a:pathLst>
                <a:path h="1091875" w="3549703">
                  <a:moveTo>
                    <a:pt x="0" y="0"/>
                  </a:moveTo>
                  <a:lnTo>
                    <a:pt x="3549703" y="0"/>
                  </a:lnTo>
                  <a:lnTo>
                    <a:pt x="3549703" y="1091875"/>
                  </a:lnTo>
                  <a:lnTo>
                    <a:pt x="0" y="1091875"/>
                  </a:lnTo>
                  <a:close/>
                </a:path>
              </a:pathLst>
            </a:custGeom>
            <a:solidFill>
              <a:srgbClr val="8A5335"/>
            </a:solidFill>
          </p:spPr>
        </p:sp>
      </p:grpSp>
      <p:grpSp>
        <p:nvGrpSpPr>
          <p:cNvPr name="Group 8" id="8"/>
          <p:cNvGrpSpPr/>
          <p:nvPr/>
        </p:nvGrpSpPr>
        <p:grpSpPr>
          <a:xfrm rot="5400000">
            <a:off x="7674071" y="3524180"/>
            <a:ext cx="3892219" cy="266839"/>
            <a:chOff x="0" y="0"/>
            <a:chExt cx="2222965" cy="152400"/>
          </a:xfrm>
        </p:grpSpPr>
        <p:sp>
          <p:nvSpPr>
            <p:cNvPr name="Freeform 9" id="9"/>
            <p:cNvSpPr/>
            <p:nvPr/>
          </p:nvSpPr>
          <p:spPr>
            <a:xfrm flipH="false" flipV="false" rot="0">
              <a:off x="0" y="0"/>
              <a:ext cx="2222965" cy="152400"/>
            </a:xfrm>
            <a:custGeom>
              <a:avLst/>
              <a:gdLst/>
              <a:ahLst/>
              <a:cxnLst/>
              <a:rect r="r" b="b" t="t" l="l"/>
              <a:pathLst>
                <a:path h="152400" w="2222965">
                  <a:moveTo>
                    <a:pt x="0" y="0"/>
                  </a:moveTo>
                  <a:lnTo>
                    <a:pt x="2222965" y="0"/>
                  </a:lnTo>
                  <a:lnTo>
                    <a:pt x="2222965" y="152400"/>
                  </a:lnTo>
                  <a:lnTo>
                    <a:pt x="0" y="152400"/>
                  </a:lnTo>
                  <a:close/>
                </a:path>
              </a:pathLst>
            </a:custGeom>
            <a:solidFill>
              <a:srgbClr val="00BF63"/>
            </a:solidFill>
          </p:spPr>
        </p:sp>
      </p:grpSp>
      <p:sp>
        <p:nvSpPr>
          <p:cNvPr name="TextBox 10" id="10"/>
          <p:cNvSpPr txBox="true"/>
          <p:nvPr/>
        </p:nvSpPr>
        <p:spPr>
          <a:xfrm rot="0">
            <a:off x="5190064" y="1940968"/>
            <a:ext cx="4023448" cy="3366589"/>
          </a:xfrm>
          <a:prstGeom prst="rect">
            <a:avLst/>
          </a:prstGeom>
        </p:spPr>
        <p:txBody>
          <a:bodyPr anchor="t" rtlCol="false" tIns="0" lIns="0" bIns="0" rIns="0">
            <a:spAutoFit/>
          </a:bodyPr>
          <a:lstStyle/>
          <a:p>
            <a:pPr algn="l">
              <a:lnSpc>
                <a:spcPts val="2988"/>
              </a:lnSpc>
            </a:pPr>
            <a:r>
              <a:rPr lang="en-US" sz="1867" spc="56">
                <a:solidFill>
                  <a:srgbClr val="575757"/>
                </a:solidFill>
                <a:latin typeface="Assistant"/>
                <a:ea typeface="Assistant"/>
                <a:cs typeface="Assistant"/>
                <a:sym typeface="Assistant"/>
              </a:rPr>
              <a:t>Belshaw Accounting and Tax Services, based in Tampa Bay, Florida, provides fully virtual and in person accounting and tax services to individuals and small business owners throughout the United States. We handle bookkeeping, accounting, payroll, individual and business taxes, business advisory and more.</a:t>
            </a:r>
          </a:p>
        </p:txBody>
      </p:sp>
      <p:grpSp>
        <p:nvGrpSpPr>
          <p:cNvPr name="Group 11" id="11"/>
          <p:cNvGrpSpPr/>
          <p:nvPr/>
        </p:nvGrpSpPr>
        <p:grpSpPr>
          <a:xfrm rot="0">
            <a:off x="523507" y="2341248"/>
            <a:ext cx="3751975" cy="2601600"/>
            <a:chOff x="0" y="0"/>
            <a:chExt cx="5002634" cy="3468800"/>
          </a:xfrm>
        </p:grpSpPr>
        <p:sp>
          <p:nvSpPr>
            <p:cNvPr name="TextBox 12" id="12"/>
            <p:cNvSpPr txBox="true"/>
            <p:nvPr/>
          </p:nvSpPr>
          <p:spPr>
            <a:xfrm rot="0">
              <a:off x="0" y="257175"/>
              <a:ext cx="4972546" cy="2903223"/>
            </a:xfrm>
            <a:prstGeom prst="rect">
              <a:avLst/>
            </a:prstGeom>
          </p:spPr>
          <p:txBody>
            <a:bodyPr anchor="t" rtlCol="false" tIns="0" lIns="0" bIns="0" rIns="0">
              <a:spAutoFit/>
            </a:bodyPr>
            <a:lstStyle/>
            <a:p>
              <a:pPr algn="l">
                <a:lnSpc>
                  <a:spcPts val="7998"/>
                </a:lnSpc>
              </a:pPr>
              <a:r>
                <a:rPr lang="en-US" sz="8887">
                  <a:solidFill>
                    <a:srgbClr val="FFFFFF"/>
                  </a:solidFill>
                  <a:latin typeface="League Gothic"/>
                  <a:ea typeface="League Gothic"/>
                  <a:cs typeface="League Gothic"/>
                  <a:sym typeface="League Gothic"/>
                </a:rPr>
                <a:t>ABOUT THE COMPANY</a:t>
              </a:r>
            </a:p>
          </p:txBody>
        </p:sp>
        <p:sp>
          <p:nvSpPr>
            <p:cNvPr name="TextBox 13" id="13"/>
            <p:cNvSpPr txBox="true"/>
            <p:nvPr/>
          </p:nvSpPr>
          <p:spPr>
            <a:xfrm rot="0">
              <a:off x="30088" y="3206020"/>
              <a:ext cx="4972546" cy="262780"/>
            </a:xfrm>
            <a:prstGeom prst="rect">
              <a:avLst/>
            </a:prstGeom>
          </p:spPr>
          <p:txBody>
            <a:bodyPr anchor="t" rtlCol="false" tIns="0" lIns="0" bIns="0" rIns="0">
              <a:spAutoFit/>
            </a:bodyPr>
            <a:lstStyle/>
            <a:p>
              <a:pPr algn="l">
                <a:lnSpc>
                  <a:spcPts val="1480"/>
                </a:lnSpc>
              </a:pPr>
              <a:r>
                <a:rPr lang="en-US" sz="1480" spc="518">
                  <a:solidFill>
                    <a:srgbClr val="FFFFFF"/>
                  </a:solidFill>
                  <a:latin typeface="Assistant"/>
                  <a:ea typeface="Assistant"/>
                  <a:cs typeface="Assistant"/>
                  <a:sym typeface="Assistant"/>
                </a:rPr>
                <a:t>OUR STORY</a:t>
              </a:r>
            </a:p>
          </p:txBody>
        </p:sp>
      </p:grpSp>
      <p:sp>
        <p:nvSpPr>
          <p:cNvPr name="TextBox 14" id="14"/>
          <p:cNvSpPr txBox="true"/>
          <p:nvPr/>
        </p:nvSpPr>
        <p:spPr>
          <a:xfrm rot="0">
            <a:off x="523507" y="988000"/>
            <a:ext cx="3640631" cy="185680"/>
          </a:xfrm>
          <a:prstGeom prst="rect">
            <a:avLst/>
          </a:prstGeom>
        </p:spPr>
        <p:txBody>
          <a:bodyPr anchor="t" rtlCol="false" tIns="0" lIns="0" bIns="0" rIns="0">
            <a:spAutoFit/>
          </a:bodyPr>
          <a:lstStyle/>
          <a:p>
            <a:pPr algn="l">
              <a:lnSpc>
                <a:spcPts val="1480"/>
              </a:lnSpc>
            </a:pPr>
            <a:r>
              <a:rPr lang="en-US" sz="1480" spc="518">
                <a:solidFill>
                  <a:srgbClr val="FFFFFF"/>
                </a:solidFill>
                <a:latin typeface="Assistant"/>
                <a:ea typeface="Assistant"/>
                <a:cs typeface="Assistant"/>
                <a:sym typeface="Assistant"/>
              </a:rPr>
              <a:t>BELSHAW ACCOUNTING</a:t>
            </a:r>
          </a:p>
        </p:txBody>
      </p:sp>
      <p:sp>
        <p:nvSpPr>
          <p:cNvPr name="TextBox 15" id="15"/>
          <p:cNvSpPr txBox="true"/>
          <p:nvPr/>
        </p:nvSpPr>
        <p:spPr>
          <a:xfrm rot="0">
            <a:off x="523507" y="6086536"/>
            <a:ext cx="3640631" cy="371849"/>
          </a:xfrm>
          <a:prstGeom prst="rect">
            <a:avLst/>
          </a:prstGeom>
        </p:spPr>
        <p:txBody>
          <a:bodyPr anchor="t" rtlCol="false" tIns="0" lIns="0" bIns="0" rIns="0">
            <a:spAutoFit/>
          </a:bodyPr>
          <a:lstStyle/>
          <a:p>
            <a:pPr algn="l">
              <a:lnSpc>
                <a:spcPts val="1480"/>
              </a:lnSpc>
            </a:pPr>
            <a:r>
              <a:rPr lang="en-US" sz="1480" spc="518">
                <a:solidFill>
                  <a:srgbClr val="FFFFFF"/>
                </a:solidFill>
                <a:latin typeface="Assistant"/>
                <a:ea typeface="Assistant"/>
                <a:cs typeface="Assistant"/>
                <a:sym typeface="Assistant"/>
              </a:rPr>
              <a:t>TAX AND ADVISORY SERVICES LLC</a:t>
            </a:r>
          </a:p>
        </p:txBody>
      </p:sp>
      <p:sp>
        <p:nvSpPr>
          <p:cNvPr name="TextBox 16" id="16"/>
          <p:cNvSpPr txBox="true"/>
          <p:nvPr/>
        </p:nvSpPr>
        <p:spPr>
          <a:xfrm rot="0">
            <a:off x="5320876" y="6153211"/>
            <a:ext cx="3360776" cy="973415"/>
          </a:xfrm>
          <a:prstGeom prst="rect">
            <a:avLst/>
          </a:prstGeom>
        </p:spPr>
        <p:txBody>
          <a:bodyPr anchor="t" rtlCol="false" tIns="0" lIns="0" bIns="0" rIns="0">
            <a:spAutoFit/>
          </a:bodyPr>
          <a:lstStyle/>
          <a:p>
            <a:pPr algn="l">
              <a:lnSpc>
                <a:spcPts val="3639"/>
              </a:lnSpc>
            </a:pPr>
            <a:r>
              <a:rPr lang="en-US" sz="4043">
                <a:solidFill>
                  <a:srgbClr val="000000"/>
                </a:solidFill>
                <a:latin typeface="League Gothic"/>
                <a:ea typeface="League Gothic"/>
                <a:cs typeface="League Gothic"/>
                <a:sym typeface="League Gothic"/>
              </a:rPr>
              <a:t>“YOU ARE MORE THAN JUST NUMBERS TO US”</a:t>
            </a:r>
          </a:p>
        </p:txBody>
      </p:sp>
      <p:sp>
        <p:nvSpPr>
          <p:cNvPr name="Freeform 17" id="17"/>
          <p:cNvSpPr/>
          <p:nvPr/>
        </p:nvSpPr>
        <p:spPr>
          <a:xfrm flipH="false" flipV="false" rot="0">
            <a:off x="8258632" y="6038547"/>
            <a:ext cx="1087230" cy="1100868"/>
          </a:xfrm>
          <a:custGeom>
            <a:avLst/>
            <a:gdLst/>
            <a:ahLst/>
            <a:cxnLst/>
            <a:rect r="r" b="b" t="t" l="l"/>
            <a:pathLst>
              <a:path h="1100868" w="1087230">
                <a:moveTo>
                  <a:pt x="0" y="0"/>
                </a:moveTo>
                <a:lnTo>
                  <a:pt x="1087230" y="0"/>
                </a:lnTo>
                <a:lnTo>
                  <a:pt x="1087230" y="1100867"/>
                </a:lnTo>
                <a:lnTo>
                  <a:pt x="0" y="1100867"/>
                </a:lnTo>
                <a:lnTo>
                  <a:pt x="0" y="0"/>
                </a:lnTo>
                <a:close/>
              </a:path>
            </a:pathLst>
          </a:custGeom>
          <a:blipFill>
            <a:blip r:embed="rId2"/>
            <a:stretch>
              <a:fillRect l="-22100" t="-65121" r="-298765" b="-68682"/>
            </a:stretch>
          </a:blipFill>
        </p:spPr>
      </p:sp>
    </p:spTree>
  </p:cSld>
  <p:clrMapOvr>
    <a:masterClrMapping/>
  </p:clrMapOvr>
</p:sld>
</file>

<file path=ppt/slides/slide20.xml><?xml version="1.0" encoding="utf-8"?>
<p:sld xmlns:p="http://schemas.openxmlformats.org/presentationml/2006/main" xmlns:a="http://schemas.openxmlformats.org/drawingml/2006/main" xmlns:r="http://schemas.openxmlformats.org/officeDocument/2006/relationships">
  <p:cSld>
    <p:bg>
      <p:bgPr>
        <a:solidFill>
          <a:srgbClr val="8B5336"/>
        </a:solidFill>
      </p:bgPr>
    </p:bg>
    <p:spTree>
      <p:nvGrpSpPr>
        <p:cNvPr id="1" name=""/>
        <p:cNvGrpSpPr/>
        <p:nvPr/>
      </p:nvGrpSpPr>
      <p:grpSpPr>
        <a:xfrm>
          <a:off x="0" y="0"/>
          <a:ext cx="0" cy="0"/>
          <a:chOff x="0" y="0"/>
          <a:chExt cx="0" cy="0"/>
        </a:xfrm>
      </p:grpSpPr>
      <p:grpSp>
        <p:nvGrpSpPr>
          <p:cNvPr name="Group 2" id="2"/>
          <p:cNvGrpSpPr/>
          <p:nvPr/>
        </p:nvGrpSpPr>
        <p:grpSpPr>
          <a:xfrm rot="0">
            <a:off x="5480306" y="0"/>
            <a:ext cx="4273294" cy="3687461"/>
            <a:chOff x="0" y="0"/>
            <a:chExt cx="2880038" cy="2485209"/>
          </a:xfrm>
        </p:grpSpPr>
        <p:sp>
          <p:nvSpPr>
            <p:cNvPr name="Freeform 3" id="3"/>
            <p:cNvSpPr/>
            <p:nvPr/>
          </p:nvSpPr>
          <p:spPr>
            <a:xfrm flipH="false" flipV="false" rot="0">
              <a:off x="0" y="0"/>
              <a:ext cx="2880038" cy="2485209"/>
            </a:xfrm>
            <a:custGeom>
              <a:avLst/>
              <a:gdLst/>
              <a:ahLst/>
              <a:cxnLst/>
              <a:rect r="r" b="b" t="t" l="l"/>
              <a:pathLst>
                <a:path h="2485209" w="2880038">
                  <a:moveTo>
                    <a:pt x="0" y="0"/>
                  </a:moveTo>
                  <a:lnTo>
                    <a:pt x="2880038" y="0"/>
                  </a:lnTo>
                  <a:lnTo>
                    <a:pt x="2880038" y="2485209"/>
                  </a:lnTo>
                  <a:lnTo>
                    <a:pt x="0" y="2485209"/>
                  </a:lnTo>
                  <a:close/>
                </a:path>
              </a:pathLst>
            </a:custGeom>
            <a:solidFill>
              <a:srgbClr val="FFFFFF"/>
            </a:solidFill>
          </p:spPr>
        </p:sp>
      </p:grpSp>
      <p:grpSp>
        <p:nvGrpSpPr>
          <p:cNvPr name="Group 4" id="4"/>
          <p:cNvGrpSpPr/>
          <p:nvPr/>
        </p:nvGrpSpPr>
        <p:grpSpPr>
          <a:xfrm rot="0">
            <a:off x="6216971" y="700239"/>
            <a:ext cx="2775330" cy="2286982"/>
            <a:chOff x="0" y="0"/>
            <a:chExt cx="3700439" cy="3049309"/>
          </a:xfrm>
        </p:grpSpPr>
        <p:pic>
          <p:nvPicPr>
            <p:cNvPr name="Picture 5" id="5"/>
            <p:cNvPicPr>
              <a:picLocks noChangeAspect="true"/>
            </p:cNvPicPr>
            <p:nvPr/>
          </p:nvPicPr>
          <p:blipFill>
            <a:blip r:embed="rId2"/>
            <a:srcRect l="9574" t="0" r="9574" b="0"/>
            <a:stretch>
              <a:fillRect/>
            </a:stretch>
          </p:blipFill>
          <p:spPr>
            <a:xfrm flipH="false" flipV="false">
              <a:off x="0" y="0"/>
              <a:ext cx="3700439" cy="3049309"/>
            </a:xfrm>
            <a:prstGeom prst="rect">
              <a:avLst/>
            </a:prstGeom>
          </p:spPr>
        </p:pic>
      </p:grpSp>
      <p:grpSp>
        <p:nvGrpSpPr>
          <p:cNvPr name="Group 6" id="6"/>
          <p:cNvGrpSpPr/>
          <p:nvPr/>
        </p:nvGrpSpPr>
        <p:grpSpPr>
          <a:xfrm rot="5400000">
            <a:off x="21064" y="1024141"/>
            <a:ext cx="4979302" cy="5266918"/>
            <a:chOff x="0" y="0"/>
            <a:chExt cx="3355861" cy="3549704"/>
          </a:xfrm>
        </p:grpSpPr>
        <p:sp>
          <p:nvSpPr>
            <p:cNvPr name="Freeform 7" id="7"/>
            <p:cNvSpPr/>
            <p:nvPr/>
          </p:nvSpPr>
          <p:spPr>
            <a:xfrm flipH="false" flipV="false" rot="0">
              <a:off x="0" y="0"/>
              <a:ext cx="3355861" cy="3549703"/>
            </a:xfrm>
            <a:custGeom>
              <a:avLst/>
              <a:gdLst/>
              <a:ahLst/>
              <a:cxnLst/>
              <a:rect r="r" b="b" t="t" l="l"/>
              <a:pathLst>
                <a:path h="3549703" w="3355861">
                  <a:moveTo>
                    <a:pt x="0" y="0"/>
                  </a:moveTo>
                  <a:lnTo>
                    <a:pt x="3355861" y="0"/>
                  </a:lnTo>
                  <a:lnTo>
                    <a:pt x="3355861" y="3549703"/>
                  </a:lnTo>
                  <a:lnTo>
                    <a:pt x="0" y="3549703"/>
                  </a:lnTo>
                  <a:close/>
                </a:path>
              </a:pathLst>
            </a:custGeom>
            <a:solidFill>
              <a:srgbClr val="0E1D42"/>
            </a:solidFill>
          </p:spPr>
        </p:sp>
      </p:grpSp>
      <p:grpSp>
        <p:nvGrpSpPr>
          <p:cNvPr name="Group 8" id="8"/>
          <p:cNvGrpSpPr/>
          <p:nvPr/>
        </p:nvGrpSpPr>
        <p:grpSpPr>
          <a:xfrm rot="0">
            <a:off x="0" y="6349822"/>
            <a:ext cx="5266918" cy="965378"/>
            <a:chOff x="0" y="0"/>
            <a:chExt cx="3549704" cy="650628"/>
          </a:xfrm>
        </p:grpSpPr>
        <p:sp>
          <p:nvSpPr>
            <p:cNvPr name="Freeform 9" id="9"/>
            <p:cNvSpPr/>
            <p:nvPr/>
          </p:nvSpPr>
          <p:spPr>
            <a:xfrm flipH="false" flipV="false" rot="0">
              <a:off x="0" y="0"/>
              <a:ext cx="3549703" cy="650628"/>
            </a:xfrm>
            <a:custGeom>
              <a:avLst/>
              <a:gdLst/>
              <a:ahLst/>
              <a:cxnLst/>
              <a:rect r="r" b="b" t="t" l="l"/>
              <a:pathLst>
                <a:path h="650628" w="3549703">
                  <a:moveTo>
                    <a:pt x="0" y="0"/>
                  </a:moveTo>
                  <a:lnTo>
                    <a:pt x="3549703" y="0"/>
                  </a:lnTo>
                  <a:lnTo>
                    <a:pt x="3549703" y="650628"/>
                  </a:lnTo>
                  <a:lnTo>
                    <a:pt x="0" y="650628"/>
                  </a:lnTo>
                  <a:close/>
                </a:path>
              </a:pathLst>
            </a:custGeom>
            <a:solidFill>
              <a:srgbClr val="FFFFFF"/>
            </a:solidFill>
          </p:spPr>
        </p:sp>
      </p:grpSp>
      <p:grpSp>
        <p:nvGrpSpPr>
          <p:cNvPr name="Group 10" id="10"/>
          <p:cNvGrpSpPr/>
          <p:nvPr/>
        </p:nvGrpSpPr>
        <p:grpSpPr>
          <a:xfrm rot="0">
            <a:off x="5480306" y="3894567"/>
            <a:ext cx="4273294" cy="3420633"/>
            <a:chOff x="0" y="0"/>
            <a:chExt cx="2880038" cy="2305377"/>
          </a:xfrm>
        </p:grpSpPr>
        <p:sp>
          <p:nvSpPr>
            <p:cNvPr name="Freeform 11" id="11"/>
            <p:cNvSpPr/>
            <p:nvPr/>
          </p:nvSpPr>
          <p:spPr>
            <a:xfrm flipH="false" flipV="false" rot="0">
              <a:off x="0" y="0"/>
              <a:ext cx="2880038" cy="2305377"/>
            </a:xfrm>
            <a:custGeom>
              <a:avLst/>
              <a:gdLst/>
              <a:ahLst/>
              <a:cxnLst/>
              <a:rect r="r" b="b" t="t" l="l"/>
              <a:pathLst>
                <a:path h="2305377" w="2880038">
                  <a:moveTo>
                    <a:pt x="0" y="0"/>
                  </a:moveTo>
                  <a:lnTo>
                    <a:pt x="2880038" y="0"/>
                  </a:lnTo>
                  <a:lnTo>
                    <a:pt x="2880038" y="2305377"/>
                  </a:lnTo>
                  <a:lnTo>
                    <a:pt x="0" y="2305377"/>
                  </a:lnTo>
                  <a:close/>
                </a:path>
              </a:pathLst>
            </a:custGeom>
            <a:solidFill>
              <a:srgbClr val="FFFFFF"/>
            </a:solidFill>
          </p:spPr>
        </p:sp>
      </p:grpSp>
      <p:grpSp>
        <p:nvGrpSpPr>
          <p:cNvPr name="Group 12" id="12"/>
          <p:cNvGrpSpPr/>
          <p:nvPr/>
        </p:nvGrpSpPr>
        <p:grpSpPr>
          <a:xfrm rot="0">
            <a:off x="0" y="0"/>
            <a:ext cx="5266918" cy="965378"/>
            <a:chOff x="0" y="0"/>
            <a:chExt cx="3549704" cy="650628"/>
          </a:xfrm>
        </p:grpSpPr>
        <p:sp>
          <p:nvSpPr>
            <p:cNvPr name="Freeform 13" id="13"/>
            <p:cNvSpPr/>
            <p:nvPr/>
          </p:nvSpPr>
          <p:spPr>
            <a:xfrm flipH="false" flipV="false" rot="0">
              <a:off x="0" y="0"/>
              <a:ext cx="3549703" cy="650628"/>
            </a:xfrm>
            <a:custGeom>
              <a:avLst/>
              <a:gdLst/>
              <a:ahLst/>
              <a:cxnLst/>
              <a:rect r="r" b="b" t="t" l="l"/>
              <a:pathLst>
                <a:path h="650628" w="3549703">
                  <a:moveTo>
                    <a:pt x="0" y="0"/>
                  </a:moveTo>
                  <a:lnTo>
                    <a:pt x="3549703" y="0"/>
                  </a:lnTo>
                  <a:lnTo>
                    <a:pt x="3549703" y="650628"/>
                  </a:lnTo>
                  <a:lnTo>
                    <a:pt x="0" y="650628"/>
                  </a:lnTo>
                  <a:close/>
                </a:path>
              </a:pathLst>
            </a:custGeom>
            <a:solidFill>
              <a:srgbClr val="FFFFFF"/>
            </a:solidFill>
          </p:spPr>
        </p:sp>
      </p:grpSp>
      <p:sp>
        <p:nvSpPr>
          <p:cNvPr name="TextBox 14" id="14"/>
          <p:cNvSpPr txBox="true"/>
          <p:nvPr/>
        </p:nvSpPr>
        <p:spPr>
          <a:xfrm rot="0">
            <a:off x="116654" y="1647437"/>
            <a:ext cx="5033610" cy="4220351"/>
          </a:xfrm>
          <a:prstGeom prst="rect">
            <a:avLst/>
          </a:prstGeom>
        </p:spPr>
        <p:txBody>
          <a:bodyPr anchor="t" rtlCol="false" tIns="0" lIns="0" bIns="0" rIns="0">
            <a:spAutoFit/>
          </a:bodyPr>
          <a:lstStyle/>
          <a:p>
            <a:pPr algn="l">
              <a:lnSpc>
                <a:spcPts val="6543"/>
              </a:lnSpc>
            </a:pPr>
            <a:r>
              <a:rPr lang="en-US" sz="7270">
                <a:solidFill>
                  <a:srgbClr val="FFFFFF"/>
                </a:solidFill>
                <a:latin typeface="League Gothic"/>
                <a:ea typeface="League Gothic"/>
                <a:cs typeface="League Gothic"/>
                <a:sym typeface="League Gothic"/>
              </a:rPr>
              <a:t>THE UNITED STATES TAX SYSTEM IS A </a:t>
            </a:r>
            <a:r>
              <a:rPr lang="en-US" sz="7270">
                <a:solidFill>
                  <a:srgbClr val="00BF63"/>
                </a:solidFill>
                <a:latin typeface="League Gothic"/>
                <a:ea typeface="League Gothic"/>
                <a:cs typeface="League Gothic"/>
                <a:sym typeface="League Gothic"/>
              </a:rPr>
              <a:t>PAY AS YOU GO</a:t>
            </a:r>
            <a:r>
              <a:rPr lang="en-US" sz="7270">
                <a:solidFill>
                  <a:srgbClr val="FFFFFF"/>
                </a:solidFill>
                <a:latin typeface="League Gothic"/>
                <a:ea typeface="League Gothic"/>
                <a:cs typeface="League Gothic"/>
                <a:sym typeface="League Gothic"/>
              </a:rPr>
              <a:t>, PROGRESSIVE TAX SYSTEM</a:t>
            </a:r>
          </a:p>
        </p:txBody>
      </p:sp>
      <p:sp>
        <p:nvSpPr>
          <p:cNvPr name="TextBox 15" id="15"/>
          <p:cNvSpPr txBox="true"/>
          <p:nvPr/>
        </p:nvSpPr>
        <p:spPr>
          <a:xfrm rot="0">
            <a:off x="560783" y="400932"/>
            <a:ext cx="3899864" cy="201614"/>
          </a:xfrm>
          <a:prstGeom prst="rect">
            <a:avLst/>
          </a:prstGeom>
        </p:spPr>
        <p:txBody>
          <a:bodyPr anchor="t" rtlCol="false" tIns="0" lIns="0" bIns="0" rIns="0">
            <a:spAutoFit/>
          </a:bodyPr>
          <a:lstStyle/>
          <a:p>
            <a:pPr algn="l">
              <a:lnSpc>
                <a:spcPts val="1586"/>
              </a:lnSpc>
            </a:pPr>
            <a:r>
              <a:rPr lang="en-US" sz="1586" spc="555">
                <a:solidFill>
                  <a:srgbClr val="777F8F"/>
                </a:solidFill>
                <a:latin typeface="Assistant"/>
                <a:ea typeface="Assistant"/>
                <a:cs typeface="Assistant"/>
                <a:sym typeface="Assistant"/>
              </a:rPr>
              <a:t>BELSHAW ACCOUNTING</a:t>
            </a:r>
          </a:p>
        </p:txBody>
      </p:sp>
      <p:sp>
        <p:nvSpPr>
          <p:cNvPr name="Freeform 16" id="16"/>
          <p:cNvSpPr/>
          <p:nvPr/>
        </p:nvSpPr>
        <p:spPr>
          <a:xfrm flipH="false" flipV="false" rot="0">
            <a:off x="8448686" y="5968936"/>
            <a:ext cx="1087230" cy="1100868"/>
          </a:xfrm>
          <a:custGeom>
            <a:avLst/>
            <a:gdLst/>
            <a:ahLst/>
            <a:cxnLst/>
            <a:rect r="r" b="b" t="t" l="l"/>
            <a:pathLst>
              <a:path h="1100868" w="1087230">
                <a:moveTo>
                  <a:pt x="0" y="0"/>
                </a:moveTo>
                <a:lnTo>
                  <a:pt x="1087230" y="0"/>
                </a:lnTo>
                <a:lnTo>
                  <a:pt x="1087230" y="1100867"/>
                </a:lnTo>
                <a:lnTo>
                  <a:pt x="0" y="1100867"/>
                </a:lnTo>
                <a:lnTo>
                  <a:pt x="0" y="0"/>
                </a:lnTo>
                <a:close/>
              </a:path>
            </a:pathLst>
          </a:custGeom>
          <a:blipFill>
            <a:blip r:embed="rId3"/>
            <a:stretch>
              <a:fillRect l="-22100" t="-65121" r="-298765" b="-68682"/>
            </a:stretch>
          </a:blipFill>
        </p:spPr>
      </p:sp>
      <p:sp>
        <p:nvSpPr>
          <p:cNvPr name="TextBox 17" id="17"/>
          <p:cNvSpPr txBox="true"/>
          <p:nvPr/>
        </p:nvSpPr>
        <p:spPr>
          <a:xfrm rot="0">
            <a:off x="5696931" y="4880348"/>
            <a:ext cx="3840045" cy="962660"/>
          </a:xfrm>
          <a:prstGeom prst="rect">
            <a:avLst/>
          </a:prstGeom>
        </p:spPr>
        <p:txBody>
          <a:bodyPr anchor="t" rtlCol="false" tIns="0" lIns="0" bIns="0" rIns="0">
            <a:spAutoFit/>
          </a:bodyPr>
          <a:lstStyle/>
          <a:p>
            <a:pPr algn="ctr">
              <a:lnSpc>
                <a:spcPts val="1899"/>
              </a:lnSpc>
            </a:pPr>
            <a:r>
              <a:rPr lang="en-US" sz="1899">
                <a:solidFill>
                  <a:srgbClr val="000000"/>
                </a:solidFill>
                <a:latin typeface="Assistant Bold"/>
                <a:ea typeface="Assistant Bold"/>
                <a:cs typeface="Assistant Bold"/>
                <a:sym typeface="Assistant Bold"/>
              </a:rPr>
              <a:t>THE UNITED STATES TAX SYSTEM OPERATES ON A PAY-AS-YOU-GO BASIS AND IS PROGRESSIVE IN NATURE.</a:t>
            </a:r>
          </a:p>
        </p:txBody>
      </p:sp>
    </p:spTree>
  </p:cSld>
  <p:clrMapOvr>
    <a:masterClrMapping/>
  </p:clrMapOvr>
</p:sld>
</file>

<file path=ppt/slides/slide21.xml><?xml version="1.0" encoding="utf-8"?>
<p:sld xmlns:p="http://schemas.openxmlformats.org/presentationml/2006/main" xmlns:a="http://schemas.openxmlformats.org/drawingml/2006/main" xmlns:r="http://schemas.openxmlformats.org/officeDocument/2006/relationships">
  <p:cSld>
    <p:bg>
      <p:bgPr>
        <a:solidFill>
          <a:srgbClr val="8B5336"/>
        </a:solidFill>
      </p:bgPr>
    </p:bg>
    <p:spTree>
      <p:nvGrpSpPr>
        <p:cNvPr id="1" name=""/>
        <p:cNvGrpSpPr/>
        <p:nvPr/>
      </p:nvGrpSpPr>
      <p:grpSpPr>
        <a:xfrm>
          <a:off x="0" y="0"/>
          <a:ext cx="0" cy="0"/>
          <a:chOff x="0" y="0"/>
          <a:chExt cx="0" cy="0"/>
        </a:xfrm>
      </p:grpSpPr>
      <p:grpSp>
        <p:nvGrpSpPr>
          <p:cNvPr name="Group 2" id="2"/>
          <p:cNvGrpSpPr/>
          <p:nvPr/>
        </p:nvGrpSpPr>
        <p:grpSpPr>
          <a:xfrm rot="0">
            <a:off x="5480306" y="0"/>
            <a:ext cx="4273294" cy="3687461"/>
            <a:chOff x="0" y="0"/>
            <a:chExt cx="2880038" cy="2485209"/>
          </a:xfrm>
        </p:grpSpPr>
        <p:sp>
          <p:nvSpPr>
            <p:cNvPr name="Freeform 3" id="3"/>
            <p:cNvSpPr/>
            <p:nvPr/>
          </p:nvSpPr>
          <p:spPr>
            <a:xfrm flipH="false" flipV="false" rot="0">
              <a:off x="0" y="0"/>
              <a:ext cx="2880038" cy="2485209"/>
            </a:xfrm>
            <a:custGeom>
              <a:avLst/>
              <a:gdLst/>
              <a:ahLst/>
              <a:cxnLst/>
              <a:rect r="r" b="b" t="t" l="l"/>
              <a:pathLst>
                <a:path h="2485209" w="2880038">
                  <a:moveTo>
                    <a:pt x="0" y="0"/>
                  </a:moveTo>
                  <a:lnTo>
                    <a:pt x="2880038" y="0"/>
                  </a:lnTo>
                  <a:lnTo>
                    <a:pt x="2880038" y="2485209"/>
                  </a:lnTo>
                  <a:lnTo>
                    <a:pt x="0" y="2485209"/>
                  </a:lnTo>
                  <a:close/>
                </a:path>
              </a:pathLst>
            </a:custGeom>
            <a:solidFill>
              <a:srgbClr val="FFFFFF"/>
            </a:solidFill>
          </p:spPr>
        </p:sp>
      </p:grpSp>
      <p:grpSp>
        <p:nvGrpSpPr>
          <p:cNvPr name="Group 4" id="4"/>
          <p:cNvGrpSpPr/>
          <p:nvPr/>
        </p:nvGrpSpPr>
        <p:grpSpPr>
          <a:xfrm rot="0">
            <a:off x="6216971" y="700239"/>
            <a:ext cx="2775330" cy="2286982"/>
            <a:chOff x="0" y="0"/>
            <a:chExt cx="3700439" cy="3049309"/>
          </a:xfrm>
        </p:grpSpPr>
        <p:pic>
          <p:nvPicPr>
            <p:cNvPr name="Picture 5" id="5"/>
            <p:cNvPicPr>
              <a:picLocks noChangeAspect="true"/>
            </p:cNvPicPr>
            <p:nvPr/>
          </p:nvPicPr>
          <p:blipFill>
            <a:blip r:embed="rId2"/>
            <a:srcRect l="9574" t="0" r="9574" b="0"/>
            <a:stretch>
              <a:fillRect/>
            </a:stretch>
          </p:blipFill>
          <p:spPr>
            <a:xfrm flipH="false" flipV="false">
              <a:off x="0" y="0"/>
              <a:ext cx="3700439" cy="3049309"/>
            </a:xfrm>
            <a:prstGeom prst="rect">
              <a:avLst/>
            </a:prstGeom>
          </p:spPr>
        </p:pic>
      </p:grpSp>
      <p:grpSp>
        <p:nvGrpSpPr>
          <p:cNvPr name="Group 6" id="6"/>
          <p:cNvGrpSpPr/>
          <p:nvPr/>
        </p:nvGrpSpPr>
        <p:grpSpPr>
          <a:xfrm rot="5400000">
            <a:off x="21064" y="1024141"/>
            <a:ext cx="4979302" cy="5266918"/>
            <a:chOff x="0" y="0"/>
            <a:chExt cx="3355861" cy="3549704"/>
          </a:xfrm>
        </p:grpSpPr>
        <p:sp>
          <p:nvSpPr>
            <p:cNvPr name="Freeform 7" id="7"/>
            <p:cNvSpPr/>
            <p:nvPr/>
          </p:nvSpPr>
          <p:spPr>
            <a:xfrm flipH="false" flipV="false" rot="0">
              <a:off x="0" y="0"/>
              <a:ext cx="3355861" cy="3549703"/>
            </a:xfrm>
            <a:custGeom>
              <a:avLst/>
              <a:gdLst/>
              <a:ahLst/>
              <a:cxnLst/>
              <a:rect r="r" b="b" t="t" l="l"/>
              <a:pathLst>
                <a:path h="3549703" w="3355861">
                  <a:moveTo>
                    <a:pt x="0" y="0"/>
                  </a:moveTo>
                  <a:lnTo>
                    <a:pt x="3355861" y="0"/>
                  </a:lnTo>
                  <a:lnTo>
                    <a:pt x="3355861" y="3549703"/>
                  </a:lnTo>
                  <a:lnTo>
                    <a:pt x="0" y="3549703"/>
                  </a:lnTo>
                  <a:close/>
                </a:path>
              </a:pathLst>
            </a:custGeom>
            <a:solidFill>
              <a:srgbClr val="0E1D42"/>
            </a:solidFill>
          </p:spPr>
        </p:sp>
      </p:grpSp>
      <p:grpSp>
        <p:nvGrpSpPr>
          <p:cNvPr name="Group 8" id="8"/>
          <p:cNvGrpSpPr/>
          <p:nvPr/>
        </p:nvGrpSpPr>
        <p:grpSpPr>
          <a:xfrm rot="0">
            <a:off x="0" y="6349822"/>
            <a:ext cx="5266918" cy="965378"/>
            <a:chOff x="0" y="0"/>
            <a:chExt cx="3549704" cy="650628"/>
          </a:xfrm>
        </p:grpSpPr>
        <p:sp>
          <p:nvSpPr>
            <p:cNvPr name="Freeform 9" id="9"/>
            <p:cNvSpPr/>
            <p:nvPr/>
          </p:nvSpPr>
          <p:spPr>
            <a:xfrm flipH="false" flipV="false" rot="0">
              <a:off x="0" y="0"/>
              <a:ext cx="3549703" cy="650628"/>
            </a:xfrm>
            <a:custGeom>
              <a:avLst/>
              <a:gdLst/>
              <a:ahLst/>
              <a:cxnLst/>
              <a:rect r="r" b="b" t="t" l="l"/>
              <a:pathLst>
                <a:path h="650628" w="3549703">
                  <a:moveTo>
                    <a:pt x="0" y="0"/>
                  </a:moveTo>
                  <a:lnTo>
                    <a:pt x="3549703" y="0"/>
                  </a:lnTo>
                  <a:lnTo>
                    <a:pt x="3549703" y="650628"/>
                  </a:lnTo>
                  <a:lnTo>
                    <a:pt x="0" y="650628"/>
                  </a:lnTo>
                  <a:close/>
                </a:path>
              </a:pathLst>
            </a:custGeom>
            <a:solidFill>
              <a:srgbClr val="FFFFFF"/>
            </a:solidFill>
          </p:spPr>
        </p:sp>
      </p:grpSp>
      <p:grpSp>
        <p:nvGrpSpPr>
          <p:cNvPr name="Group 10" id="10"/>
          <p:cNvGrpSpPr/>
          <p:nvPr/>
        </p:nvGrpSpPr>
        <p:grpSpPr>
          <a:xfrm rot="0">
            <a:off x="5480306" y="3894567"/>
            <a:ext cx="4273294" cy="3420633"/>
            <a:chOff x="0" y="0"/>
            <a:chExt cx="2880038" cy="2305377"/>
          </a:xfrm>
        </p:grpSpPr>
        <p:sp>
          <p:nvSpPr>
            <p:cNvPr name="Freeform 11" id="11"/>
            <p:cNvSpPr/>
            <p:nvPr/>
          </p:nvSpPr>
          <p:spPr>
            <a:xfrm flipH="false" flipV="false" rot="0">
              <a:off x="0" y="0"/>
              <a:ext cx="2880038" cy="2305377"/>
            </a:xfrm>
            <a:custGeom>
              <a:avLst/>
              <a:gdLst/>
              <a:ahLst/>
              <a:cxnLst/>
              <a:rect r="r" b="b" t="t" l="l"/>
              <a:pathLst>
                <a:path h="2305377" w="2880038">
                  <a:moveTo>
                    <a:pt x="0" y="0"/>
                  </a:moveTo>
                  <a:lnTo>
                    <a:pt x="2880038" y="0"/>
                  </a:lnTo>
                  <a:lnTo>
                    <a:pt x="2880038" y="2305377"/>
                  </a:lnTo>
                  <a:lnTo>
                    <a:pt x="0" y="2305377"/>
                  </a:lnTo>
                  <a:close/>
                </a:path>
              </a:pathLst>
            </a:custGeom>
            <a:solidFill>
              <a:srgbClr val="FFFFFF"/>
            </a:solidFill>
          </p:spPr>
        </p:sp>
      </p:grpSp>
      <p:grpSp>
        <p:nvGrpSpPr>
          <p:cNvPr name="Group 12" id="12"/>
          <p:cNvGrpSpPr/>
          <p:nvPr/>
        </p:nvGrpSpPr>
        <p:grpSpPr>
          <a:xfrm rot="0">
            <a:off x="0" y="0"/>
            <a:ext cx="5266918" cy="965378"/>
            <a:chOff x="0" y="0"/>
            <a:chExt cx="3549704" cy="650628"/>
          </a:xfrm>
        </p:grpSpPr>
        <p:sp>
          <p:nvSpPr>
            <p:cNvPr name="Freeform 13" id="13"/>
            <p:cNvSpPr/>
            <p:nvPr/>
          </p:nvSpPr>
          <p:spPr>
            <a:xfrm flipH="false" flipV="false" rot="0">
              <a:off x="0" y="0"/>
              <a:ext cx="3549703" cy="650628"/>
            </a:xfrm>
            <a:custGeom>
              <a:avLst/>
              <a:gdLst/>
              <a:ahLst/>
              <a:cxnLst/>
              <a:rect r="r" b="b" t="t" l="l"/>
              <a:pathLst>
                <a:path h="650628" w="3549703">
                  <a:moveTo>
                    <a:pt x="0" y="0"/>
                  </a:moveTo>
                  <a:lnTo>
                    <a:pt x="3549703" y="0"/>
                  </a:lnTo>
                  <a:lnTo>
                    <a:pt x="3549703" y="650628"/>
                  </a:lnTo>
                  <a:lnTo>
                    <a:pt x="0" y="650628"/>
                  </a:lnTo>
                  <a:close/>
                </a:path>
              </a:pathLst>
            </a:custGeom>
            <a:solidFill>
              <a:srgbClr val="FFFFFF"/>
            </a:solidFill>
          </p:spPr>
        </p:sp>
      </p:grpSp>
      <p:sp>
        <p:nvSpPr>
          <p:cNvPr name="TextBox 14" id="14"/>
          <p:cNvSpPr txBox="true"/>
          <p:nvPr/>
        </p:nvSpPr>
        <p:spPr>
          <a:xfrm rot="0">
            <a:off x="116654" y="2061774"/>
            <a:ext cx="5033610" cy="3391676"/>
          </a:xfrm>
          <a:prstGeom prst="rect">
            <a:avLst/>
          </a:prstGeom>
        </p:spPr>
        <p:txBody>
          <a:bodyPr anchor="t" rtlCol="false" tIns="0" lIns="0" bIns="0" rIns="0">
            <a:spAutoFit/>
          </a:bodyPr>
          <a:lstStyle/>
          <a:p>
            <a:pPr algn="l">
              <a:lnSpc>
                <a:spcPts val="6543"/>
              </a:lnSpc>
            </a:pPr>
            <a:r>
              <a:rPr lang="en-US" sz="7270">
                <a:solidFill>
                  <a:srgbClr val="FFFFFF"/>
                </a:solidFill>
                <a:latin typeface="League Gothic"/>
                <a:ea typeface="League Gothic"/>
                <a:cs typeface="League Gothic"/>
                <a:sym typeface="League Gothic"/>
              </a:rPr>
              <a:t>TOO MUCH INFORMATION </a:t>
            </a:r>
            <a:r>
              <a:rPr lang="en-US" sz="7270">
                <a:solidFill>
                  <a:srgbClr val="00BF63"/>
                </a:solidFill>
                <a:latin typeface="League Gothic"/>
                <a:ea typeface="League Gothic"/>
                <a:cs typeface="League Gothic"/>
                <a:sym typeface="League Gothic"/>
              </a:rPr>
              <a:t>IS AS BAD</a:t>
            </a:r>
            <a:r>
              <a:rPr lang="en-US" sz="7270">
                <a:solidFill>
                  <a:srgbClr val="FFFFFF"/>
                </a:solidFill>
                <a:latin typeface="League Gothic"/>
                <a:ea typeface="League Gothic"/>
                <a:cs typeface="League Gothic"/>
                <a:sym typeface="League Gothic"/>
              </a:rPr>
              <a:t> AS TOO LITTLE INFORMATION</a:t>
            </a:r>
          </a:p>
        </p:txBody>
      </p:sp>
      <p:sp>
        <p:nvSpPr>
          <p:cNvPr name="TextBox 15" id="15"/>
          <p:cNvSpPr txBox="true"/>
          <p:nvPr/>
        </p:nvSpPr>
        <p:spPr>
          <a:xfrm rot="0">
            <a:off x="560783" y="400932"/>
            <a:ext cx="3899864" cy="201614"/>
          </a:xfrm>
          <a:prstGeom prst="rect">
            <a:avLst/>
          </a:prstGeom>
        </p:spPr>
        <p:txBody>
          <a:bodyPr anchor="t" rtlCol="false" tIns="0" lIns="0" bIns="0" rIns="0">
            <a:spAutoFit/>
          </a:bodyPr>
          <a:lstStyle/>
          <a:p>
            <a:pPr algn="l">
              <a:lnSpc>
                <a:spcPts val="1586"/>
              </a:lnSpc>
            </a:pPr>
            <a:r>
              <a:rPr lang="en-US" sz="1586" spc="555">
                <a:solidFill>
                  <a:srgbClr val="777F8F"/>
                </a:solidFill>
                <a:latin typeface="Assistant"/>
                <a:ea typeface="Assistant"/>
                <a:cs typeface="Assistant"/>
                <a:sym typeface="Assistant"/>
              </a:rPr>
              <a:t>BELSHAW ACCOUNTING</a:t>
            </a:r>
          </a:p>
        </p:txBody>
      </p:sp>
      <p:sp>
        <p:nvSpPr>
          <p:cNvPr name="TextBox 16" id="16"/>
          <p:cNvSpPr txBox="true"/>
          <p:nvPr/>
        </p:nvSpPr>
        <p:spPr>
          <a:xfrm rot="0">
            <a:off x="5588619" y="4685246"/>
            <a:ext cx="4056669" cy="1200785"/>
          </a:xfrm>
          <a:prstGeom prst="rect">
            <a:avLst/>
          </a:prstGeom>
        </p:spPr>
        <p:txBody>
          <a:bodyPr anchor="t" rtlCol="false" tIns="0" lIns="0" bIns="0" rIns="0">
            <a:spAutoFit/>
          </a:bodyPr>
          <a:lstStyle/>
          <a:p>
            <a:pPr algn="ctr">
              <a:lnSpc>
                <a:spcPts val="1899"/>
              </a:lnSpc>
            </a:pPr>
            <a:r>
              <a:rPr lang="en-US" sz="1899">
                <a:solidFill>
                  <a:srgbClr val="000000"/>
                </a:solidFill>
                <a:latin typeface="Assistant Bold"/>
                <a:ea typeface="Assistant Bold"/>
                <a:cs typeface="Assistant Bold"/>
                <a:sym typeface="Assistant Bold"/>
              </a:rPr>
              <a:t>GIVING INSUFFICIENT INFORMATION CAN BE AS PROBLEMATIC AS RECEIVING EXCESSIVE DETAILS, BOTH HINDERING ACCURATE PREPARATION OF YOUR TAX RETURNS</a:t>
            </a:r>
          </a:p>
        </p:txBody>
      </p:sp>
      <p:sp>
        <p:nvSpPr>
          <p:cNvPr name="Freeform 17" id="17"/>
          <p:cNvSpPr/>
          <p:nvPr/>
        </p:nvSpPr>
        <p:spPr>
          <a:xfrm flipH="false" flipV="false" rot="0">
            <a:off x="8448686" y="5968936"/>
            <a:ext cx="1087230" cy="1100868"/>
          </a:xfrm>
          <a:custGeom>
            <a:avLst/>
            <a:gdLst/>
            <a:ahLst/>
            <a:cxnLst/>
            <a:rect r="r" b="b" t="t" l="l"/>
            <a:pathLst>
              <a:path h="1100868" w="1087230">
                <a:moveTo>
                  <a:pt x="0" y="0"/>
                </a:moveTo>
                <a:lnTo>
                  <a:pt x="1087230" y="0"/>
                </a:lnTo>
                <a:lnTo>
                  <a:pt x="1087230" y="1100867"/>
                </a:lnTo>
                <a:lnTo>
                  <a:pt x="0" y="1100867"/>
                </a:lnTo>
                <a:lnTo>
                  <a:pt x="0" y="0"/>
                </a:lnTo>
                <a:close/>
              </a:path>
            </a:pathLst>
          </a:custGeom>
          <a:blipFill>
            <a:blip r:embed="rId3"/>
            <a:stretch>
              <a:fillRect l="-22100" t="-65121" r="-298765" b="-68682"/>
            </a:stretch>
          </a:blipFill>
        </p:spPr>
      </p:sp>
    </p:spTree>
  </p:cSld>
  <p:clrMapOvr>
    <a:masterClrMapping/>
  </p:clrMapOvr>
</p:sld>
</file>

<file path=ppt/slides/slide2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0" y="0"/>
            <a:ext cx="7111622" cy="7315200"/>
            <a:chOff x="0" y="0"/>
            <a:chExt cx="9482163" cy="9753600"/>
          </a:xfrm>
        </p:grpSpPr>
        <p:pic>
          <p:nvPicPr>
            <p:cNvPr name="Picture 3" id="3"/>
            <p:cNvPicPr>
              <a:picLocks noChangeAspect="true"/>
            </p:cNvPicPr>
            <p:nvPr/>
          </p:nvPicPr>
          <p:blipFill>
            <a:blip r:embed="rId2"/>
            <a:srcRect l="17594" t="0" r="17594" b="0"/>
            <a:stretch>
              <a:fillRect/>
            </a:stretch>
          </p:blipFill>
          <p:spPr>
            <a:xfrm flipH="false" flipV="false">
              <a:off x="0" y="0"/>
              <a:ext cx="9482163" cy="9753600"/>
            </a:xfrm>
            <a:prstGeom prst="rect">
              <a:avLst/>
            </a:prstGeom>
          </p:spPr>
        </p:pic>
      </p:grpSp>
      <p:grpSp>
        <p:nvGrpSpPr>
          <p:cNvPr name="Group 4" id="4"/>
          <p:cNvGrpSpPr/>
          <p:nvPr/>
        </p:nvGrpSpPr>
        <p:grpSpPr>
          <a:xfrm rot="0">
            <a:off x="2173964" y="2365569"/>
            <a:ext cx="7579636" cy="4949631"/>
            <a:chOff x="0" y="0"/>
            <a:chExt cx="3922388" cy="2561386"/>
          </a:xfrm>
        </p:grpSpPr>
        <p:sp>
          <p:nvSpPr>
            <p:cNvPr name="Freeform 5" id="5"/>
            <p:cNvSpPr/>
            <p:nvPr/>
          </p:nvSpPr>
          <p:spPr>
            <a:xfrm flipH="false" flipV="false" rot="0">
              <a:off x="0" y="0"/>
              <a:ext cx="3922388" cy="2561386"/>
            </a:xfrm>
            <a:custGeom>
              <a:avLst/>
              <a:gdLst/>
              <a:ahLst/>
              <a:cxnLst/>
              <a:rect r="r" b="b" t="t" l="l"/>
              <a:pathLst>
                <a:path h="2561386" w="3922388">
                  <a:moveTo>
                    <a:pt x="0" y="0"/>
                  </a:moveTo>
                  <a:lnTo>
                    <a:pt x="3922388" y="0"/>
                  </a:lnTo>
                  <a:lnTo>
                    <a:pt x="3922388" y="2561386"/>
                  </a:lnTo>
                  <a:lnTo>
                    <a:pt x="0" y="2561386"/>
                  </a:lnTo>
                  <a:close/>
                </a:path>
              </a:pathLst>
            </a:custGeom>
            <a:solidFill>
              <a:srgbClr val="0E1D42"/>
            </a:solidFill>
          </p:spPr>
        </p:sp>
      </p:grpSp>
      <p:sp>
        <p:nvSpPr>
          <p:cNvPr name="TextBox 6" id="6"/>
          <p:cNvSpPr txBox="true"/>
          <p:nvPr/>
        </p:nvSpPr>
        <p:spPr>
          <a:xfrm rot="0">
            <a:off x="2459248" y="2739584"/>
            <a:ext cx="5465219" cy="1771650"/>
          </a:xfrm>
          <a:prstGeom prst="rect">
            <a:avLst/>
          </a:prstGeom>
        </p:spPr>
        <p:txBody>
          <a:bodyPr anchor="t" rtlCol="false" tIns="0" lIns="0" bIns="0" rIns="0">
            <a:spAutoFit/>
          </a:bodyPr>
          <a:lstStyle/>
          <a:p>
            <a:pPr algn="l">
              <a:lnSpc>
                <a:spcPts val="4500"/>
              </a:lnSpc>
            </a:pPr>
            <a:r>
              <a:rPr lang="en-US" sz="5000">
                <a:solidFill>
                  <a:srgbClr val="FFFFFF"/>
                </a:solidFill>
                <a:latin typeface="League Gothic"/>
                <a:ea typeface="League Gothic"/>
                <a:cs typeface="League Gothic"/>
                <a:sym typeface="League Gothic"/>
              </a:rPr>
              <a:t>HOW TO MAKE TAX PREPARATION </a:t>
            </a:r>
            <a:r>
              <a:rPr lang="en-US" sz="5000">
                <a:solidFill>
                  <a:srgbClr val="00BF63"/>
                </a:solidFill>
                <a:latin typeface="League Gothic"/>
                <a:ea typeface="League Gothic"/>
                <a:cs typeface="League Gothic"/>
                <a:sym typeface="League Gothic"/>
              </a:rPr>
              <a:t>LESS STRESSFUL FOR YOU AND FOR US?</a:t>
            </a:r>
          </a:p>
        </p:txBody>
      </p:sp>
      <p:sp>
        <p:nvSpPr>
          <p:cNvPr name="TextBox 7" id="7"/>
          <p:cNvSpPr txBox="true"/>
          <p:nvPr/>
        </p:nvSpPr>
        <p:spPr>
          <a:xfrm rot="0">
            <a:off x="5095136" y="4737149"/>
            <a:ext cx="3805878" cy="2343150"/>
          </a:xfrm>
          <a:prstGeom prst="rect">
            <a:avLst/>
          </a:prstGeom>
        </p:spPr>
        <p:txBody>
          <a:bodyPr anchor="t" rtlCol="false" tIns="0" lIns="0" bIns="0" rIns="0">
            <a:spAutoFit/>
          </a:bodyPr>
          <a:lstStyle/>
          <a:p>
            <a:pPr algn="l" marL="563148" indent="-281574" lvl="1">
              <a:lnSpc>
                <a:spcPts val="3130"/>
              </a:lnSpc>
              <a:buFont typeface="Arial"/>
              <a:buChar char="•"/>
            </a:pPr>
            <a:r>
              <a:rPr lang="en-US" sz="2608" spc="78">
                <a:solidFill>
                  <a:srgbClr val="FEFFFF"/>
                </a:solidFill>
                <a:latin typeface="Assistant"/>
                <a:ea typeface="Assistant"/>
                <a:cs typeface="Assistant"/>
                <a:sym typeface="Assistant"/>
              </a:rPr>
              <a:t>COMMUNICATION</a:t>
            </a:r>
          </a:p>
          <a:p>
            <a:pPr algn="l" marL="563148" indent="-281574" lvl="1">
              <a:lnSpc>
                <a:spcPts val="3130"/>
              </a:lnSpc>
              <a:buFont typeface="Arial"/>
              <a:buChar char="•"/>
            </a:pPr>
            <a:r>
              <a:rPr lang="en-US" sz="2608" spc="78">
                <a:solidFill>
                  <a:srgbClr val="FEFFFF"/>
                </a:solidFill>
                <a:latin typeface="Assistant"/>
                <a:ea typeface="Assistant"/>
                <a:cs typeface="Assistant"/>
                <a:sym typeface="Assistant"/>
              </a:rPr>
              <a:t>COLLABORATION</a:t>
            </a:r>
          </a:p>
          <a:p>
            <a:pPr algn="l" marL="563148" indent="-281574" lvl="1">
              <a:lnSpc>
                <a:spcPts val="3130"/>
              </a:lnSpc>
              <a:buFont typeface="Arial"/>
              <a:buChar char="•"/>
            </a:pPr>
            <a:r>
              <a:rPr lang="en-US" sz="2608" spc="78">
                <a:solidFill>
                  <a:srgbClr val="FEFFFF"/>
                </a:solidFill>
                <a:latin typeface="Assistant"/>
                <a:ea typeface="Assistant"/>
                <a:cs typeface="Assistant"/>
                <a:sym typeface="Assistant"/>
              </a:rPr>
              <a:t>PREPARATION</a:t>
            </a:r>
          </a:p>
          <a:p>
            <a:pPr algn="l" marL="563148" indent="-281574" lvl="1">
              <a:lnSpc>
                <a:spcPts val="3130"/>
              </a:lnSpc>
              <a:buFont typeface="Arial"/>
              <a:buChar char="•"/>
            </a:pPr>
            <a:r>
              <a:rPr lang="en-US" sz="2608" spc="78">
                <a:solidFill>
                  <a:srgbClr val="FEFFFF"/>
                </a:solidFill>
                <a:latin typeface="Assistant"/>
                <a:ea typeface="Assistant"/>
                <a:cs typeface="Assistant"/>
                <a:sym typeface="Assistant"/>
              </a:rPr>
              <a:t>ORGANIZATION</a:t>
            </a:r>
          </a:p>
          <a:p>
            <a:pPr algn="l" marL="563148" indent="-281574" lvl="1">
              <a:lnSpc>
                <a:spcPts val="3130"/>
              </a:lnSpc>
              <a:buFont typeface="Arial"/>
              <a:buChar char="•"/>
            </a:pPr>
            <a:r>
              <a:rPr lang="en-US" sz="2608" spc="78">
                <a:solidFill>
                  <a:srgbClr val="FEFFFF"/>
                </a:solidFill>
                <a:latin typeface="Assistant"/>
                <a:ea typeface="Assistant"/>
                <a:cs typeface="Assistant"/>
                <a:sym typeface="Assistant"/>
              </a:rPr>
              <a:t>NO PROCASTINATION</a:t>
            </a:r>
          </a:p>
          <a:p>
            <a:pPr algn="l">
              <a:lnSpc>
                <a:spcPts val="3130"/>
              </a:lnSpc>
            </a:pPr>
          </a:p>
        </p:txBody>
      </p:sp>
      <p:grpSp>
        <p:nvGrpSpPr>
          <p:cNvPr name="Group 8" id="8"/>
          <p:cNvGrpSpPr/>
          <p:nvPr/>
        </p:nvGrpSpPr>
        <p:grpSpPr>
          <a:xfrm rot="0">
            <a:off x="0" y="6883745"/>
            <a:ext cx="4340240" cy="431455"/>
            <a:chOff x="0" y="0"/>
            <a:chExt cx="5786986" cy="575274"/>
          </a:xfrm>
        </p:grpSpPr>
        <p:grpSp>
          <p:nvGrpSpPr>
            <p:cNvPr name="Group 9" id="9"/>
            <p:cNvGrpSpPr/>
            <p:nvPr/>
          </p:nvGrpSpPr>
          <p:grpSpPr>
            <a:xfrm rot="-10800000">
              <a:off x="0" y="0"/>
              <a:ext cx="5786986" cy="575274"/>
              <a:chOff x="0" y="0"/>
              <a:chExt cx="2597990" cy="258261"/>
            </a:xfrm>
          </p:grpSpPr>
          <p:sp>
            <p:nvSpPr>
              <p:cNvPr name="Freeform 10" id="10"/>
              <p:cNvSpPr/>
              <p:nvPr/>
            </p:nvSpPr>
            <p:spPr>
              <a:xfrm flipH="false" flipV="false" rot="0">
                <a:off x="0" y="0"/>
                <a:ext cx="2597990" cy="258261"/>
              </a:xfrm>
              <a:custGeom>
                <a:avLst/>
                <a:gdLst/>
                <a:ahLst/>
                <a:cxnLst/>
                <a:rect r="r" b="b" t="t" l="l"/>
                <a:pathLst>
                  <a:path h="258261" w="2597990">
                    <a:moveTo>
                      <a:pt x="0" y="0"/>
                    </a:moveTo>
                    <a:lnTo>
                      <a:pt x="2597990" y="0"/>
                    </a:lnTo>
                    <a:lnTo>
                      <a:pt x="2597990" y="258261"/>
                    </a:lnTo>
                    <a:lnTo>
                      <a:pt x="0" y="258261"/>
                    </a:lnTo>
                    <a:close/>
                  </a:path>
                </a:pathLst>
              </a:custGeom>
              <a:solidFill>
                <a:srgbClr val="8B5336"/>
              </a:solidFill>
            </p:spPr>
          </p:sp>
        </p:grpSp>
        <p:sp>
          <p:nvSpPr>
            <p:cNvPr name="TextBox 11" id="11"/>
            <p:cNvSpPr txBox="true"/>
            <p:nvPr/>
          </p:nvSpPr>
          <p:spPr>
            <a:xfrm rot="0">
              <a:off x="0" y="189972"/>
              <a:ext cx="5786986" cy="256114"/>
            </a:xfrm>
            <a:prstGeom prst="rect">
              <a:avLst/>
            </a:prstGeom>
          </p:spPr>
          <p:txBody>
            <a:bodyPr anchor="t" rtlCol="false" tIns="0" lIns="0" bIns="0" rIns="0">
              <a:spAutoFit/>
            </a:bodyPr>
            <a:lstStyle/>
            <a:p>
              <a:pPr algn="ctr">
                <a:lnSpc>
                  <a:spcPts val="1412"/>
                </a:lnSpc>
              </a:pPr>
              <a:r>
                <a:rPr lang="en-US" sz="1412" spc="621">
                  <a:solidFill>
                    <a:srgbClr val="FFFFFF"/>
                  </a:solidFill>
                  <a:latin typeface="Assistant"/>
                  <a:ea typeface="Assistant"/>
                  <a:cs typeface="Assistant"/>
                  <a:sym typeface="Assistant"/>
                </a:rPr>
                <a:t>BELSHAW ACCOUNTING</a:t>
              </a:r>
            </a:p>
          </p:txBody>
        </p:sp>
      </p:grpSp>
      <p:sp>
        <p:nvSpPr>
          <p:cNvPr name="Freeform 12" id="12"/>
          <p:cNvSpPr/>
          <p:nvPr/>
        </p:nvSpPr>
        <p:spPr>
          <a:xfrm flipH="false" flipV="false" rot="0">
            <a:off x="8357399" y="289955"/>
            <a:ext cx="1087230" cy="1100868"/>
          </a:xfrm>
          <a:custGeom>
            <a:avLst/>
            <a:gdLst/>
            <a:ahLst/>
            <a:cxnLst/>
            <a:rect r="r" b="b" t="t" l="l"/>
            <a:pathLst>
              <a:path h="1100868" w="1087230">
                <a:moveTo>
                  <a:pt x="0" y="0"/>
                </a:moveTo>
                <a:lnTo>
                  <a:pt x="1087230" y="0"/>
                </a:lnTo>
                <a:lnTo>
                  <a:pt x="1087230" y="1100867"/>
                </a:lnTo>
                <a:lnTo>
                  <a:pt x="0" y="1100867"/>
                </a:lnTo>
                <a:lnTo>
                  <a:pt x="0" y="0"/>
                </a:lnTo>
                <a:close/>
              </a:path>
            </a:pathLst>
          </a:custGeom>
          <a:blipFill>
            <a:blip r:embed="rId3"/>
            <a:stretch>
              <a:fillRect l="-22100" t="-65121" r="-298765" b="-68682"/>
            </a:stretch>
          </a:blipFill>
        </p:spPr>
      </p:sp>
    </p:spTree>
  </p:cSld>
  <p:clrMapOvr>
    <a:masterClrMapping/>
  </p:clrMapOvr>
</p:sld>
</file>

<file path=ppt/slides/slide2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0" y="0"/>
            <a:ext cx="7111622" cy="7315200"/>
            <a:chOff x="0" y="0"/>
            <a:chExt cx="9482163" cy="9753600"/>
          </a:xfrm>
        </p:grpSpPr>
        <p:pic>
          <p:nvPicPr>
            <p:cNvPr name="Picture 3" id="3"/>
            <p:cNvPicPr>
              <a:picLocks noChangeAspect="true"/>
            </p:cNvPicPr>
            <p:nvPr/>
          </p:nvPicPr>
          <p:blipFill>
            <a:blip r:embed="rId2"/>
            <a:srcRect l="18115" t="0" r="21731" b="0"/>
            <a:stretch>
              <a:fillRect/>
            </a:stretch>
          </p:blipFill>
          <p:spPr>
            <a:xfrm flipH="false" flipV="false">
              <a:off x="0" y="0"/>
              <a:ext cx="9482163" cy="9753600"/>
            </a:xfrm>
            <a:prstGeom prst="rect">
              <a:avLst/>
            </a:prstGeom>
          </p:spPr>
        </p:pic>
      </p:grpSp>
      <p:grpSp>
        <p:nvGrpSpPr>
          <p:cNvPr name="Group 4" id="4"/>
          <p:cNvGrpSpPr/>
          <p:nvPr/>
        </p:nvGrpSpPr>
        <p:grpSpPr>
          <a:xfrm rot="5400000">
            <a:off x="5777194" y="1433311"/>
            <a:ext cx="3504234" cy="4448577"/>
            <a:chOff x="0" y="0"/>
            <a:chExt cx="2809995" cy="3567250"/>
          </a:xfrm>
        </p:grpSpPr>
        <p:sp>
          <p:nvSpPr>
            <p:cNvPr name="Freeform 5" id="5"/>
            <p:cNvSpPr/>
            <p:nvPr/>
          </p:nvSpPr>
          <p:spPr>
            <a:xfrm flipH="false" flipV="false" rot="0">
              <a:off x="0" y="0"/>
              <a:ext cx="2809995" cy="3567250"/>
            </a:xfrm>
            <a:custGeom>
              <a:avLst/>
              <a:gdLst/>
              <a:ahLst/>
              <a:cxnLst/>
              <a:rect r="r" b="b" t="t" l="l"/>
              <a:pathLst>
                <a:path h="3567250" w="2809995">
                  <a:moveTo>
                    <a:pt x="0" y="0"/>
                  </a:moveTo>
                  <a:lnTo>
                    <a:pt x="2809995" y="0"/>
                  </a:lnTo>
                  <a:lnTo>
                    <a:pt x="2809995" y="3567250"/>
                  </a:lnTo>
                  <a:lnTo>
                    <a:pt x="0" y="3567250"/>
                  </a:lnTo>
                  <a:close/>
                </a:path>
              </a:pathLst>
            </a:custGeom>
            <a:solidFill>
              <a:srgbClr val="0E1D42"/>
            </a:solidFill>
          </p:spPr>
        </p:sp>
      </p:grpSp>
      <p:sp>
        <p:nvSpPr>
          <p:cNvPr name="TextBox 6" id="6"/>
          <p:cNvSpPr txBox="true"/>
          <p:nvPr/>
        </p:nvSpPr>
        <p:spPr>
          <a:xfrm rot="0">
            <a:off x="5850484" y="2352650"/>
            <a:ext cx="3357654" cy="2828975"/>
          </a:xfrm>
          <a:prstGeom prst="rect">
            <a:avLst/>
          </a:prstGeom>
        </p:spPr>
        <p:txBody>
          <a:bodyPr anchor="t" rtlCol="false" tIns="0" lIns="0" bIns="0" rIns="0">
            <a:spAutoFit/>
          </a:bodyPr>
          <a:lstStyle/>
          <a:p>
            <a:pPr algn="l">
              <a:lnSpc>
                <a:spcPts val="7201"/>
              </a:lnSpc>
            </a:pPr>
            <a:r>
              <a:rPr lang="en-US" sz="8001">
                <a:solidFill>
                  <a:srgbClr val="00BF63"/>
                </a:solidFill>
                <a:latin typeface="League Gothic"/>
                <a:ea typeface="League Gothic"/>
                <a:cs typeface="League Gothic"/>
                <a:sym typeface="League Gothic"/>
              </a:rPr>
              <a:t>BUSINESS </a:t>
            </a:r>
            <a:r>
              <a:rPr lang="en-US" sz="8001">
                <a:solidFill>
                  <a:srgbClr val="FEFFFF"/>
                </a:solidFill>
                <a:latin typeface="League Gothic"/>
                <a:ea typeface="League Gothic"/>
                <a:cs typeface="League Gothic"/>
                <a:sym typeface="League Gothic"/>
              </a:rPr>
              <a:t>TAX STRATEGIES</a:t>
            </a:r>
          </a:p>
        </p:txBody>
      </p:sp>
      <p:sp>
        <p:nvSpPr>
          <p:cNvPr name="Freeform 7" id="7"/>
          <p:cNvSpPr/>
          <p:nvPr/>
        </p:nvSpPr>
        <p:spPr>
          <a:xfrm flipH="false" flipV="false" rot="0">
            <a:off x="8357399" y="289955"/>
            <a:ext cx="1087230" cy="1100868"/>
          </a:xfrm>
          <a:custGeom>
            <a:avLst/>
            <a:gdLst/>
            <a:ahLst/>
            <a:cxnLst/>
            <a:rect r="r" b="b" t="t" l="l"/>
            <a:pathLst>
              <a:path h="1100868" w="1087230">
                <a:moveTo>
                  <a:pt x="0" y="0"/>
                </a:moveTo>
                <a:lnTo>
                  <a:pt x="1087230" y="0"/>
                </a:lnTo>
                <a:lnTo>
                  <a:pt x="1087230" y="1100867"/>
                </a:lnTo>
                <a:lnTo>
                  <a:pt x="0" y="1100867"/>
                </a:lnTo>
                <a:lnTo>
                  <a:pt x="0" y="0"/>
                </a:lnTo>
                <a:close/>
              </a:path>
            </a:pathLst>
          </a:custGeom>
          <a:blipFill>
            <a:blip r:embed="rId3"/>
            <a:stretch>
              <a:fillRect l="-22100" t="-65121" r="-298765" b="-68682"/>
            </a:stretch>
          </a:blipFill>
        </p:spPr>
      </p:sp>
    </p:spTree>
  </p:cSld>
  <p:clrMapOvr>
    <a:masterClrMapping/>
  </p:clrMapOvr>
</p:sld>
</file>

<file path=ppt/slides/slide24.xml><?xml version="1.0" encoding="utf-8"?>
<p:sld xmlns:p="http://schemas.openxmlformats.org/presentationml/2006/main" xmlns:a="http://schemas.openxmlformats.org/drawingml/2006/main" xmlns:r="http://schemas.openxmlformats.org/officeDocument/2006/relationships">
  <p:cSld>
    <p:bg>
      <p:bgPr>
        <a:solidFill>
          <a:srgbClr val="0F1E42"/>
        </a:solidFill>
      </p:bgPr>
    </p:bg>
    <p:spTree>
      <p:nvGrpSpPr>
        <p:cNvPr id="1" name=""/>
        <p:cNvGrpSpPr/>
        <p:nvPr/>
      </p:nvGrpSpPr>
      <p:grpSpPr>
        <a:xfrm>
          <a:off x="0" y="0"/>
          <a:ext cx="0" cy="0"/>
          <a:chOff x="0" y="0"/>
          <a:chExt cx="0" cy="0"/>
        </a:xfrm>
      </p:grpSpPr>
      <p:grpSp>
        <p:nvGrpSpPr>
          <p:cNvPr name="Group 2" id="2"/>
          <p:cNvGrpSpPr/>
          <p:nvPr/>
        </p:nvGrpSpPr>
        <p:grpSpPr>
          <a:xfrm rot="5400000">
            <a:off x="5057975" y="2619575"/>
            <a:ext cx="7315200" cy="2076050"/>
            <a:chOff x="0" y="0"/>
            <a:chExt cx="5435630" cy="1542629"/>
          </a:xfrm>
        </p:grpSpPr>
        <p:sp>
          <p:nvSpPr>
            <p:cNvPr name="Freeform 3" id="3"/>
            <p:cNvSpPr/>
            <p:nvPr/>
          </p:nvSpPr>
          <p:spPr>
            <a:xfrm flipH="false" flipV="false" rot="0">
              <a:off x="0" y="0"/>
              <a:ext cx="5435629" cy="1542629"/>
            </a:xfrm>
            <a:custGeom>
              <a:avLst/>
              <a:gdLst/>
              <a:ahLst/>
              <a:cxnLst/>
              <a:rect r="r" b="b" t="t" l="l"/>
              <a:pathLst>
                <a:path h="1542629" w="5435629">
                  <a:moveTo>
                    <a:pt x="0" y="0"/>
                  </a:moveTo>
                  <a:lnTo>
                    <a:pt x="5435629" y="0"/>
                  </a:lnTo>
                  <a:lnTo>
                    <a:pt x="5435629" y="1542629"/>
                  </a:lnTo>
                  <a:lnTo>
                    <a:pt x="0" y="1542629"/>
                  </a:lnTo>
                  <a:close/>
                </a:path>
              </a:pathLst>
            </a:custGeom>
            <a:solidFill>
              <a:srgbClr val="8B5336"/>
            </a:solidFill>
          </p:spPr>
        </p:sp>
      </p:grpSp>
      <p:grpSp>
        <p:nvGrpSpPr>
          <p:cNvPr name="Group 4" id="4"/>
          <p:cNvGrpSpPr/>
          <p:nvPr/>
        </p:nvGrpSpPr>
        <p:grpSpPr>
          <a:xfrm rot="0">
            <a:off x="5601499" y="1896170"/>
            <a:ext cx="4152101" cy="3412761"/>
            <a:chOff x="0" y="0"/>
            <a:chExt cx="3085258" cy="2535885"/>
          </a:xfrm>
        </p:grpSpPr>
        <p:sp>
          <p:nvSpPr>
            <p:cNvPr name="Freeform 5" id="5"/>
            <p:cNvSpPr/>
            <p:nvPr/>
          </p:nvSpPr>
          <p:spPr>
            <a:xfrm flipH="false" flipV="false" rot="0">
              <a:off x="0" y="0"/>
              <a:ext cx="3085258" cy="2535885"/>
            </a:xfrm>
            <a:custGeom>
              <a:avLst/>
              <a:gdLst/>
              <a:ahLst/>
              <a:cxnLst/>
              <a:rect r="r" b="b" t="t" l="l"/>
              <a:pathLst>
                <a:path h="2535885" w="3085258">
                  <a:moveTo>
                    <a:pt x="0" y="0"/>
                  </a:moveTo>
                  <a:lnTo>
                    <a:pt x="3085258" y="0"/>
                  </a:lnTo>
                  <a:lnTo>
                    <a:pt x="3085258" y="2535885"/>
                  </a:lnTo>
                  <a:lnTo>
                    <a:pt x="0" y="2535885"/>
                  </a:lnTo>
                  <a:close/>
                </a:path>
              </a:pathLst>
            </a:custGeom>
            <a:solidFill>
              <a:srgbClr val="FFFFFF"/>
            </a:solidFill>
          </p:spPr>
        </p:sp>
      </p:grpSp>
      <p:grpSp>
        <p:nvGrpSpPr>
          <p:cNvPr name="Group 6" id="6"/>
          <p:cNvGrpSpPr/>
          <p:nvPr/>
        </p:nvGrpSpPr>
        <p:grpSpPr>
          <a:xfrm rot="0">
            <a:off x="5837393" y="2122612"/>
            <a:ext cx="3916207" cy="2959876"/>
            <a:chOff x="0" y="0"/>
            <a:chExt cx="5221609" cy="3946501"/>
          </a:xfrm>
        </p:grpSpPr>
        <p:pic>
          <p:nvPicPr>
            <p:cNvPr name="Picture 7" id="7"/>
            <p:cNvPicPr>
              <a:picLocks noChangeAspect="true"/>
            </p:cNvPicPr>
            <p:nvPr/>
          </p:nvPicPr>
          <p:blipFill>
            <a:blip r:embed="rId2"/>
            <a:srcRect l="14028" t="0" r="14028" b="0"/>
            <a:stretch>
              <a:fillRect/>
            </a:stretch>
          </p:blipFill>
          <p:spPr>
            <a:xfrm flipH="false" flipV="false">
              <a:off x="0" y="0"/>
              <a:ext cx="5221609" cy="3946501"/>
            </a:xfrm>
            <a:prstGeom prst="rect">
              <a:avLst/>
            </a:prstGeom>
          </p:spPr>
        </p:pic>
      </p:grpSp>
      <p:grpSp>
        <p:nvGrpSpPr>
          <p:cNvPr name="Group 8" id="8"/>
          <p:cNvGrpSpPr/>
          <p:nvPr/>
        </p:nvGrpSpPr>
        <p:grpSpPr>
          <a:xfrm rot="5400000">
            <a:off x="-974860" y="3472920"/>
            <a:ext cx="3412761" cy="259259"/>
            <a:chOff x="0" y="0"/>
            <a:chExt cx="2006119" cy="152400"/>
          </a:xfrm>
        </p:grpSpPr>
        <p:sp>
          <p:nvSpPr>
            <p:cNvPr name="Freeform 9" id="9"/>
            <p:cNvSpPr/>
            <p:nvPr/>
          </p:nvSpPr>
          <p:spPr>
            <a:xfrm flipH="false" flipV="false" rot="0">
              <a:off x="0" y="0"/>
              <a:ext cx="2006118" cy="152400"/>
            </a:xfrm>
            <a:custGeom>
              <a:avLst/>
              <a:gdLst/>
              <a:ahLst/>
              <a:cxnLst/>
              <a:rect r="r" b="b" t="t" l="l"/>
              <a:pathLst>
                <a:path h="152400" w="2006118">
                  <a:moveTo>
                    <a:pt x="0" y="0"/>
                  </a:moveTo>
                  <a:lnTo>
                    <a:pt x="2006118" y="0"/>
                  </a:lnTo>
                  <a:lnTo>
                    <a:pt x="2006118" y="152400"/>
                  </a:lnTo>
                  <a:lnTo>
                    <a:pt x="0" y="152400"/>
                  </a:lnTo>
                  <a:close/>
                </a:path>
              </a:pathLst>
            </a:custGeom>
            <a:solidFill>
              <a:srgbClr val="00BF63"/>
            </a:solidFill>
          </p:spPr>
        </p:sp>
      </p:grpSp>
      <p:sp>
        <p:nvSpPr>
          <p:cNvPr name="Freeform 10" id="10"/>
          <p:cNvSpPr/>
          <p:nvPr/>
        </p:nvSpPr>
        <p:spPr>
          <a:xfrm flipH="false" flipV="false" rot="0">
            <a:off x="8532652" y="5991714"/>
            <a:ext cx="978855" cy="978855"/>
          </a:xfrm>
          <a:custGeom>
            <a:avLst/>
            <a:gdLst/>
            <a:ahLst/>
            <a:cxnLst/>
            <a:rect r="r" b="b" t="t" l="l"/>
            <a:pathLst>
              <a:path h="978855" w="978855">
                <a:moveTo>
                  <a:pt x="0" y="0"/>
                </a:moveTo>
                <a:lnTo>
                  <a:pt x="978856" y="0"/>
                </a:lnTo>
                <a:lnTo>
                  <a:pt x="978856" y="978855"/>
                </a:lnTo>
                <a:lnTo>
                  <a:pt x="0" y="978855"/>
                </a:lnTo>
                <a:lnTo>
                  <a:pt x="0" y="0"/>
                </a:lnTo>
                <a:close/>
              </a:path>
            </a:pathLst>
          </a:custGeom>
          <a:blipFill>
            <a:blip r:embed="rId3"/>
            <a:stretch>
              <a:fillRect l="0" t="0" r="0" b="0"/>
            </a:stretch>
          </a:blipFill>
        </p:spPr>
      </p:sp>
      <p:sp>
        <p:nvSpPr>
          <p:cNvPr name="TextBox 11" id="11"/>
          <p:cNvSpPr txBox="true"/>
          <p:nvPr/>
        </p:nvSpPr>
        <p:spPr>
          <a:xfrm rot="0">
            <a:off x="1027018" y="4453344"/>
            <a:ext cx="4054729" cy="855586"/>
          </a:xfrm>
          <a:prstGeom prst="rect">
            <a:avLst/>
          </a:prstGeom>
        </p:spPr>
        <p:txBody>
          <a:bodyPr anchor="t" rtlCol="false" tIns="0" lIns="0" bIns="0" rIns="0">
            <a:spAutoFit/>
          </a:bodyPr>
          <a:lstStyle/>
          <a:p>
            <a:pPr algn="l">
              <a:lnSpc>
                <a:spcPts val="2301"/>
              </a:lnSpc>
            </a:pPr>
            <a:r>
              <a:rPr lang="en-US" sz="1438" spc="43">
                <a:solidFill>
                  <a:srgbClr val="FFFFFF"/>
                </a:solidFill>
                <a:latin typeface="Assistant"/>
                <a:ea typeface="Assistant"/>
                <a:cs typeface="Assistant"/>
                <a:sym typeface="Assistant"/>
              </a:rPr>
              <a:t>A good, solid, reliable bookkeeping system ensures accurate financial records and facilitates efficient tax preparation and compliance.</a:t>
            </a:r>
          </a:p>
        </p:txBody>
      </p:sp>
      <p:sp>
        <p:nvSpPr>
          <p:cNvPr name="TextBox 12" id="12"/>
          <p:cNvSpPr txBox="true"/>
          <p:nvPr/>
        </p:nvSpPr>
        <p:spPr>
          <a:xfrm rot="0">
            <a:off x="1027018" y="1535935"/>
            <a:ext cx="5470837" cy="2853114"/>
          </a:xfrm>
          <a:prstGeom prst="rect">
            <a:avLst/>
          </a:prstGeom>
        </p:spPr>
        <p:txBody>
          <a:bodyPr anchor="t" rtlCol="false" tIns="0" lIns="0" bIns="0" rIns="0">
            <a:spAutoFit/>
          </a:bodyPr>
          <a:lstStyle/>
          <a:p>
            <a:pPr algn="l">
              <a:lnSpc>
                <a:spcPts val="7321"/>
              </a:lnSpc>
            </a:pPr>
            <a:r>
              <a:rPr lang="en-US" sz="8134">
                <a:solidFill>
                  <a:srgbClr val="FEFFFF"/>
                </a:solidFill>
                <a:latin typeface="League Gothic"/>
                <a:ea typeface="League Gothic"/>
                <a:cs typeface="League Gothic"/>
                <a:sym typeface="League Gothic"/>
              </a:rPr>
              <a:t>HAVE A GOOD, SOLID, RELIABLE </a:t>
            </a:r>
            <a:r>
              <a:rPr lang="en-US" sz="8134">
                <a:solidFill>
                  <a:srgbClr val="00BF63"/>
                </a:solidFill>
                <a:latin typeface="League Gothic"/>
                <a:ea typeface="League Gothic"/>
                <a:cs typeface="League Gothic"/>
                <a:sym typeface="League Gothic"/>
              </a:rPr>
              <a:t>BOOKKEEPING</a:t>
            </a:r>
          </a:p>
        </p:txBody>
      </p:sp>
    </p:spTree>
  </p:cSld>
  <p:clrMapOvr>
    <a:masterClrMapping/>
  </p:clrMapOvr>
</p:sld>
</file>

<file path=ppt/slides/slide25.xml><?xml version="1.0" encoding="utf-8"?>
<p:sld xmlns:p="http://schemas.openxmlformats.org/presentationml/2006/main" xmlns:a="http://schemas.openxmlformats.org/drawingml/2006/main" xmlns:r="http://schemas.openxmlformats.org/officeDocument/2006/relationships">
  <p:cSld>
    <p:bg>
      <p:bgPr>
        <a:solidFill>
          <a:srgbClr val="0F1E42"/>
        </a:solidFill>
      </p:bgPr>
    </p:bg>
    <p:spTree>
      <p:nvGrpSpPr>
        <p:cNvPr id="1" name=""/>
        <p:cNvGrpSpPr/>
        <p:nvPr/>
      </p:nvGrpSpPr>
      <p:grpSpPr>
        <a:xfrm>
          <a:off x="0" y="0"/>
          <a:ext cx="0" cy="0"/>
          <a:chOff x="0" y="0"/>
          <a:chExt cx="0" cy="0"/>
        </a:xfrm>
      </p:grpSpPr>
      <p:grpSp>
        <p:nvGrpSpPr>
          <p:cNvPr name="Group 2" id="2"/>
          <p:cNvGrpSpPr/>
          <p:nvPr/>
        </p:nvGrpSpPr>
        <p:grpSpPr>
          <a:xfrm rot="5400000">
            <a:off x="5057975" y="2619575"/>
            <a:ext cx="7315200" cy="2076050"/>
            <a:chOff x="0" y="0"/>
            <a:chExt cx="5435630" cy="1542629"/>
          </a:xfrm>
        </p:grpSpPr>
        <p:sp>
          <p:nvSpPr>
            <p:cNvPr name="Freeform 3" id="3"/>
            <p:cNvSpPr/>
            <p:nvPr/>
          </p:nvSpPr>
          <p:spPr>
            <a:xfrm flipH="false" flipV="false" rot="0">
              <a:off x="0" y="0"/>
              <a:ext cx="5435629" cy="1542629"/>
            </a:xfrm>
            <a:custGeom>
              <a:avLst/>
              <a:gdLst/>
              <a:ahLst/>
              <a:cxnLst/>
              <a:rect r="r" b="b" t="t" l="l"/>
              <a:pathLst>
                <a:path h="1542629" w="5435629">
                  <a:moveTo>
                    <a:pt x="0" y="0"/>
                  </a:moveTo>
                  <a:lnTo>
                    <a:pt x="5435629" y="0"/>
                  </a:lnTo>
                  <a:lnTo>
                    <a:pt x="5435629" y="1542629"/>
                  </a:lnTo>
                  <a:lnTo>
                    <a:pt x="0" y="1542629"/>
                  </a:lnTo>
                  <a:close/>
                </a:path>
              </a:pathLst>
            </a:custGeom>
            <a:solidFill>
              <a:srgbClr val="8B5336"/>
            </a:solidFill>
          </p:spPr>
        </p:sp>
      </p:grpSp>
      <p:grpSp>
        <p:nvGrpSpPr>
          <p:cNvPr name="Group 4" id="4"/>
          <p:cNvGrpSpPr/>
          <p:nvPr/>
        </p:nvGrpSpPr>
        <p:grpSpPr>
          <a:xfrm rot="0">
            <a:off x="5601499" y="1896170"/>
            <a:ext cx="4152101" cy="3412761"/>
            <a:chOff x="0" y="0"/>
            <a:chExt cx="3085258" cy="2535885"/>
          </a:xfrm>
        </p:grpSpPr>
        <p:sp>
          <p:nvSpPr>
            <p:cNvPr name="Freeform 5" id="5"/>
            <p:cNvSpPr/>
            <p:nvPr/>
          </p:nvSpPr>
          <p:spPr>
            <a:xfrm flipH="false" flipV="false" rot="0">
              <a:off x="0" y="0"/>
              <a:ext cx="3085258" cy="2535885"/>
            </a:xfrm>
            <a:custGeom>
              <a:avLst/>
              <a:gdLst/>
              <a:ahLst/>
              <a:cxnLst/>
              <a:rect r="r" b="b" t="t" l="l"/>
              <a:pathLst>
                <a:path h="2535885" w="3085258">
                  <a:moveTo>
                    <a:pt x="0" y="0"/>
                  </a:moveTo>
                  <a:lnTo>
                    <a:pt x="3085258" y="0"/>
                  </a:lnTo>
                  <a:lnTo>
                    <a:pt x="3085258" y="2535885"/>
                  </a:lnTo>
                  <a:lnTo>
                    <a:pt x="0" y="2535885"/>
                  </a:lnTo>
                  <a:close/>
                </a:path>
              </a:pathLst>
            </a:custGeom>
            <a:solidFill>
              <a:srgbClr val="FFFFFF"/>
            </a:solidFill>
          </p:spPr>
        </p:sp>
      </p:grpSp>
      <p:grpSp>
        <p:nvGrpSpPr>
          <p:cNvPr name="Group 6" id="6"/>
          <p:cNvGrpSpPr/>
          <p:nvPr/>
        </p:nvGrpSpPr>
        <p:grpSpPr>
          <a:xfrm rot="0">
            <a:off x="5837393" y="2122612"/>
            <a:ext cx="3916207" cy="2959876"/>
            <a:chOff x="0" y="0"/>
            <a:chExt cx="5221609" cy="3946501"/>
          </a:xfrm>
        </p:grpSpPr>
        <p:pic>
          <p:nvPicPr>
            <p:cNvPr name="Picture 7" id="7"/>
            <p:cNvPicPr>
              <a:picLocks noChangeAspect="true"/>
            </p:cNvPicPr>
            <p:nvPr/>
          </p:nvPicPr>
          <p:blipFill>
            <a:blip r:embed="rId2"/>
            <a:srcRect l="14028" t="0" r="14028" b="0"/>
            <a:stretch>
              <a:fillRect/>
            </a:stretch>
          </p:blipFill>
          <p:spPr>
            <a:xfrm flipH="false" flipV="false">
              <a:off x="0" y="0"/>
              <a:ext cx="5221609" cy="3946501"/>
            </a:xfrm>
            <a:prstGeom prst="rect">
              <a:avLst/>
            </a:prstGeom>
          </p:spPr>
        </p:pic>
      </p:grpSp>
      <p:sp>
        <p:nvSpPr>
          <p:cNvPr name="TextBox 8" id="8"/>
          <p:cNvSpPr txBox="true"/>
          <p:nvPr/>
        </p:nvSpPr>
        <p:spPr>
          <a:xfrm rot="0">
            <a:off x="1027018" y="4472587"/>
            <a:ext cx="3645395" cy="855586"/>
          </a:xfrm>
          <a:prstGeom prst="rect">
            <a:avLst/>
          </a:prstGeom>
        </p:spPr>
        <p:txBody>
          <a:bodyPr anchor="t" rtlCol="false" tIns="0" lIns="0" bIns="0" rIns="0">
            <a:spAutoFit/>
          </a:bodyPr>
          <a:lstStyle/>
          <a:p>
            <a:pPr algn="l" marL="310602" indent="-155301" lvl="1">
              <a:lnSpc>
                <a:spcPts val="2301"/>
              </a:lnSpc>
              <a:buFont typeface="Arial"/>
              <a:buChar char="•"/>
            </a:pPr>
            <a:r>
              <a:rPr lang="en-US" sz="1438" spc="43">
                <a:solidFill>
                  <a:srgbClr val="FFFFFF"/>
                </a:solidFill>
                <a:latin typeface="Assistant"/>
                <a:ea typeface="Assistant"/>
                <a:cs typeface="Assistant"/>
                <a:sym typeface="Assistant"/>
              </a:rPr>
              <a:t>Obtain a copy of your previous year's tax return</a:t>
            </a:r>
          </a:p>
          <a:p>
            <a:pPr algn="l" marL="310602" indent="-155301" lvl="1">
              <a:lnSpc>
                <a:spcPts val="2301"/>
              </a:lnSpc>
              <a:buFont typeface="Arial"/>
              <a:buChar char="•"/>
            </a:pPr>
            <a:r>
              <a:rPr lang="en-US" sz="1438" spc="43">
                <a:solidFill>
                  <a:srgbClr val="FFFFFF"/>
                </a:solidFill>
                <a:latin typeface="Assistant"/>
                <a:ea typeface="Assistant"/>
                <a:cs typeface="Assistant"/>
                <a:sym typeface="Assistant"/>
              </a:rPr>
              <a:t>Familiarize yourself with the information</a:t>
            </a:r>
          </a:p>
        </p:txBody>
      </p:sp>
      <p:sp>
        <p:nvSpPr>
          <p:cNvPr name="TextBox 9" id="9"/>
          <p:cNvSpPr txBox="true"/>
          <p:nvPr/>
        </p:nvSpPr>
        <p:spPr>
          <a:xfrm rot="0">
            <a:off x="1027018" y="2018840"/>
            <a:ext cx="4423486" cy="2510897"/>
          </a:xfrm>
          <a:prstGeom prst="rect">
            <a:avLst/>
          </a:prstGeom>
        </p:spPr>
        <p:txBody>
          <a:bodyPr anchor="t" rtlCol="false" tIns="0" lIns="0" bIns="0" rIns="0">
            <a:spAutoFit/>
          </a:bodyPr>
          <a:lstStyle/>
          <a:p>
            <a:pPr algn="l">
              <a:lnSpc>
                <a:spcPts val="6437"/>
              </a:lnSpc>
            </a:pPr>
            <a:r>
              <a:rPr lang="en-US" sz="7152">
                <a:solidFill>
                  <a:srgbClr val="00BF63"/>
                </a:solidFill>
                <a:latin typeface="League Gothic"/>
                <a:ea typeface="League Gothic"/>
                <a:cs typeface="League Gothic"/>
                <a:sym typeface="League Gothic"/>
              </a:rPr>
              <a:t>REVIEW </a:t>
            </a:r>
            <a:r>
              <a:rPr lang="en-US" sz="7152">
                <a:solidFill>
                  <a:srgbClr val="FEFFFF"/>
                </a:solidFill>
                <a:latin typeface="League Gothic"/>
                <a:ea typeface="League Gothic"/>
                <a:cs typeface="League Gothic"/>
                <a:sym typeface="League Gothic"/>
              </a:rPr>
              <a:t>PREVIOUS YEAR'S TAX RETURN</a:t>
            </a:r>
          </a:p>
        </p:txBody>
      </p:sp>
      <p:grpSp>
        <p:nvGrpSpPr>
          <p:cNvPr name="Group 10" id="10"/>
          <p:cNvGrpSpPr/>
          <p:nvPr/>
        </p:nvGrpSpPr>
        <p:grpSpPr>
          <a:xfrm rot="5400000">
            <a:off x="-974860" y="3472920"/>
            <a:ext cx="3412761" cy="259259"/>
            <a:chOff x="0" y="0"/>
            <a:chExt cx="2006119" cy="152400"/>
          </a:xfrm>
        </p:grpSpPr>
        <p:sp>
          <p:nvSpPr>
            <p:cNvPr name="Freeform 11" id="11"/>
            <p:cNvSpPr/>
            <p:nvPr/>
          </p:nvSpPr>
          <p:spPr>
            <a:xfrm flipH="false" flipV="false" rot="0">
              <a:off x="0" y="0"/>
              <a:ext cx="2006118" cy="152400"/>
            </a:xfrm>
            <a:custGeom>
              <a:avLst/>
              <a:gdLst/>
              <a:ahLst/>
              <a:cxnLst/>
              <a:rect r="r" b="b" t="t" l="l"/>
              <a:pathLst>
                <a:path h="152400" w="2006118">
                  <a:moveTo>
                    <a:pt x="0" y="0"/>
                  </a:moveTo>
                  <a:lnTo>
                    <a:pt x="2006118" y="0"/>
                  </a:lnTo>
                  <a:lnTo>
                    <a:pt x="2006118" y="152400"/>
                  </a:lnTo>
                  <a:lnTo>
                    <a:pt x="0" y="152400"/>
                  </a:lnTo>
                  <a:close/>
                </a:path>
              </a:pathLst>
            </a:custGeom>
            <a:solidFill>
              <a:srgbClr val="00BF63"/>
            </a:solidFill>
          </p:spPr>
        </p:sp>
      </p:grpSp>
      <p:sp>
        <p:nvSpPr>
          <p:cNvPr name="Freeform 12" id="12"/>
          <p:cNvSpPr/>
          <p:nvPr/>
        </p:nvSpPr>
        <p:spPr>
          <a:xfrm flipH="false" flipV="false" rot="0">
            <a:off x="8532652" y="5991714"/>
            <a:ext cx="978855" cy="978855"/>
          </a:xfrm>
          <a:custGeom>
            <a:avLst/>
            <a:gdLst/>
            <a:ahLst/>
            <a:cxnLst/>
            <a:rect r="r" b="b" t="t" l="l"/>
            <a:pathLst>
              <a:path h="978855" w="978855">
                <a:moveTo>
                  <a:pt x="0" y="0"/>
                </a:moveTo>
                <a:lnTo>
                  <a:pt x="978856" y="0"/>
                </a:lnTo>
                <a:lnTo>
                  <a:pt x="978856" y="978855"/>
                </a:lnTo>
                <a:lnTo>
                  <a:pt x="0" y="978855"/>
                </a:lnTo>
                <a:lnTo>
                  <a:pt x="0" y="0"/>
                </a:lnTo>
                <a:close/>
              </a:path>
            </a:pathLst>
          </a:custGeom>
          <a:blipFill>
            <a:blip r:embed="rId3"/>
            <a:stretch>
              <a:fillRect l="0" t="0" r="0" b="0"/>
            </a:stretch>
          </a:blipFill>
        </p:spPr>
      </p:sp>
    </p:spTree>
  </p:cSld>
  <p:clrMapOvr>
    <a:masterClrMapping/>
  </p:clrMapOvr>
</p:sld>
</file>

<file path=ppt/slides/slide26.xml><?xml version="1.0" encoding="utf-8"?>
<p:sld xmlns:p="http://schemas.openxmlformats.org/presentationml/2006/main" xmlns:a="http://schemas.openxmlformats.org/drawingml/2006/main" xmlns:r="http://schemas.openxmlformats.org/officeDocument/2006/relationships">
  <p:cSld>
    <p:bg>
      <p:bgPr>
        <a:solidFill>
          <a:srgbClr val="0F1E42"/>
        </a:solidFill>
      </p:bgPr>
    </p:bg>
    <p:spTree>
      <p:nvGrpSpPr>
        <p:cNvPr id="1" name=""/>
        <p:cNvGrpSpPr/>
        <p:nvPr/>
      </p:nvGrpSpPr>
      <p:grpSpPr>
        <a:xfrm>
          <a:off x="0" y="0"/>
          <a:ext cx="0" cy="0"/>
          <a:chOff x="0" y="0"/>
          <a:chExt cx="0" cy="0"/>
        </a:xfrm>
      </p:grpSpPr>
      <p:grpSp>
        <p:nvGrpSpPr>
          <p:cNvPr name="Group 2" id="2"/>
          <p:cNvGrpSpPr/>
          <p:nvPr/>
        </p:nvGrpSpPr>
        <p:grpSpPr>
          <a:xfrm rot="5400000">
            <a:off x="5057975" y="2619575"/>
            <a:ext cx="7315200" cy="2076050"/>
            <a:chOff x="0" y="0"/>
            <a:chExt cx="5435630" cy="1542629"/>
          </a:xfrm>
        </p:grpSpPr>
        <p:sp>
          <p:nvSpPr>
            <p:cNvPr name="Freeform 3" id="3"/>
            <p:cNvSpPr/>
            <p:nvPr/>
          </p:nvSpPr>
          <p:spPr>
            <a:xfrm flipH="false" flipV="false" rot="0">
              <a:off x="0" y="0"/>
              <a:ext cx="5435629" cy="1542629"/>
            </a:xfrm>
            <a:custGeom>
              <a:avLst/>
              <a:gdLst/>
              <a:ahLst/>
              <a:cxnLst/>
              <a:rect r="r" b="b" t="t" l="l"/>
              <a:pathLst>
                <a:path h="1542629" w="5435629">
                  <a:moveTo>
                    <a:pt x="0" y="0"/>
                  </a:moveTo>
                  <a:lnTo>
                    <a:pt x="5435629" y="0"/>
                  </a:lnTo>
                  <a:lnTo>
                    <a:pt x="5435629" y="1542629"/>
                  </a:lnTo>
                  <a:lnTo>
                    <a:pt x="0" y="1542629"/>
                  </a:lnTo>
                  <a:close/>
                </a:path>
              </a:pathLst>
            </a:custGeom>
            <a:solidFill>
              <a:srgbClr val="8B5336"/>
            </a:solidFill>
          </p:spPr>
        </p:sp>
      </p:grpSp>
      <p:grpSp>
        <p:nvGrpSpPr>
          <p:cNvPr name="Group 4" id="4"/>
          <p:cNvGrpSpPr/>
          <p:nvPr/>
        </p:nvGrpSpPr>
        <p:grpSpPr>
          <a:xfrm rot="0">
            <a:off x="5601499" y="1896170"/>
            <a:ext cx="4152101" cy="3412761"/>
            <a:chOff x="0" y="0"/>
            <a:chExt cx="3085258" cy="2535885"/>
          </a:xfrm>
        </p:grpSpPr>
        <p:sp>
          <p:nvSpPr>
            <p:cNvPr name="Freeform 5" id="5"/>
            <p:cNvSpPr/>
            <p:nvPr/>
          </p:nvSpPr>
          <p:spPr>
            <a:xfrm flipH="false" flipV="false" rot="0">
              <a:off x="0" y="0"/>
              <a:ext cx="3085258" cy="2535885"/>
            </a:xfrm>
            <a:custGeom>
              <a:avLst/>
              <a:gdLst/>
              <a:ahLst/>
              <a:cxnLst/>
              <a:rect r="r" b="b" t="t" l="l"/>
              <a:pathLst>
                <a:path h="2535885" w="3085258">
                  <a:moveTo>
                    <a:pt x="0" y="0"/>
                  </a:moveTo>
                  <a:lnTo>
                    <a:pt x="3085258" y="0"/>
                  </a:lnTo>
                  <a:lnTo>
                    <a:pt x="3085258" y="2535885"/>
                  </a:lnTo>
                  <a:lnTo>
                    <a:pt x="0" y="2535885"/>
                  </a:lnTo>
                  <a:close/>
                </a:path>
              </a:pathLst>
            </a:custGeom>
            <a:solidFill>
              <a:srgbClr val="FFFFFF"/>
            </a:solidFill>
          </p:spPr>
        </p:sp>
      </p:grpSp>
      <p:grpSp>
        <p:nvGrpSpPr>
          <p:cNvPr name="Group 6" id="6"/>
          <p:cNvGrpSpPr/>
          <p:nvPr/>
        </p:nvGrpSpPr>
        <p:grpSpPr>
          <a:xfrm rot="0">
            <a:off x="5837393" y="2122612"/>
            <a:ext cx="3916207" cy="2959876"/>
            <a:chOff x="0" y="0"/>
            <a:chExt cx="5221609" cy="3946501"/>
          </a:xfrm>
        </p:grpSpPr>
        <p:pic>
          <p:nvPicPr>
            <p:cNvPr name="Picture 7" id="7"/>
            <p:cNvPicPr>
              <a:picLocks noChangeAspect="true"/>
            </p:cNvPicPr>
            <p:nvPr/>
          </p:nvPicPr>
          <p:blipFill>
            <a:blip r:embed="rId2"/>
            <a:srcRect l="14028" t="0" r="14028" b="0"/>
            <a:stretch>
              <a:fillRect/>
            </a:stretch>
          </p:blipFill>
          <p:spPr>
            <a:xfrm flipH="false" flipV="false">
              <a:off x="0" y="0"/>
              <a:ext cx="5221609" cy="3946501"/>
            </a:xfrm>
            <a:prstGeom prst="rect">
              <a:avLst/>
            </a:prstGeom>
          </p:spPr>
        </p:pic>
      </p:grpSp>
      <p:sp>
        <p:nvSpPr>
          <p:cNvPr name="TextBox 8" id="8"/>
          <p:cNvSpPr txBox="true"/>
          <p:nvPr/>
        </p:nvSpPr>
        <p:spPr>
          <a:xfrm rot="0">
            <a:off x="1027018" y="4611101"/>
            <a:ext cx="3645395" cy="565080"/>
          </a:xfrm>
          <a:prstGeom prst="rect">
            <a:avLst/>
          </a:prstGeom>
        </p:spPr>
        <p:txBody>
          <a:bodyPr anchor="t" rtlCol="false" tIns="0" lIns="0" bIns="0" rIns="0">
            <a:spAutoFit/>
          </a:bodyPr>
          <a:lstStyle/>
          <a:p>
            <a:pPr algn="l" marL="310602" indent="-155301" lvl="1">
              <a:lnSpc>
                <a:spcPts val="2301"/>
              </a:lnSpc>
              <a:buFont typeface="Arial"/>
              <a:buChar char="•"/>
            </a:pPr>
            <a:r>
              <a:rPr lang="en-US" sz="1438" spc="43">
                <a:solidFill>
                  <a:srgbClr val="FFFFFF"/>
                </a:solidFill>
                <a:latin typeface="Assistant"/>
                <a:ea typeface="Assistant"/>
                <a:cs typeface="Assistant"/>
                <a:sym typeface="Assistant"/>
              </a:rPr>
              <a:t>Prepare up-to-date financial statements</a:t>
            </a:r>
          </a:p>
          <a:p>
            <a:pPr algn="l" marL="310602" indent="-155301" lvl="1">
              <a:lnSpc>
                <a:spcPts val="2301"/>
              </a:lnSpc>
              <a:buFont typeface="Arial"/>
              <a:buChar char="•"/>
            </a:pPr>
            <a:r>
              <a:rPr lang="en-US" sz="1438" spc="43">
                <a:solidFill>
                  <a:srgbClr val="FFFFFF"/>
                </a:solidFill>
                <a:latin typeface="Assistant"/>
                <a:ea typeface="Assistant"/>
                <a:cs typeface="Assistant"/>
                <a:sym typeface="Assistant"/>
              </a:rPr>
              <a:t>Double-check accuracy</a:t>
            </a:r>
          </a:p>
        </p:txBody>
      </p:sp>
      <p:sp>
        <p:nvSpPr>
          <p:cNvPr name="TextBox 9" id="9"/>
          <p:cNvSpPr txBox="true"/>
          <p:nvPr/>
        </p:nvSpPr>
        <p:spPr>
          <a:xfrm rot="0">
            <a:off x="1027018" y="2018840"/>
            <a:ext cx="4423486" cy="2510897"/>
          </a:xfrm>
          <a:prstGeom prst="rect">
            <a:avLst/>
          </a:prstGeom>
        </p:spPr>
        <p:txBody>
          <a:bodyPr anchor="t" rtlCol="false" tIns="0" lIns="0" bIns="0" rIns="0">
            <a:spAutoFit/>
          </a:bodyPr>
          <a:lstStyle/>
          <a:p>
            <a:pPr algn="l">
              <a:lnSpc>
                <a:spcPts val="6437"/>
              </a:lnSpc>
            </a:pPr>
            <a:r>
              <a:rPr lang="en-US" sz="7152">
                <a:solidFill>
                  <a:srgbClr val="00BF63"/>
                </a:solidFill>
                <a:latin typeface="League Gothic"/>
                <a:ea typeface="League Gothic"/>
                <a:cs typeface="League Gothic"/>
                <a:sym typeface="League Gothic"/>
              </a:rPr>
              <a:t>UPDATE </a:t>
            </a:r>
            <a:r>
              <a:rPr lang="en-US" sz="7152">
                <a:solidFill>
                  <a:srgbClr val="FFFFFF"/>
                </a:solidFill>
                <a:latin typeface="League Gothic"/>
                <a:ea typeface="League Gothic"/>
                <a:cs typeface="League Gothic"/>
                <a:sym typeface="League Gothic"/>
              </a:rPr>
              <a:t>FINANCIAL STATEMENTS</a:t>
            </a:r>
          </a:p>
        </p:txBody>
      </p:sp>
      <p:grpSp>
        <p:nvGrpSpPr>
          <p:cNvPr name="Group 10" id="10"/>
          <p:cNvGrpSpPr/>
          <p:nvPr/>
        </p:nvGrpSpPr>
        <p:grpSpPr>
          <a:xfrm rot="5400000">
            <a:off x="-974860" y="3472920"/>
            <a:ext cx="3412761" cy="259259"/>
            <a:chOff x="0" y="0"/>
            <a:chExt cx="2006119" cy="152400"/>
          </a:xfrm>
        </p:grpSpPr>
        <p:sp>
          <p:nvSpPr>
            <p:cNvPr name="Freeform 11" id="11"/>
            <p:cNvSpPr/>
            <p:nvPr/>
          </p:nvSpPr>
          <p:spPr>
            <a:xfrm flipH="false" flipV="false" rot="0">
              <a:off x="0" y="0"/>
              <a:ext cx="2006118" cy="152400"/>
            </a:xfrm>
            <a:custGeom>
              <a:avLst/>
              <a:gdLst/>
              <a:ahLst/>
              <a:cxnLst/>
              <a:rect r="r" b="b" t="t" l="l"/>
              <a:pathLst>
                <a:path h="152400" w="2006118">
                  <a:moveTo>
                    <a:pt x="0" y="0"/>
                  </a:moveTo>
                  <a:lnTo>
                    <a:pt x="2006118" y="0"/>
                  </a:lnTo>
                  <a:lnTo>
                    <a:pt x="2006118" y="152400"/>
                  </a:lnTo>
                  <a:lnTo>
                    <a:pt x="0" y="152400"/>
                  </a:lnTo>
                  <a:close/>
                </a:path>
              </a:pathLst>
            </a:custGeom>
            <a:solidFill>
              <a:srgbClr val="00BF63"/>
            </a:solidFill>
          </p:spPr>
        </p:sp>
      </p:grpSp>
      <p:sp>
        <p:nvSpPr>
          <p:cNvPr name="Freeform 12" id="12"/>
          <p:cNvSpPr/>
          <p:nvPr/>
        </p:nvSpPr>
        <p:spPr>
          <a:xfrm flipH="false" flipV="false" rot="0">
            <a:off x="8532652" y="5991714"/>
            <a:ext cx="978855" cy="978855"/>
          </a:xfrm>
          <a:custGeom>
            <a:avLst/>
            <a:gdLst/>
            <a:ahLst/>
            <a:cxnLst/>
            <a:rect r="r" b="b" t="t" l="l"/>
            <a:pathLst>
              <a:path h="978855" w="978855">
                <a:moveTo>
                  <a:pt x="0" y="0"/>
                </a:moveTo>
                <a:lnTo>
                  <a:pt x="978856" y="0"/>
                </a:lnTo>
                <a:lnTo>
                  <a:pt x="978856" y="978855"/>
                </a:lnTo>
                <a:lnTo>
                  <a:pt x="0" y="978855"/>
                </a:lnTo>
                <a:lnTo>
                  <a:pt x="0" y="0"/>
                </a:lnTo>
                <a:close/>
              </a:path>
            </a:pathLst>
          </a:custGeom>
          <a:blipFill>
            <a:blip r:embed="rId3"/>
            <a:stretch>
              <a:fillRect l="0" t="0" r="0" b="0"/>
            </a:stretch>
          </a:blipFill>
        </p:spPr>
      </p:sp>
    </p:spTree>
  </p:cSld>
  <p:clrMapOvr>
    <a:masterClrMapping/>
  </p:clrMapOvr>
</p:sld>
</file>

<file path=ppt/slides/slide27.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TextBox 2" id="2"/>
          <p:cNvSpPr txBox="true"/>
          <p:nvPr/>
        </p:nvSpPr>
        <p:spPr>
          <a:xfrm rot="0">
            <a:off x="742955" y="1768651"/>
            <a:ext cx="2681024" cy="587782"/>
          </a:xfrm>
          <a:prstGeom prst="rect">
            <a:avLst/>
          </a:prstGeom>
        </p:spPr>
        <p:txBody>
          <a:bodyPr anchor="t" rtlCol="false" tIns="0" lIns="0" bIns="0" rIns="0">
            <a:spAutoFit/>
          </a:bodyPr>
          <a:lstStyle/>
          <a:p>
            <a:pPr algn="l">
              <a:lnSpc>
                <a:spcPts val="4258"/>
              </a:lnSpc>
            </a:pPr>
            <a:r>
              <a:rPr lang="en-US" sz="4731" spc="94">
                <a:solidFill>
                  <a:srgbClr val="0E1D42"/>
                </a:solidFill>
                <a:latin typeface="League Gothic"/>
                <a:ea typeface="League Gothic"/>
                <a:cs typeface="League Gothic"/>
                <a:sym typeface="League Gothic"/>
              </a:rPr>
              <a:t>DO</a:t>
            </a:r>
          </a:p>
        </p:txBody>
      </p:sp>
      <p:sp>
        <p:nvSpPr>
          <p:cNvPr name="TextBox 3" id="3"/>
          <p:cNvSpPr txBox="true"/>
          <p:nvPr/>
        </p:nvSpPr>
        <p:spPr>
          <a:xfrm rot="0">
            <a:off x="4513745" y="1768651"/>
            <a:ext cx="2681024" cy="587782"/>
          </a:xfrm>
          <a:prstGeom prst="rect">
            <a:avLst/>
          </a:prstGeom>
        </p:spPr>
        <p:txBody>
          <a:bodyPr anchor="t" rtlCol="false" tIns="0" lIns="0" bIns="0" rIns="0">
            <a:spAutoFit/>
          </a:bodyPr>
          <a:lstStyle/>
          <a:p>
            <a:pPr algn="l">
              <a:lnSpc>
                <a:spcPts val="4258"/>
              </a:lnSpc>
            </a:pPr>
            <a:r>
              <a:rPr lang="en-US" sz="4731" spc="94">
                <a:solidFill>
                  <a:srgbClr val="0E1D42"/>
                </a:solidFill>
                <a:latin typeface="League Gothic"/>
                <a:ea typeface="League Gothic"/>
                <a:cs typeface="League Gothic"/>
                <a:sym typeface="League Gothic"/>
              </a:rPr>
              <a:t>DONT’S</a:t>
            </a:r>
          </a:p>
        </p:txBody>
      </p:sp>
      <p:grpSp>
        <p:nvGrpSpPr>
          <p:cNvPr name="Group 4" id="4"/>
          <p:cNvGrpSpPr/>
          <p:nvPr/>
        </p:nvGrpSpPr>
        <p:grpSpPr>
          <a:xfrm rot="0">
            <a:off x="7317394" y="0"/>
            <a:ext cx="2436206" cy="7315200"/>
            <a:chOff x="0" y="0"/>
            <a:chExt cx="3248275" cy="9753600"/>
          </a:xfrm>
        </p:grpSpPr>
        <p:pic>
          <p:nvPicPr>
            <p:cNvPr name="Picture 5" id="5"/>
            <p:cNvPicPr>
              <a:picLocks noChangeAspect="true"/>
            </p:cNvPicPr>
            <p:nvPr/>
          </p:nvPicPr>
          <p:blipFill>
            <a:blip r:embed="rId2"/>
            <a:srcRect l="57772" t="0" r="20080" b="0"/>
            <a:stretch>
              <a:fillRect/>
            </a:stretch>
          </p:blipFill>
          <p:spPr>
            <a:xfrm flipH="false" flipV="false">
              <a:off x="0" y="0"/>
              <a:ext cx="3248275" cy="9753600"/>
            </a:xfrm>
            <a:prstGeom prst="rect">
              <a:avLst/>
            </a:prstGeom>
          </p:spPr>
        </p:pic>
      </p:grpSp>
      <p:grpSp>
        <p:nvGrpSpPr>
          <p:cNvPr name="Group 6" id="6"/>
          <p:cNvGrpSpPr/>
          <p:nvPr/>
        </p:nvGrpSpPr>
        <p:grpSpPr>
          <a:xfrm rot="5400000">
            <a:off x="1328799" y="621033"/>
            <a:ext cx="266477" cy="1438165"/>
            <a:chOff x="0" y="0"/>
            <a:chExt cx="152400" cy="822497"/>
          </a:xfrm>
        </p:grpSpPr>
        <p:sp>
          <p:nvSpPr>
            <p:cNvPr name="Freeform 7" id="7"/>
            <p:cNvSpPr/>
            <p:nvPr/>
          </p:nvSpPr>
          <p:spPr>
            <a:xfrm flipH="false" flipV="false" rot="0">
              <a:off x="0" y="0"/>
              <a:ext cx="152400" cy="822497"/>
            </a:xfrm>
            <a:custGeom>
              <a:avLst/>
              <a:gdLst/>
              <a:ahLst/>
              <a:cxnLst/>
              <a:rect r="r" b="b" t="t" l="l"/>
              <a:pathLst>
                <a:path h="822497" w="152400">
                  <a:moveTo>
                    <a:pt x="0" y="0"/>
                  </a:moveTo>
                  <a:lnTo>
                    <a:pt x="152400" y="0"/>
                  </a:lnTo>
                  <a:lnTo>
                    <a:pt x="152400" y="822497"/>
                  </a:lnTo>
                  <a:lnTo>
                    <a:pt x="0" y="822497"/>
                  </a:lnTo>
                  <a:close/>
                </a:path>
              </a:pathLst>
            </a:custGeom>
            <a:solidFill>
              <a:srgbClr val="00BF63"/>
            </a:solidFill>
          </p:spPr>
        </p:sp>
      </p:grpSp>
      <p:grpSp>
        <p:nvGrpSpPr>
          <p:cNvPr name="Group 8" id="8"/>
          <p:cNvGrpSpPr/>
          <p:nvPr/>
        </p:nvGrpSpPr>
        <p:grpSpPr>
          <a:xfrm rot="5400000">
            <a:off x="5099589" y="621033"/>
            <a:ext cx="266477" cy="1438165"/>
            <a:chOff x="0" y="0"/>
            <a:chExt cx="152400" cy="822497"/>
          </a:xfrm>
        </p:grpSpPr>
        <p:sp>
          <p:nvSpPr>
            <p:cNvPr name="Freeform 9" id="9"/>
            <p:cNvSpPr/>
            <p:nvPr/>
          </p:nvSpPr>
          <p:spPr>
            <a:xfrm flipH="false" flipV="false" rot="0">
              <a:off x="0" y="0"/>
              <a:ext cx="152400" cy="822497"/>
            </a:xfrm>
            <a:custGeom>
              <a:avLst/>
              <a:gdLst/>
              <a:ahLst/>
              <a:cxnLst/>
              <a:rect r="r" b="b" t="t" l="l"/>
              <a:pathLst>
                <a:path h="822497" w="152400">
                  <a:moveTo>
                    <a:pt x="0" y="0"/>
                  </a:moveTo>
                  <a:lnTo>
                    <a:pt x="152400" y="0"/>
                  </a:lnTo>
                  <a:lnTo>
                    <a:pt x="152400" y="822497"/>
                  </a:lnTo>
                  <a:lnTo>
                    <a:pt x="0" y="822497"/>
                  </a:lnTo>
                  <a:close/>
                </a:path>
              </a:pathLst>
            </a:custGeom>
            <a:solidFill>
              <a:srgbClr val="8B5336"/>
            </a:solidFill>
          </p:spPr>
        </p:sp>
      </p:grpSp>
      <p:grpSp>
        <p:nvGrpSpPr>
          <p:cNvPr name="Group 10" id="10"/>
          <p:cNvGrpSpPr/>
          <p:nvPr/>
        </p:nvGrpSpPr>
        <p:grpSpPr>
          <a:xfrm rot="5400000">
            <a:off x="8315194" y="200888"/>
            <a:ext cx="432417" cy="2444394"/>
            <a:chOff x="0" y="0"/>
            <a:chExt cx="258837" cy="1463171"/>
          </a:xfrm>
        </p:grpSpPr>
        <p:sp>
          <p:nvSpPr>
            <p:cNvPr name="Freeform 11" id="11"/>
            <p:cNvSpPr/>
            <p:nvPr/>
          </p:nvSpPr>
          <p:spPr>
            <a:xfrm flipH="false" flipV="false" rot="0">
              <a:off x="0" y="0"/>
              <a:ext cx="258837" cy="1463171"/>
            </a:xfrm>
            <a:custGeom>
              <a:avLst/>
              <a:gdLst/>
              <a:ahLst/>
              <a:cxnLst/>
              <a:rect r="r" b="b" t="t" l="l"/>
              <a:pathLst>
                <a:path h="1463171" w="258837">
                  <a:moveTo>
                    <a:pt x="0" y="0"/>
                  </a:moveTo>
                  <a:lnTo>
                    <a:pt x="258837" y="0"/>
                  </a:lnTo>
                  <a:lnTo>
                    <a:pt x="258837" y="1463171"/>
                  </a:lnTo>
                  <a:lnTo>
                    <a:pt x="0" y="1463171"/>
                  </a:lnTo>
                  <a:close/>
                </a:path>
              </a:pathLst>
            </a:custGeom>
            <a:solidFill>
              <a:srgbClr val="0E1D42"/>
            </a:solidFill>
          </p:spPr>
        </p:sp>
      </p:grpSp>
      <p:sp>
        <p:nvSpPr>
          <p:cNvPr name="TextBox 12" id="12"/>
          <p:cNvSpPr txBox="true"/>
          <p:nvPr/>
        </p:nvSpPr>
        <p:spPr>
          <a:xfrm rot="0">
            <a:off x="7443898" y="1344005"/>
            <a:ext cx="2309702" cy="184942"/>
          </a:xfrm>
          <a:prstGeom prst="rect">
            <a:avLst/>
          </a:prstGeom>
        </p:spPr>
        <p:txBody>
          <a:bodyPr anchor="t" rtlCol="false" tIns="0" lIns="0" bIns="0" rIns="0">
            <a:spAutoFit/>
          </a:bodyPr>
          <a:lstStyle/>
          <a:p>
            <a:pPr algn="l">
              <a:lnSpc>
                <a:spcPts val="1412"/>
              </a:lnSpc>
            </a:pPr>
            <a:r>
              <a:rPr lang="en-US" sz="1412" spc="141">
                <a:solidFill>
                  <a:srgbClr val="FFFFFF"/>
                </a:solidFill>
                <a:latin typeface="Assistant"/>
                <a:ea typeface="Assistant"/>
                <a:cs typeface="Assistant"/>
                <a:sym typeface="Assistant"/>
              </a:rPr>
              <a:t>BELSHAW ACCOUNTING</a:t>
            </a:r>
          </a:p>
        </p:txBody>
      </p:sp>
      <p:sp>
        <p:nvSpPr>
          <p:cNvPr name="TextBox 13" id="13"/>
          <p:cNvSpPr txBox="true"/>
          <p:nvPr/>
        </p:nvSpPr>
        <p:spPr>
          <a:xfrm rot="0">
            <a:off x="575757" y="2704101"/>
            <a:ext cx="3015418" cy="2818130"/>
          </a:xfrm>
          <a:prstGeom prst="rect">
            <a:avLst/>
          </a:prstGeom>
        </p:spPr>
        <p:txBody>
          <a:bodyPr anchor="t" rtlCol="false" tIns="0" lIns="0" bIns="0" rIns="0">
            <a:spAutoFit/>
          </a:bodyPr>
          <a:lstStyle/>
          <a:p>
            <a:pPr algn="l" marL="345439" indent="-172720" lvl="1">
              <a:lnSpc>
                <a:spcPts val="2079"/>
              </a:lnSpc>
              <a:buFont typeface="Arial"/>
              <a:buChar char="•"/>
            </a:pPr>
            <a:r>
              <a:rPr lang="en-US" sz="1599" spc="47">
                <a:solidFill>
                  <a:srgbClr val="0E1D42"/>
                </a:solidFill>
                <a:latin typeface="Assistant"/>
                <a:ea typeface="Assistant"/>
                <a:cs typeface="Assistant"/>
                <a:sym typeface="Assistant"/>
              </a:rPr>
              <a:t>Do have patience with your accountant.</a:t>
            </a:r>
          </a:p>
          <a:p>
            <a:pPr algn="l" marL="345439" indent="-172720" lvl="1">
              <a:lnSpc>
                <a:spcPts val="2079"/>
              </a:lnSpc>
              <a:buFont typeface="Arial"/>
              <a:buChar char="•"/>
            </a:pPr>
            <a:r>
              <a:rPr lang="en-US" sz="1599" spc="47">
                <a:solidFill>
                  <a:srgbClr val="0E1D42"/>
                </a:solidFill>
                <a:latin typeface="Assistant"/>
                <a:ea typeface="Assistant"/>
                <a:cs typeface="Assistant"/>
                <a:sym typeface="Assistant"/>
              </a:rPr>
              <a:t>Do organize your financial documents before handing them to your accountant.</a:t>
            </a:r>
          </a:p>
          <a:p>
            <a:pPr algn="l" marL="345439" indent="-172720" lvl="1">
              <a:lnSpc>
                <a:spcPts val="2079"/>
              </a:lnSpc>
              <a:buFont typeface="Arial"/>
              <a:buChar char="•"/>
            </a:pPr>
            <a:r>
              <a:rPr lang="en-US" sz="1599" spc="47">
                <a:solidFill>
                  <a:srgbClr val="0E1D42"/>
                </a:solidFill>
                <a:latin typeface="Assistant"/>
                <a:ea typeface="Assistant"/>
                <a:cs typeface="Assistant"/>
                <a:sym typeface="Assistant"/>
              </a:rPr>
              <a:t>Do respond promptly to your accountant's requests for information.</a:t>
            </a:r>
          </a:p>
          <a:p>
            <a:pPr algn="l" marL="345439" indent="-172720" lvl="1">
              <a:lnSpc>
                <a:spcPts val="2079"/>
              </a:lnSpc>
              <a:buFont typeface="Arial"/>
              <a:buChar char="•"/>
            </a:pPr>
            <a:r>
              <a:rPr lang="en-US" sz="1599" spc="47">
                <a:solidFill>
                  <a:srgbClr val="0E1D42"/>
                </a:solidFill>
                <a:latin typeface="Assistant"/>
                <a:ea typeface="Assistant"/>
                <a:cs typeface="Assistant"/>
                <a:sym typeface="Assistant"/>
              </a:rPr>
              <a:t>Do schedule meetings in advance and respect your accountant’s time.</a:t>
            </a:r>
          </a:p>
        </p:txBody>
      </p:sp>
      <p:sp>
        <p:nvSpPr>
          <p:cNvPr name="TextBox 14" id="14"/>
          <p:cNvSpPr txBox="true"/>
          <p:nvPr/>
        </p:nvSpPr>
        <p:spPr>
          <a:xfrm rot="0">
            <a:off x="4176463" y="2704101"/>
            <a:ext cx="2886262" cy="3332480"/>
          </a:xfrm>
          <a:prstGeom prst="rect">
            <a:avLst/>
          </a:prstGeom>
        </p:spPr>
        <p:txBody>
          <a:bodyPr anchor="t" rtlCol="false" tIns="0" lIns="0" bIns="0" rIns="0">
            <a:spAutoFit/>
          </a:bodyPr>
          <a:lstStyle/>
          <a:p>
            <a:pPr algn="l" marL="345439" indent="-172720" lvl="1">
              <a:lnSpc>
                <a:spcPts val="2079"/>
              </a:lnSpc>
              <a:buFont typeface="Arial"/>
              <a:buChar char="•"/>
            </a:pPr>
            <a:r>
              <a:rPr lang="en-US" sz="1599" spc="47">
                <a:solidFill>
                  <a:srgbClr val="0E1D42"/>
                </a:solidFill>
                <a:latin typeface="Assistant"/>
                <a:ea typeface="Assistant"/>
                <a:cs typeface="Assistant"/>
                <a:sym typeface="Assistant"/>
              </a:rPr>
              <a:t>Don't ask when your return will be done when you haven't provided all the info required to prepare your return.</a:t>
            </a:r>
          </a:p>
          <a:p>
            <a:pPr algn="l" marL="345439" indent="-172720" lvl="1">
              <a:lnSpc>
                <a:spcPts val="2079"/>
              </a:lnSpc>
              <a:buFont typeface="Arial"/>
              <a:buChar char="•"/>
            </a:pPr>
            <a:r>
              <a:rPr lang="en-US" sz="1599" spc="47">
                <a:solidFill>
                  <a:srgbClr val="0E1D42"/>
                </a:solidFill>
                <a:latin typeface="Assistant"/>
                <a:ea typeface="Assistant"/>
                <a:cs typeface="Assistant"/>
                <a:sym typeface="Assistant"/>
              </a:rPr>
              <a:t>Don't rush your accountant </a:t>
            </a:r>
          </a:p>
          <a:p>
            <a:pPr algn="l" marL="345439" indent="-172720" lvl="1">
              <a:lnSpc>
                <a:spcPts val="2079"/>
              </a:lnSpc>
              <a:buFont typeface="Arial"/>
              <a:buChar char="•"/>
            </a:pPr>
            <a:r>
              <a:rPr lang="en-US" sz="1599" spc="47">
                <a:solidFill>
                  <a:srgbClr val="0E1D42"/>
                </a:solidFill>
                <a:latin typeface="Assistant"/>
                <a:ea typeface="Assistant"/>
                <a:cs typeface="Assistant"/>
                <a:sym typeface="Assistant"/>
              </a:rPr>
              <a:t>Don't wait until the last minute to provide the necessary documents.</a:t>
            </a:r>
          </a:p>
          <a:p>
            <a:pPr algn="l" marL="345439" indent="-172720" lvl="1">
              <a:lnSpc>
                <a:spcPts val="2079"/>
              </a:lnSpc>
              <a:buFont typeface="Arial"/>
              <a:buChar char="•"/>
            </a:pPr>
            <a:r>
              <a:rPr lang="en-US" sz="1599" spc="47">
                <a:solidFill>
                  <a:srgbClr val="0E1D42"/>
                </a:solidFill>
                <a:latin typeface="Assistant"/>
                <a:ea typeface="Assistant"/>
                <a:cs typeface="Assistant"/>
                <a:sym typeface="Assistant"/>
              </a:rPr>
              <a:t>Don't forget to review your return before signing and submitting it</a:t>
            </a:r>
          </a:p>
          <a:p>
            <a:pPr algn="l">
              <a:lnSpc>
                <a:spcPts val="2079"/>
              </a:lnSpc>
            </a:pPr>
          </a:p>
        </p:txBody>
      </p:sp>
      <p:sp>
        <p:nvSpPr>
          <p:cNvPr name="Freeform 15" id="15"/>
          <p:cNvSpPr/>
          <p:nvPr/>
        </p:nvSpPr>
        <p:spPr>
          <a:xfrm flipH="false" flipV="false" rot="0">
            <a:off x="8478465" y="6036581"/>
            <a:ext cx="1087230" cy="1100868"/>
          </a:xfrm>
          <a:custGeom>
            <a:avLst/>
            <a:gdLst/>
            <a:ahLst/>
            <a:cxnLst/>
            <a:rect r="r" b="b" t="t" l="l"/>
            <a:pathLst>
              <a:path h="1100868" w="1087230">
                <a:moveTo>
                  <a:pt x="0" y="0"/>
                </a:moveTo>
                <a:lnTo>
                  <a:pt x="1087230" y="0"/>
                </a:lnTo>
                <a:lnTo>
                  <a:pt x="1087230" y="1100868"/>
                </a:lnTo>
                <a:lnTo>
                  <a:pt x="0" y="1100868"/>
                </a:lnTo>
                <a:lnTo>
                  <a:pt x="0" y="0"/>
                </a:lnTo>
                <a:close/>
              </a:path>
            </a:pathLst>
          </a:custGeom>
          <a:blipFill>
            <a:blip r:embed="rId3"/>
            <a:stretch>
              <a:fillRect l="-22100" t="-65121" r="-298765" b="-68682"/>
            </a:stretch>
          </a:blipFill>
        </p:spPr>
      </p:sp>
    </p:spTree>
  </p:cSld>
  <p:clrMapOvr>
    <a:masterClrMapping/>
  </p:clrMapOvr>
</p:sld>
</file>

<file path=ppt/slides/slide28.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0" y="0"/>
            <a:ext cx="4146916" cy="7315200"/>
            <a:chOff x="0" y="0"/>
            <a:chExt cx="2630220" cy="4639733"/>
          </a:xfrm>
        </p:grpSpPr>
        <p:sp>
          <p:nvSpPr>
            <p:cNvPr name="Freeform 3" id="3"/>
            <p:cNvSpPr/>
            <p:nvPr/>
          </p:nvSpPr>
          <p:spPr>
            <a:xfrm flipH="false" flipV="false" rot="0">
              <a:off x="0" y="0"/>
              <a:ext cx="2630220" cy="4639733"/>
            </a:xfrm>
            <a:custGeom>
              <a:avLst/>
              <a:gdLst/>
              <a:ahLst/>
              <a:cxnLst/>
              <a:rect r="r" b="b" t="t" l="l"/>
              <a:pathLst>
                <a:path h="4639733" w="2630220">
                  <a:moveTo>
                    <a:pt x="0" y="0"/>
                  </a:moveTo>
                  <a:lnTo>
                    <a:pt x="2630220" y="0"/>
                  </a:lnTo>
                  <a:lnTo>
                    <a:pt x="2630220" y="4639733"/>
                  </a:lnTo>
                  <a:lnTo>
                    <a:pt x="0" y="4639733"/>
                  </a:lnTo>
                  <a:close/>
                </a:path>
              </a:pathLst>
            </a:custGeom>
            <a:solidFill>
              <a:srgbClr val="0E1D42"/>
            </a:solidFill>
          </p:spPr>
        </p:sp>
      </p:grpSp>
      <p:grpSp>
        <p:nvGrpSpPr>
          <p:cNvPr name="Group 4" id="4"/>
          <p:cNvGrpSpPr/>
          <p:nvPr/>
        </p:nvGrpSpPr>
        <p:grpSpPr>
          <a:xfrm rot="0">
            <a:off x="548640" y="2175143"/>
            <a:ext cx="240280" cy="2964914"/>
            <a:chOff x="0" y="0"/>
            <a:chExt cx="152400" cy="1880524"/>
          </a:xfrm>
        </p:grpSpPr>
        <p:sp>
          <p:nvSpPr>
            <p:cNvPr name="Freeform 5" id="5"/>
            <p:cNvSpPr/>
            <p:nvPr/>
          </p:nvSpPr>
          <p:spPr>
            <a:xfrm flipH="false" flipV="false" rot="0">
              <a:off x="0" y="0"/>
              <a:ext cx="152400" cy="1880524"/>
            </a:xfrm>
            <a:custGeom>
              <a:avLst/>
              <a:gdLst/>
              <a:ahLst/>
              <a:cxnLst/>
              <a:rect r="r" b="b" t="t" l="l"/>
              <a:pathLst>
                <a:path h="1880524" w="152400">
                  <a:moveTo>
                    <a:pt x="0" y="0"/>
                  </a:moveTo>
                  <a:lnTo>
                    <a:pt x="152400" y="0"/>
                  </a:lnTo>
                  <a:lnTo>
                    <a:pt x="152400" y="1880524"/>
                  </a:lnTo>
                  <a:lnTo>
                    <a:pt x="0" y="1880524"/>
                  </a:lnTo>
                  <a:close/>
                </a:path>
              </a:pathLst>
            </a:custGeom>
            <a:solidFill>
              <a:srgbClr val="00BF63"/>
            </a:solidFill>
          </p:spPr>
        </p:sp>
      </p:grpSp>
      <p:grpSp>
        <p:nvGrpSpPr>
          <p:cNvPr name="Group 6" id="6"/>
          <p:cNvGrpSpPr/>
          <p:nvPr/>
        </p:nvGrpSpPr>
        <p:grpSpPr>
          <a:xfrm rot="0">
            <a:off x="1112020" y="1972150"/>
            <a:ext cx="2711796" cy="3155479"/>
            <a:chOff x="0" y="0"/>
            <a:chExt cx="3615728" cy="4207305"/>
          </a:xfrm>
        </p:grpSpPr>
        <p:sp>
          <p:nvSpPr>
            <p:cNvPr name="TextBox 7" id="7"/>
            <p:cNvSpPr txBox="true"/>
            <p:nvPr/>
          </p:nvSpPr>
          <p:spPr>
            <a:xfrm rot="0">
              <a:off x="0" y="200025"/>
              <a:ext cx="3593981" cy="3443758"/>
            </a:xfrm>
            <a:prstGeom prst="rect">
              <a:avLst/>
            </a:prstGeom>
          </p:spPr>
          <p:txBody>
            <a:bodyPr anchor="t" rtlCol="false" tIns="0" lIns="0" bIns="0" rIns="0">
              <a:spAutoFit/>
            </a:bodyPr>
            <a:lstStyle/>
            <a:p>
              <a:pPr algn="l">
                <a:lnSpc>
                  <a:spcPts val="6505"/>
                </a:lnSpc>
              </a:pPr>
              <a:r>
                <a:rPr lang="en-US" sz="7228">
                  <a:solidFill>
                    <a:srgbClr val="00BF63"/>
                  </a:solidFill>
                  <a:latin typeface="League Gothic"/>
                  <a:ea typeface="League Gothic"/>
                  <a:cs typeface="League Gothic"/>
                  <a:sym typeface="League Gothic"/>
                </a:rPr>
                <a:t>CRYPTO</a:t>
              </a:r>
            </a:p>
            <a:p>
              <a:pPr algn="l">
                <a:lnSpc>
                  <a:spcPts val="6505"/>
                </a:lnSpc>
              </a:pPr>
              <a:r>
                <a:rPr lang="en-US" sz="7228">
                  <a:solidFill>
                    <a:srgbClr val="FEFFFF"/>
                  </a:solidFill>
                  <a:latin typeface="League Gothic"/>
                  <a:ea typeface="League Gothic"/>
                  <a:cs typeface="League Gothic"/>
                  <a:sym typeface="League Gothic"/>
                </a:rPr>
                <a:t>CURRENCY TAXATION </a:t>
              </a:r>
            </a:p>
          </p:txBody>
        </p:sp>
        <p:sp>
          <p:nvSpPr>
            <p:cNvPr name="TextBox 8" id="8"/>
            <p:cNvSpPr txBox="true"/>
            <p:nvPr/>
          </p:nvSpPr>
          <p:spPr>
            <a:xfrm rot="0">
              <a:off x="21747" y="3680007"/>
              <a:ext cx="3593981" cy="527298"/>
            </a:xfrm>
            <a:prstGeom prst="rect">
              <a:avLst/>
            </a:prstGeom>
          </p:spPr>
          <p:txBody>
            <a:bodyPr anchor="t" rtlCol="false" tIns="0" lIns="0" bIns="0" rIns="0">
              <a:spAutoFit/>
            </a:bodyPr>
            <a:lstStyle/>
            <a:p>
              <a:pPr algn="l">
                <a:lnSpc>
                  <a:spcPts val="1505"/>
                </a:lnSpc>
              </a:pPr>
              <a:r>
                <a:rPr lang="en-US" sz="1505" spc="527">
                  <a:solidFill>
                    <a:srgbClr val="FFFFFF"/>
                  </a:solidFill>
                  <a:latin typeface="Assistant"/>
                  <a:ea typeface="Assistant"/>
                  <a:cs typeface="Assistant"/>
                  <a:sym typeface="Assistant"/>
                </a:rPr>
                <a:t>REQUIRED TAX FORMS</a:t>
              </a:r>
            </a:p>
          </p:txBody>
        </p:sp>
      </p:grpSp>
      <p:sp>
        <p:nvSpPr>
          <p:cNvPr name="TextBox 9" id="9"/>
          <p:cNvSpPr txBox="true"/>
          <p:nvPr/>
        </p:nvSpPr>
        <p:spPr>
          <a:xfrm rot="0">
            <a:off x="4628423" y="760095"/>
            <a:ext cx="4643670" cy="517525"/>
          </a:xfrm>
          <a:prstGeom prst="rect">
            <a:avLst/>
          </a:prstGeom>
        </p:spPr>
        <p:txBody>
          <a:bodyPr anchor="t" rtlCol="false" tIns="0" lIns="0" bIns="0" rIns="0">
            <a:spAutoFit/>
          </a:bodyPr>
          <a:lstStyle/>
          <a:p>
            <a:pPr algn="l">
              <a:lnSpc>
                <a:spcPts val="2000"/>
              </a:lnSpc>
            </a:pPr>
            <a:r>
              <a:rPr lang="en-US" sz="2000" spc="60">
                <a:solidFill>
                  <a:srgbClr val="8A5335"/>
                </a:solidFill>
                <a:latin typeface="Assistant Bold"/>
                <a:ea typeface="Assistant Bold"/>
                <a:cs typeface="Assistant Bold"/>
                <a:sym typeface="Assistant Bold"/>
              </a:rPr>
              <a:t>REPORTING CRYPTO ACTIVITY CAN REQUIRE SEVERAL FORMS:</a:t>
            </a:r>
          </a:p>
        </p:txBody>
      </p:sp>
      <p:sp>
        <p:nvSpPr>
          <p:cNvPr name="TextBox 10" id="10"/>
          <p:cNvSpPr txBox="true"/>
          <p:nvPr/>
        </p:nvSpPr>
        <p:spPr>
          <a:xfrm rot="0">
            <a:off x="4628423" y="1534780"/>
            <a:ext cx="4643670" cy="5036566"/>
          </a:xfrm>
          <a:prstGeom prst="rect">
            <a:avLst/>
          </a:prstGeom>
        </p:spPr>
        <p:txBody>
          <a:bodyPr anchor="t" rtlCol="false" tIns="0" lIns="0" bIns="0" rIns="0">
            <a:spAutoFit/>
          </a:bodyPr>
          <a:lstStyle/>
          <a:p>
            <a:pPr algn="l" marL="345439" indent="-172720" lvl="1">
              <a:lnSpc>
                <a:spcPts val="2911"/>
              </a:lnSpc>
              <a:buFont typeface="Arial"/>
              <a:buChar char="•"/>
            </a:pPr>
            <a:r>
              <a:rPr lang="en-US" sz="1599" spc="47">
                <a:solidFill>
                  <a:srgbClr val="8A5335"/>
                </a:solidFill>
                <a:latin typeface="Assistant Bold"/>
                <a:ea typeface="Assistant Bold"/>
                <a:cs typeface="Assistant Bold"/>
                <a:sym typeface="Assistant Bold"/>
              </a:rPr>
              <a:t>Form 1040</a:t>
            </a:r>
            <a:r>
              <a:rPr lang="en-US" sz="1599" spc="47">
                <a:solidFill>
                  <a:srgbClr val="575757"/>
                </a:solidFill>
                <a:latin typeface="Assistant"/>
                <a:ea typeface="Assistant"/>
                <a:cs typeface="Assistant"/>
                <a:sym typeface="Assistant"/>
              </a:rPr>
              <a:t>: Main form to file income taxes. Starting 2020 includes a question about cryptocurrency activity.</a:t>
            </a:r>
          </a:p>
          <a:p>
            <a:pPr algn="l" marL="345439" indent="-172720" lvl="1">
              <a:lnSpc>
                <a:spcPts val="2911"/>
              </a:lnSpc>
              <a:buFont typeface="Arial"/>
              <a:buChar char="•"/>
            </a:pPr>
            <a:r>
              <a:rPr lang="en-US" sz="1599" spc="47">
                <a:solidFill>
                  <a:srgbClr val="8A5335"/>
                </a:solidFill>
                <a:latin typeface="Assistant Bold"/>
                <a:ea typeface="Assistant Bold"/>
                <a:cs typeface="Assistant Bold"/>
                <a:sym typeface="Assistant Bold"/>
              </a:rPr>
              <a:t>Schedule D</a:t>
            </a:r>
            <a:r>
              <a:rPr lang="en-US" sz="1599" spc="47">
                <a:solidFill>
                  <a:srgbClr val="575757"/>
                </a:solidFill>
                <a:latin typeface="Assistant"/>
                <a:ea typeface="Assistant"/>
                <a:cs typeface="Assistant"/>
                <a:sym typeface="Assistant"/>
              </a:rPr>
              <a:t>: Reports capital gains and losses from selling or trading assets, including crypto.</a:t>
            </a:r>
          </a:p>
          <a:p>
            <a:pPr algn="l" marL="345439" indent="-172720" lvl="1">
              <a:lnSpc>
                <a:spcPts val="2911"/>
              </a:lnSpc>
              <a:buFont typeface="Arial"/>
              <a:buChar char="•"/>
            </a:pPr>
            <a:r>
              <a:rPr lang="en-US" sz="1599" spc="47">
                <a:solidFill>
                  <a:srgbClr val="8A5335"/>
                </a:solidFill>
                <a:latin typeface="Assistant Bold"/>
                <a:ea typeface="Assistant Bold"/>
                <a:cs typeface="Assistant Bold"/>
                <a:sym typeface="Assistant Bold"/>
              </a:rPr>
              <a:t>Form 8949</a:t>
            </a:r>
            <a:r>
              <a:rPr lang="en-US" sz="1599" spc="47">
                <a:solidFill>
                  <a:srgbClr val="575757"/>
                </a:solidFill>
                <a:latin typeface="Assistant"/>
                <a:ea typeface="Assistant"/>
                <a:cs typeface="Assistant"/>
                <a:sym typeface="Assistant"/>
              </a:rPr>
              <a:t>: Detailed report of sales or exchanges of capital assets. Filed with Schedule D.</a:t>
            </a:r>
          </a:p>
          <a:p>
            <a:pPr algn="l" marL="345439" indent="-172720" lvl="1">
              <a:lnSpc>
                <a:spcPts val="2911"/>
              </a:lnSpc>
              <a:buFont typeface="Arial"/>
              <a:buChar char="•"/>
            </a:pPr>
            <a:r>
              <a:rPr lang="en-US" sz="1599" spc="47">
                <a:solidFill>
                  <a:srgbClr val="8A5335"/>
                </a:solidFill>
                <a:latin typeface="Assistant Bold"/>
                <a:ea typeface="Assistant Bold"/>
                <a:cs typeface="Assistant Bold"/>
                <a:sym typeface="Assistant Bold"/>
              </a:rPr>
              <a:t>Schedule C</a:t>
            </a:r>
            <a:r>
              <a:rPr lang="en-US" sz="1599" spc="47">
                <a:solidFill>
                  <a:srgbClr val="575757"/>
                </a:solidFill>
                <a:latin typeface="Assistant"/>
                <a:ea typeface="Assistant"/>
                <a:cs typeface="Assistant"/>
                <a:sym typeface="Assistant"/>
              </a:rPr>
              <a:t>: Reports income and expenses for self-employed individuals. It is necessary to earn crypto as a non-employee.</a:t>
            </a:r>
          </a:p>
          <a:p>
            <a:pPr algn="l" marL="345439" indent="-172720" lvl="1">
              <a:lnSpc>
                <a:spcPts val="2911"/>
              </a:lnSpc>
              <a:buFont typeface="Arial"/>
              <a:buChar char="•"/>
            </a:pPr>
            <a:r>
              <a:rPr lang="en-US" sz="1599" spc="47">
                <a:solidFill>
                  <a:srgbClr val="8A5335"/>
                </a:solidFill>
                <a:latin typeface="Assistant Bold"/>
                <a:ea typeface="Assistant Bold"/>
                <a:cs typeface="Assistant Bold"/>
                <a:sym typeface="Assistant Bold"/>
              </a:rPr>
              <a:t>Schedule SE</a:t>
            </a:r>
            <a:r>
              <a:rPr lang="en-US" sz="1599" spc="47">
                <a:solidFill>
                  <a:srgbClr val="575757"/>
                </a:solidFill>
                <a:latin typeface="Assistant"/>
                <a:ea typeface="Assistant"/>
                <a:cs typeface="Assistant"/>
                <a:sym typeface="Assistant"/>
              </a:rPr>
              <a:t>: Calculates Social Security and Medicare taxes for self-employed income from crypto.</a:t>
            </a:r>
          </a:p>
        </p:txBody>
      </p:sp>
      <p:sp>
        <p:nvSpPr>
          <p:cNvPr name="Freeform 11" id="11"/>
          <p:cNvSpPr/>
          <p:nvPr/>
        </p:nvSpPr>
        <p:spPr>
          <a:xfrm flipH="false" flipV="false" rot="0">
            <a:off x="337736" y="6033246"/>
            <a:ext cx="1087230" cy="1100868"/>
          </a:xfrm>
          <a:custGeom>
            <a:avLst/>
            <a:gdLst/>
            <a:ahLst/>
            <a:cxnLst/>
            <a:rect r="r" b="b" t="t" l="l"/>
            <a:pathLst>
              <a:path h="1100868" w="1087230">
                <a:moveTo>
                  <a:pt x="0" y="0"/>
                </a:moveTo>
                <a:lnTo>
                  <a:pt x="1087230" y="0"/>
                </a:lnTo>
                <a:lnTo>
                  <a:pt x="1087230" y="1100868"/>
                </a:lnTo>
                <a:lnTo>
                  <a:pt x="0" y="1100868"/>
                </a:lnTo>
                <a:lnTo>
                  <a:pt x="0" y="0"/>
                </a:lnTo>
                <a:close/>
              </a:path>
            </a:pathLst>
          </a:custGeom>
          <a:blipFill>
            <a:blip r:embed="rId2"/>
            <a:stretch>
              <a:fillRect l="-22100" t="-65121" r="-298765" b="-68682"/>
            </a:stretch>
          </a:blipFill>
        </p:spPr>
      </p:sp>
    </p:spTree>
  </p:cSld>
  <p:clrMapOvr>
    <a:masterClrMapping/>
  </p:clrMapOvr>
</p:sld>
</file>

<file path=ppt/slides/slide29.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0" y="0"/>
            <a:ext cx="4146916" cy="7315200"/>
            <a:chOff x="0" y="0"/>
            <a:chExt cx="2630220" cy="4639733"/>
          </a:xfrm>
        </p:grpSpPr>
        <p:sp>
          <p:nvSpPr>
            <p:cNvPr name="Freeform 3" id="3"/>
            <p:cNvSpPr/>
            <p:nvPr/>
          </p:nvSpPr>
          <p:spPr>
            <a:xfrm flipH="false" flipV="false" rot="0">
              <a:off x="0" y="0"/>
              <a:ext cx="2630220" cy="4639733"/>
            </a:xfrm>
            <a:custGeom>
              <a:avLst/>
              <a:gdLst/>
              <a:ahLst/>
              <a:cxnLst/>
              <a:rect r="r" b="b" t="t" l="l"/>
              <a:pathLst>
                <a:path h="4639733" w="2630220">
                  <a:moveTo>
                    <a:pt x="0" y="0"/>
                  </a:moveTo>
                  <a:lnTo>
                    <a:pt x="2630220" y="0"/>
                  </a:lnTo>
                  <a:lnTo>
                    <a:pt x="2630220" y="4639733"/>
                  </a:lnTo>
                  <a:lnTo>
                    <a:pt x="0" y="4639733"/>
                  </a:lnTo>
                  <a:close/>
                </a:path>
              </a:pathLst>
            </a:custGeom>
            <a:solidFill>
              <a:srgbClr val="0E1D42"/>
            </a:solidFill>
          </p:spPr>
        </p:sp>
      </p:grpSp>
      <p:grpSp>
        <p:nvGrpSpPr>
          <p:cNvPr name="Group 4" id="4"/>
          <p:cNvGrpSpPr/>
          <p:nvPr/>
        </p:nvGrpSpPr>
        <p:grpSpPr>
          <a:xfrm rot="0">
            <a:off x="548640" y="2175143"/>
            <a:ext cx="240280" cy="2964914"/>
            <a:chOff x="0" y="0"/>
            <a:chExt cx="152400" cy="1880524"/>
          </a:xfrm>
        </p:grpSpPr>
        <p:sp>
          <p:nvSpPr>
            <p:cNvPr name="Freeform 5" id="5"/>
            <p:cNvSpPr/>
            <p:nvPr/>
          </p:nvSpPr>
          <p:spPr>
            <a:xfrm flipH="false" flipV="false" rot="0">
              <a:off x="0" y="0"/>
              <a:ext cx="152400" cy="1880524"/>
            </a:xfrm>
            <a:custGeom>
              <a:avLst/>
              <a:gdLst/>
              <a:ahLst/>
              <a:cxnLst/>
              <a:rect r="r" b="b" t="t" l="l"/>
              <a:pathLst>
                <a:path h="1880524" w="152400">
                  <a:moveTo>
                    <a:pt x="0" y="0"/>
                  </a:moveTo>
                  <a:lnTo>
                    <a:pt x="152400" y="0"/>
                  </a:lnTo>
                  <a:lnTo>
                    <a:pt x="152400" y="1880524"/>
                  </a:lnTo>
                  <a:lnTo>
                    <a:pt x="0" y="1880524"/>
                  </a:lnTo>
                  <a:close/>
                </a:path>
              </a:pathLst>
            </a:custGeom>
            <a:solidFill>
              <a:srgbClr val="00BF63"/>
            </a:solidFill>
          </p:spPr>
        </p:sp>
      </p:grpSp>
      <p:sp>
        <p:nvSpPr>
          <p:cNvPr name="TextBox 6" id="6"/>
          <p:cNvSpPr txBox="true"/>
          <p:nvPr/>
        </p:nvSpPr>
        <p:spPr>
          <a:xfrm rot="0">
            <a:off x="881351" y="2491207"/>
            <a:ext cx="3170842" cy="2532812"/>
          </a:xfrm>
          <a:prstGeom prst="rect">
            <a:avLst/>
          </a:prstGeom>
        </p:spPr>
        <p:txBody>
          <a:bodyPr anchor="t" rtlCol="false" tIns="0" lIns="0" bIns="0" rIns="0">
            <a:spAutoFit/>
          </a:bodyPr>
          <a:lstStyle/>
          <a:p>
            <a:pPr algn="l">
              <a:lnSpc>
                <a:spcPts val="6505"/>
              </a:lnSpc>
            </a:pPr>
            <a:r>
              <a:rPr lang="en-US" sz="7228">
                <a:solidFill>
                  <a:srgbClr val="FEFFFF"/>
                </a:solidFill>
                <a:latin typeface="League Gothic"/>
                <a:ea typeface="League Gothic"/>
                <a:cs typeface="League Gothic"/>
                <a:sym typeface="League Gothic"/>
              </a:rPr>
              <a:t>AFFORDABLE CARE ACT</a:t>
            </a:r>
            <a:r>
              <a:rPr lang="en-US" sz="7228">
                <a:solidFill>
                  <a:srgbClr val="00BF63"/>
                </a:solidFill>
                <a:latin typeface="League Gothic"/>
                <a:ea typeface="League Gothic"/>
                <a:cs typeface="League Gothic"/>
                <a:sym typeface="League Gothic"/>
              </a:rPr>
              <a:t> (ACA)</a:t>
            </a:r>
          </a:p>
        </p:txBody>
      </p:sp>
      <p:sp>
        <p:nvSpPr>
          <p:cNvPr name="Freeform 7" id="7"/>
          <p:cNvSpPr/>
          <p:nvPr/>
        </p:nvSpPr>
        <p:spPr>
          <a:xfrm flipH="false" flipV="false" rot="0">
            <a:off x="337736" y="6033246"/>
            <a:ext cx="1087230" cy="1100868"/>
          </a:xfrm>
          <a:custGeom>
            <a:avLst/>
            <a:gdLst/>
            <a:ahLst/>
            <a:cxnLst/>
            <a:rect r="r" b="b" t="t" l="l"/>
            <a:pathLst>
              <a:path h="1100868" w="1087230">
                <a:moveTo>
                  <a:pt x="0" y="0"/>
                </a:moveTo>
                <a:lnTo>
                  <a:pt x="1087230" y="0"/>
                </a:lnTo>
                <a:lnTo>
                  <a:pt x="1087230" y="1100868"/>
                </a:lnTo>
                <a:lnTo>
                  <a:pt x="0" y="1100868"/>
                </a:lnTo>
                <a:lnTo>
                  <a:pt x="0" y="0"/>
                </a:lnTo>
                <a:close/>
              </a:path>
            </a:pathLst>
          </a:custGeom>
          <a:blipFill>
            <a:blip r:embed="rId2"/>
            <a:stretch>
              <a:fillRect l="-22100" t="-65121" r="-298765" b="-68682"/>
            </a:stretch>
          </a:blipFill>
        </p:spPr>
      </p:sp>
      <p:sp>
        <p:nvSpPr>
          <p:cNvPr name="TextBox 8" id="8"/>
          <p:cNvSpPr txBox="true"/>
          <p:nvPr/>
        </p:nvSpPr>
        <p:spPr>
          <a:xfrm rot="0">
            <a:off x="4469132" y="421132"/>
            <a:ext cx="4552948" cy="6358636"/>
          </a:xfrm>
          <a:prstGeom prst="rect">
            <a:avLst/>
          </a:prstGeom>
        </p:spPr>
        <p:txBody>
          <a:bodyPr anchor="t" rtlCol="false" tIns="0" lIns="0" bIns="0" rIns="0">
            <a:spAutoFit/>
          </a:bodyPr>
          <a:lstStyle/>
          <a:p>
            <a:pPr algn="l" marL="345439" indent="-172720" lvl="1">
              <a:lnSpc>
                <a:spcPts val="3151"/>
              </a:lnSpc>
              <a:buFont typeface="Arial"/>
              <a:buChar char="•"/>
            </a:pPr>
            <a:r>
              <a:rPr lang="en-US" sz="1599" spc="47">
                <a:solidFill>
                  <a:srgbClr val="8A5335"/>
                </a:solidFill>
                <a:latin typeface="Assistant Bold"/>
                <a:ea typeface="Assistant Bold"/>
                <a:cs typeface="Assistant Bold"/>
                <a:sym typeface="Assistant Bold"/>
              </a:rPr>
              <a:t>Individual Mandate: </a:t>
            </a:r>
            <a:r>
              <a:rPr lang="en-US" sz="1599" spc="47">
                <a:solidFill>
                  <a:srgbClr val="000000"/>
                </a:solidFill>
                <a:latin typeface="Assistant"/>
                <a:ea typeface="Assistant"/>
                <a:cs typeface="Assistant"/>
                <a:sym typeface="Assistant"/>
              </a:rPr>
              <a:t>Penalty for not having health insurance (reduced to $0 in 2019).</a:t>
            </a:r>
          </a:p>
          <a:p>
            <a:pPr algn="l" marL="345439" indent="-172720" lvl="1">
              <a:lnSpc>
                <a:spcPts val="3151"/>
              </a:lnSpc>
              <a:buFont typeface="Arial"/>
              <a:buChar char="•"/>
            </a:pPr>
            <a:r>
              <a:rPr lang="en-US" sz="1599" spc="47">
                <a:solidFill>
                  <a:srgbClr val="8A5335"/>
                </a:solidFill>
                <a:latin typeface="Assistant Bold"/>
                <a:ea typeface="Assistant Bold"/>
                <a:cs typeface="Assistant Bold"/>
                <a:sym typeface="Assistant Bold"/>
              </a:rPr>
              <a:t>Premium Tax Credits: </a:t>
            </a:r>
            <a:r>
              <a:rPr lang="en-US" sz="1599" spc="47">
                <a:solidFill>
                  <a:srgbClr val="000000"/>
                </a:solidFill>
                <a:latin typeface="Assistant"/>
                <a:ea typeface="Assistant"/>
                <a:cs typeface="Assistant"/>
                <a:sym typeface="Assistant"/>
              </a:rPr>
              <a:t>Subsidies to help pay for health insurance premiums, impacting tax returns.</a:t>
            </a:r>
          </a:p>
          <a:p>
            <a:pPr algn="l" marL="345439" indent="-172720" lvl="1">
              <a:lnSpc>
                <a:spcPts val="3151"/>
              </a:lnSpc>
              <a:buFont typeface="Arial"/>
              <a:buChar char="•"/>
            </a:pPr>
            <a:r>
              <a:rPr lang="en-US" sz="1599" spc="47">
                <a:solidFill>
                  <a:srgbClr val="8A5335"/>
                </a:solidFill>
                <a:latin typeface="Assistant Bold"/>
                <a:ea typeface="Assistant Bold"/>
                <a:cs typeface="Assistant Bold"/>
                <a:sym typeface="Assistant Bold"/>
              </a:rPr>
              <a:t>Medicaid Expansion:</a:t>
            </a:r>
            <a:r>
              <a:rPr lang="en-US" sz="1599" spc="47">
                <a:solidFill>
                  <a:srgbClr val="000000"/>
                </a:solidFill>
                <a:latin typeface="Assistant"/>
                <a:ea typeface="Assistant"/>
                <a:cs typeface="Assistant"/>
                <a:sym typeface="Assistant"/>
              </a:rPr>
              <a:t> More individuals are eligible, which affects state taxes and benefits.</a:t>
            </a:r>
          </a:p>
          <a:p>
            <a:pPr algn="l" marL="345439" indent="-172720" lvl="1">
              <a:lnSpc>
                <a:spcPts val="3151"/>
              </a:lnSpc>
              <a:buFont typeface="Arial"/>
              <a:buChar char="•"/>
            </a:pPr>
            <a:r>
              <a:rPr lang="en-US" sz="1599" spc="47">
                <a:solidFill>
                  <a:srgbClr val="8A5335"/>
                </a:solidFill>
                <a:latin typeface="Assistant Bold"/>
                <a:ea typeface="Assistant Bold"/>
                <a:cs typeface="Assistant Bold"/>
                <a:sym typeface="Assistant Bold"/>
              </a:rPr>
              <a:t>Employer Mandate: </a:t>
            </a:r>
            <a:r>
              <a:rPr lang="en-US" sz="1599" spc="47">
                <a:solidFill>
                  <a:srgbClr val="000000"/>
                </a:solidFill>
                <a:latin typeface="Assistant"/>
                <a:ea typeface="Assistant"/>
                <a:cs typeface="Assistant"/>
                <a:sym typeface="Assistant"/>
              </a:rPr>
              <a:t>Businesses with 50+ employees must provide health insurance or face penalties.</a:t>
            </a:r>
          </a:p>
          <a:p>
            <a:pPr algn="l" marL="345439" indent="-172720" lvl="1">
              <a:lnSpc>
                <a:spcPts val="3151"/>
              </a:lnSpc>
              <a:buFont typeface="Arial"/>
              <a:buChar char="•"/>
            </a:pPr>
            <a:r>
              <a:rPr lang="en-US" sz="1599" spc="47">
                <a:solidFill>
                  <a:srgbClr val="8A5335"/>
                </a:solidFill>
                <a:latin typeface="Assistant Bold"/>
                <a:ea typeface="Assistant Bold"/>
                <a:cs typeface="Assistant Bold"/>
                <a:sym typeface="Assistant Bold"/>
              </a:rPr>
              <a:t>Reporting Requirements: </a:t>
            </a:r>
            <a:r>
              <a:rPr lang="en-US" sz="1599" spc="47">
                <a:solidFill>
                  <a:srgbClr val="000000"/>
                </a:solidFill>
                <a:latin typeface="Assistant"/>
                <a:ea typeface="Assistant"/>
                <a:cs typeface="Assistant"/>
                <a:sym typeface="Assistant"/>
              </a:rPr>
              <a:t>Employers and insurers must report coverage to the IRS, affecting tax documentation.</a:t>
            </a:r>
          </a:p>
          <a:p>
            <a:pPr algn="l" marL="345439" indent="-172720" lvl="1">
              <a:lnSpc>
                <a:spcPts val="3151"/>
              </a:lnSpc>
              <a:buFont typeface="Arial"/>
              <a:buChar char="•"/>
            </a:pPr>
            <a:r>
              <a:rPr lang="en-US" sz="1599" spc="47">
                <a:solidFill>
                  <a:srgbClr val="8A5335"/>
                </a:solidFill>
                <a:latin typeface="Assistant Bold"/>
                <a:ea typeface="Assistant Bold"/>
                <a:cs typeface="Assistant Bold"/>
                <a:sym typeface="Assistant Bold"/>
              </a:rPr>
              <a:t>Pre-existing Conditions: </a:t>
            </a:r>
            <a:r>
              <a:rPr lang="en-US" sz="1599" spc="47">
                <a:solidFill>
                  <a:srgbClr val="0F1E42"/>
                </a:solidFill>
                <a:latin typeface="Assistant"/>
                <a:ea typeface="Assistant"/>
                <a:cs typeface="Assistant"/>
                <a:sym typeface="Assistant"/>
              </a:rPr>
              <a:t>Insurers can't deny coverage, reducing uninsured rates and financial risk.</a:t>
            </a:r>
          </a:p>
        </p:txBody>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bg>
      <p:bgPr>
        <a:solidFill>
          <a:srgbClr val="FEFFFF"/>
        </a:solidFill>
      </p:bgPr>
    </p:bg>
    <p:spTree>
      <p:nvGrpSpPr>
        <p:cNvPr id="1" name=""/>
        <p:cNvGrpSpPr/>
        <p:nvPr/>
      </p:nvGrpSpPr>
      <p:grpSpPr>
        <a:xfrm>
          <a:off x="0" y="0"/>
          <a:ext cx="0" cy="0"/>
          <a:chOff x="0" y="0"/>
          <a:chExt cx="0" cy="0"/>
        </a:xfrm>
      </p:grpSpPr>
      <p:grpSp>
        <p:nvGrpSpPr>
          <p:cNvPr name="Group 2" id="2"/>
          <p:cNvGrpSpPr/>
          <p:nvPr/>
        </p:nvGrpSpPr>
        <p:grpSpPr>
          <a:xfrm rot="0">
            <a:off x="0" y="0"/>
            <a:ext cx="1500871" cy="7315200"/>
            <a:chOff x="0" y="0"/>
            <a:chExt cx="1203325" cy="5864971"/>
          </a:xfrm>
        </p:grpSpPr>
        <p:sp>
          <p:nvSpPr>
            <p:cNvPr name="Freeform 3" id="3"/>
            <p:cNvSpPr/>
            <p:nvPr/>
          </p:nvSpPr>
          <p:spPr>
            <a:xfrm flipH="false" flipV="false" rot="0">
              <a:off x="0" y="0"/>
              <a:ext cx="1203325" cy="5864971"/>
            </a:xfrm>
            <a:custGeom>
              <a:avLst/>
              <a:gdLst/>
              <a:ahLst/>
              <a:cxnLst/>
              <a:rect r="r" b="b" t="t" l="l"/>
              <a:pathLst>
                <a:path h="5864971" w="1203325">
                  <a:moveTo>
                    <a:pt x="0" y="0"/>
                  </a:moveTo>
                  <a:lnTo>
                    <a:pt x="1203325" y="0"/>
                  </a:lnTo>
                  <a:lnTo>
                    <a:pt x="1203325" y="5864971"/>
                  </a:lnTo>
                  <a:lnTo>
                    <a:pt x="0" y="5864971"/>
                  </a:lnTo>
                  <a:close/>
                </a:path>
              </a:pathLst>
            </a:custGeom>
            <a:solidFill>
              <a:srgbClr val="0E1D42"/>
            </a:solidFill>
          </p:spPr>
        </p:sp>
      </p:grpSp>
      <p:grpSp>
        <p:nvGrpSpPr>
          <p:cNvPr name="Group 4" id="4"/>
          <p:cNvGrpSpPr/>
          <p:nvPr/>
        </p:nvGrpSpPr>
        <p:grpSpPr>
          <a:xfrm rot="0">
            <a:off x="9563516" y="0"/>
            <a:ext cx="190084" cy="7315200"/>
            <a:chOff x="0" y="0"/>
            <a:chExt cx="152400" cy="5864971"/>
          </a:xfrm>
        </p:grpSpPr>
        <p:sp>
          <p:nvSpPr>
            <p:cNvPr name="Freeform 5" id="5"/>
            <p:cNvSpPr/>
            <p:nvPr/>
          </p:nvSpPr>
          <p:spPr>
            <a:xfrm flipH="false" flipV="false" rot="0">
              <a:off x="0" y="0"/>
              <a:ext cx="152400" cy="5864971"/>
            </a:xfrm>
            <a:custGeom>
              <a:avLst/>
              <a:gdLst/>
              <a:ahLst/>
              <a:cxnLst/>
              <a:rect r="r" b="b" t="t" l="l"/>
              <a:pathLst>
                <a:path h="5864971" w="152400">
                  <a:moveTo>
                    <a:pt x="0" y="0"/>
                  </a:moveTo>
                  <a:lnTo>
                    <a:pt x="152400" y="0"/>
                  </a:lnTo>
                  <a:lnTo>
                    <a:pt x="152400" y="5864971"/>
                  </a:lnTo>
                  <a:lnTo>
                    <a:pt x="0" y="5864971"/>
                  </a:lnTo>
                  <a:close/>
                </a:path>
              </a:pathLst>
            </a:custGeom>
            <a:solidFill>
              <a:srgbClr val="00BF63"/>
            </a:solidFill>
          </p:spPr>
        </p:sp>
      </p:grpSp>
      <p:grpSp>
        <p:nvGrpSpPr>
          <p:cNvPr name="Group 6" id="6"/>
          <p:cNvGrpSpPr/>
          <p:nvPr/>
        </p:nvGrpSpPr>
        <p:grpSpPr>
          <a:xfrm rot="0">
            <a:off x="1058911" y="420153"/>
            <a:ext cx="883920" cy="883920"/>
            <a:chOff x="0" y="0"/>
            <a:chExt cx="1178560" cy="1178560"/>
          </a:xfrm>
        </p:grpSpPr>
        <p:grpSp>
          <p:nvGrpSpPr>
            <p:cNvPr name="Group 7" id="7"/>
            <p:cNvGrpSpPr/>
            <p:nvPr/>
          </p:nvGrpSpPr>
          <p:grpSpPr>
            <a:xfrm rot="0">
              <a:off x="0" y="0"/>
              <a:ext cx="1178560" cy="1178560"/>
              <a:chOff x="0" y="0"/>
              <a:chExt cx="6350000" cy="6350000"/>
            </a:xfrm>
          </p:grpSpPr>
          <p:sp>
            <p:nvSpPr>
              <p:cNvPr name="Freeform 8" id="8"/>
              <p:cNvSpPr/>
              <p:nvPr/>
            </p:nvSpPr>
            <p:spPr>
              <a:xfrm flipH="false" flipV="false" rot="0">
                <a:off x="0" y="0"/>
                <a:ext cx="6350000" cy="6350000"/>
              </a:xfrm>
              <a:custGeom>
                <a:avLst/>
                <a:gdLst/>
                <a:ahLst/>
                <a:cxnLst/>
                <a:rect r="r" b="b" t="t" l="l"/>
                <a:pathLst>
                  <a:path h="6350000" w="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FEFFFF"/>
              </a:solidFill>
            </p:spPr>
          </p:sp>
        </p:grpSp>
        <p:sp>
          <p:nvSpPr>
            <p:cNvPr name="Freeform 9" id="9"/>
            <p:cNvSpPr/>
            <p:nvPr/>
          </p:nvSpPr>
          <p:spPr>
            <a:xfrm flipH="false" flipV="false" rot="0">
              <a:off x="320349" y="281770"/>
              <a:ext cx="537863" cy="615020"/>
            </a:xfrm>
            <a:custGeom>
              <a:avLst/>
              <a:gdLst/>
              <a:ahLst/>
              <a:cxnLst/>
              <a:rect r="r" b="b" t="t" l="l"/>
              <a:pathLst>
                <a:path h="615020" w="537863">
                  <a:moveTo>
                    <a:pt x="0" y="0"/>
                  </a:moveTo>
                  <a:lnTo>
                    <a:pt x="537862" y="0"/>
                  </a:lnTo>
                  <a:lnTo>
                    <a:pt x="537862" y="615020"/>
                  </a:lnTo>
                  <a:lnTo>
                    <a:pt x="0" y="615020"/>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sp>
        <p:nvSpPr>
          <p:cNvPr name="TextBox 10" id="10"/>
          <p:cNvSpPr txBox="true"/>
          <p:nvPr/>
        </p:nvSpPr>
        <p:spPr>
          <a:xfrm rot="0">
            <a:off x="2235313" y="750570"/>
            <a:ext cx="3693896" cy="242136"/>
          </a:xfrm>
          <a:prstGeom prst="rect">
            <a:avLst/>
          </a:prstGeom>
        </p:spPr>
        <p:txBody>
          <a:bodyPr anchor="t" rtlCol="false" tIns="0" lIns="0" bIns="0" rIns="0">
            <a:spAutoFit/>
          </a:bodyPr>
          <a:lstStyle/>
          <a:p>
            <a:pPr algn="l">
              <a:lnSpc>
                <a:spcPts val="1887"/>
              </a:lnSpc>
            </a:pPr>
            <a:r>
              <a:rPr lang="en-US" sz="1716" spc="51">
                <a:solidFill>
                  <a:srgbClr val="575757"/>
                </a:solidFill>
                <a:latin typeface="Assistant Bold"/>
                <a:ea typeface="Assistant Bold"/>
                <a:cs typeface="Assistant Bold"/>
                <a:sym typeface="Assistant Bold"/>
              </a:rPr>
              <a:t>PRIOR YEAR TAX RETURNS</a:t>
            </a:r>
          </a:p>
        </p:txBody>
      </p:sp>
      <p:sp>
        <p:nvSpPr>
          <p:cNvPr name="TextBox 11" id="11"/>
          <p:cNvSpPr txBox="true"/>
          <p:nvPr/>
        </p:nvSpPr>
        <p:spPr>
          <a:xfrm rot="0">
            <a:off x="2235313" y="1631795"/>
            <a:ext cx="2470948" cy="481523"/>
          </a:xfrm>
          <a:prstGeom prst="rect">
            <a:avLst/>
          </a:prstGeom>
        </p:spPr>
        <p:txBody>
          <a:bodyPr anchor="t" rtlCol="false" tIns="0" lIns="0" bIns="0" rIns="0">
            <a:spAutoFit/>
          </a:bodyPr>
          <a:lstStyle/>
          <a:p>
            <a:pPr algn="l">
              <a:lnSpc>
                <a:spcPts val="1887"/>
              </a:lnSpc>
            </a:pPr>
            <a:r>
              <a:rPr lang="en-US" sz="1716" spc="51">
                <a:solidFill>
                  <a:srgbClr val="575757"/>
                </a:solidFill>
                <a:latin typeface="Assistant Bold"/>
                <a:ea typeface="Assistant Bold"/>
                <a:cs typeface="Assistant Bold"/>
                <a:sym typeface="Assistant Bold"/>
              </a:rPr>
              <a:t>PERSONAL INFORMATION</a:t>
            </a:r>
          </a:p>
        </p:txBody>
      </p:sp>
      <p:sp>
        <p:nvSpPr>
          <p:cNvPr name="TextBox 12" id="12"/>
          <p:cNvSpPr txBox="true"/>
          <p:nvPr/>
        </p:nvSpPr>
        <p:spPr>
          <a:xfrm rot="0">
            <a:off x="2235313" y="2652369"/>
            <a:ext cx="2470948" cy="242136"/>
          </a:xfrm>
          <a:prstGeom prst="rect">
            <a:avLst/>
          </a:prstGeom>
        </p:spPr>
        <p:txBody>
          <a:bodyPr anchor="t" rtlCol="false" tIns="0" lIns="0" bIns="0" rIns="0">
            <a:spAutoFit/>
          </a:bodyPr>
          <a:lstStyle/>
          <a:p>
            <a:pPr algn="l">
              <a:lnSpc>
                <a:spcPts val="1887"/>
              </a:lnSpc>
            </a:pPr>
            <a:r>
              <a:rPr lang="en-US" sz="1716" spc="51">
                <a:solidFill>
                  <a:srgbClr val="575757"/>
                </a:solidFill>
                <a:latin typeface="Assistant Bold"/>
                <a:ea typeface="Assistant Bold"/>
                <a:cs typeface="Assistant Bold"/>
                <a:sym typeface="Assistant Bold"/>
              </a:rPr>
              <a:t>INCOME DOCUMENTS</a:t>
            </a:r>
          </a:p>
        </p:txBody>
      </p:sp>
      <p:sp>
        <p:nvSpPr>
          <p:cNvPr name="TextBox 13" id="13"/>
          <p:cNvSpPr txBox="true"/>
          <p:nvPr/>
        </p:nvSpPr>
        <p:spPr>
          <a:xfrm rot="0">
            <a:off x="2235313" y="3437429"/>
            <a:ext cx="2470948" cy="481523"/>
          </a:xfrm>
          <a:prstGeom prst="rect">
            <a:avLst/>
          </a:prstGeom>
        </p:spPr>
        <p:txBody>
          <a:bodyPr anchor="t" rtlCol="false" tIns="0" lIns="0" bIns="0" rIns="0">
            <a:spAutoFit/>
          </a:bodyPr>
          <a:lstStyle/>
          <a:p>
            <a:pPr algn="l">
              <a:lnSpc>
                <a:spcPts val="1887"/>
              </a:lnSpc>
            </a:pPr>
            <a:r>
              <a:rPr lang="en-US" sz="1716" spc="51">
                <a:solidFill>
                  <a:srgbClr val="575757"/>
                </a:solidFill>
                <a:latin typeface="Assistant Bold"/>
                <a:ea typeface="Assistant Bold"/>
                <a:cs typeface="Assistant Bold"/>
                <a:sym typeface="Assistant Bold"/>
              </a:rPr>
              <a:t>DEDUCTION DOCUMENTS</a:t>
            </a:r>
          </a:p>
        </p:txBody>
      </p:sp>
      <p:grpSp>
        <p:nvGrpSpPr>
          <p:cNvPr name="Group 14" id="14"/>
          <p:cNvGrpSpPr/>
          <p:nvPr/>
        </p:nvGrpSpPr>
        <p:grpSpPr>
          <a:xfrm rot="0">
            <a:off x="4991957" y="2946011"/>
            <a:ext cx="4213003" cy="2340288"/>
            <a:chOff x="0" y="0"/>
            <a:chExt cx="5617337" cy="3120384"/>
          </a:xfrm>
        </p:grpSpPr>
        <p:sp>
          <p:nvSpPr>
            <p:cNvPr name="TextBox 15" id="15"/>
            <p:cNvSpPr txBox="true"/>
            <p:nvPr/>
          </p:nvSpPr>
          <p:spPr>
            <a:xfrm rot="0">
              <a:off x="0" y="219075"/>
              <a:ext cx="5583552" cy="2625861"/>
            </a:xfrm>
            <a:prstGeom prst="rect">
              <a:avLst/>
            </a:prstGeom>
          </p:spPr>
          <p:txBody>
            <a:bodyPr anchor="t" rtlCol="false" tIns="0" lIns="0" bIns="0" rIns="0">
              <a:spAutoFit/>
            </a:bodyPr>
            <a:lstStyle/>
            <a:p>
              <a:pPr algn="l">
                <a:lnSpc>
                  <a:spcPts val="7202"/>
                </a:lnSpc>
              </a:pPr>
              <a:r>
                <a:rPr lang="en-US" sz="8002">
                  <a:solidFill>
                    <a:srgbClr val="000000"/>
                  </a:solidFill>
                  <a:latin typeface="League Gothic"/>
                  <a:ea typeface="League Gothic"/>
                  <a:cs typeface="League Gothic"/>
                  <a:sym typeface="League Gothic"/>
                </a:rPr>
                <a:t>WHAT WE NEED FROM YOU ...</a:t>
              </a:r>
            </a:p>
          </p:txBody>
        </p:sp>
        <p:sp>
          <p:nvSpPr>
            <p:cNvPr name="TextBox 16" id="16"/>
            <p:cNvSpPr txBox="true"/>
            <p:nvPr/>
          </p:nvSpPr>
          <p:spPr>
            <a:xfrm rot="0">
              <a:off x="33785" y="2870759"/>
              <a:ext cx="5583552" cy="249625"/>
            </a:xfrm>
            <a:prstGeom prst="rect">
              <a:avLst/>
            </a:prstGeom>
          </p:spPr>
          <p:txBody>
            <a:bodyPr anchor="t" rtlCol="false" tIns="0" lIns="0" bIns="0" rIns="0">
              <a:spAutoFit/>
            </a:bodyPr>
            <a:lstStyle/>
            <a:p>
              <a:pPr algn="l">
                <a:lnSpc>
                  <a:spcPts val="1333"/>
                </a:lnSpc>
              </a:pPr>
              <a:r>
                <a:rPr lang="en-US" sz="1333" spc="466">
                  <a:solidFill>
                    <a:srgbClr val="575757"/>
                  </a:solidFill>
                  <a:latin typeface="Assistant"/>
                  <a:ea typeface="Assistant"/>
                  <a:cs typeface="Assistant"/>
                  <a:sym typeface="Assistant"/>
                </a:rPr>
                <a:t>GATHER YOUR TAX DOCUMENTS</a:t>
              </a:r>
            </a:p>
          </p:txBody>
        </p:sp>
      </p:grpSp>
      <p:sp>
        <p:nvSpPr>
          <p:cNvPr name="TextBox 17" id="17"/>
          <p:cNvSpPr txBox="true"/>
          <p:nvPr/>
        </p:nvSpPr>
        <p:spPr>
          <a:xfrm rot="0">
            <a:off x="2235313" y="4470299"/>
            <a:ext cx="2470948" cy="481523"/>
          </a:xfrm>
          <a:prstGeom prst="rect">
            <a:avLst/>
          </a:prstGeom>
        </p:spPr>
        <p:txBody>
          <a:bodyPr anchor="t" rtlCol="false" tIns="0" lIns="0" bIns="0" rIns="0">
            <a:spAutoFit/>
          </a:bodyPr>
          <a:lstStyle/>
          <a:p>
            <a:pPr algn="l">
              <a:lnSpc>
                <a:spcPts val="1887"/>
              </a:lnSpc>
            </a:pPr>
            <a:r>
              <a:rPr lang="en-US" sz="1716" spc="51">
                <a:solidFill>
                  <a:srgbClr val="575757"/>
                </a:solidFill>
                <a:latin typeface="Assistant Bold"/>
                <a:ea typeface="Assistant Bold"/>
                <a:cs typeface="Assistant Bold"/>
                <a:sym typeface="Assistant Bold"/>
              </a:rPr>
              <a:t>INVESTMENT DOCUMENTS</a:t>
            </a:r>
          </a:p>
        </p:txBody>
      </p:sp>
      <p:sp>
        <p:nvSpPr>
          <p:cNvPr name="TextBox 18" id="18"/>
          <p:cNvSpPr txBox="true"/>
          <p:nvPr/>
        </p:nvSpPr>
        <p:spPr>
          <a:xfrm rot="0">
            <a:off x="2235313" y="5615637"/>
            <a:ext cx="2149924" cy="481523"/>
          </a:xfrm>
          <a:prstGeom prst="rect">
            <a:avLst/>
          </a:prstGeom>
        </p:spPr>
        <p:txBody>
          <a:bodyPr anchor="t" rtlCol="false" tIns="0" lIns="0" bIns="0" rIns="0">
            <a:spAutoFit/>
          </a:bodyPr>
          <a:lstStyle/>
          <a:p>
            <a:pPr algn="l">
              <a:lnSpc>
                <a:spcPts val="1887"/>
              </a:lnSpc>
            </a:pPr>
            <a:r>
              <a:rPr lang="en-US" sz="1716" spc="51">
                <a:solidFill>
                  <a:srgbClr val="575757"/>
                </a:solidFill>
                <a:latin typeface="Assistant Bold"/>
                <a:ea typeface="Assistant Bold"/>
                <a:cs typeface="Assistant Bold"/>
                <a:sym typeface="Assistant Bold"/>
              </a:rPr>
              <a:t>PROPERTY DOCUMENTS</a:t>
            </a:r>
          </a:p>
        </p:txBody>
      </p:sp>
      <p:grpSp>
        <p:nvGrpSpPr>
          <p:cNvPr name="Group 19" id="19"/>
          <p:cNvGrpSpPr/>
          <p:nvPr/>
        </p:nvGrpSpPr>
        <p:grpSpPr>
          <a:xfrm rot="0">
            <a:off x="1058911" y="2421991"/>
            <a:ext cx="883920" cy="883920"/>
            <a:chOff x="0" y="0"/>
            <a:chExt cx="1178560" cy="1178560"/>
          </a:xfrm>
        </p:grpSpPr>
        <p:grpSp>
          <p:nvGrpSpPr>
            <p:cNvPr name="Group 20" id="20"/>
            <p:cNvGrpSpPr/>
            <p:nvPr/>
          </p:nvGrpSpPr>
          <p:grpSpPr>
            <a:xfrm rot="0">
              <a:off x="0" y="0"/>
              <a:ext cx="1178560" cy="1178560"/>
              <a:chOff x="0" y="0"/>
              <a:chExt cx="6350000" cy="6350000"/>
            </a:xfrm>
          </p:grpSpPr>
          <p:sp>
            <p:nvSpPr>
              <p:cNvPr name="Freeform 21" id="21"/>
              <p:cNvSpPr/>
              <p:nvPr/>
            </p:nvSpPr>
            <p:spPr>
              <a:xfrm flipH="false" flipV="false" rot="0">
                <a:off x="0" y="0"/>
                <a:ext cx="6350000" cy="6350000"/>
              </a:xfrm>
              <a:custGeom>
                <a:avLst/>
                <a:gdLst/>
                <a:ahLst/>
                <a:cxnLst/>
                <a:rect r="r" b="b" t="t" l="l"/>
                <a:pathLst>
                  <a:path h="6350000" w="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FEFFFF"/>
              </a:solidFill>
            </p:spPr>
          </p:sp>
        </p:grpSp>
        <p:sp>
          <p:nvSpPr>
            <p:cNvPr name="Freeform 22" id="22"/>
            <p:cNvSpPr/>
            <p:nvPr/>
          </p:nvSpPr>
          <p:spPr>
            <a:xfrm flipH="false" flipV="false" rot="0">
              <a:off x="320349" y="281770"/>
              <a:ext cx="537863" cy="615020"/>
            </a:xfrm>
            <a:custGeom>
              <a:avLst/>
              <a:gdLst/>
              <a:ahLst/>
              <a:cxnLst/>
              <a:rect r="r" b="b" t="t" l="l"/>
              <a:pathLst>
                <a:path h="615020" w="537863">
                  <a:moveTo>
                    <a:pt x="0" y="0"/>
                  </a:moveTo>
                  <a:lnTo>
                    <a:pt x="537862" y="0"/>
                  </a:lnTo>
                  <a:lnTo>
                    <a:pt x="537862" y="615020"/>
                  </a:lnTo>
                  <a:lnTo>
                    <a:pt x="0" y="615020"/>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grpSp>
        <p:nvGrpSpPr>
          <p:cNvPr name="Group 23" id="23"/>
          <p:cNvGrpSpPr/>
          <p:nvPr/>
        </p:nvGrpSpPr>
        <p:grpSpPr>
          <a:xfrm rot="0">
            <a:off x="989443" y="3418379"/>
            <a:ext cx="883920" cy="883920"/>
            <a:chOff x="0" y="0"/>
            <a:chExt cx="1178560" cy="1178560"/>
          </a:xfrm>
        </p:grpSpPr>
        <p:grpSp>
          <p:nvGrpSpPr>
            <p:cNvPr name="Group 24" id="24"/>
            <p:cNvGrpSpPr/>
            <p:nvPr/>
          </p:nvGrpSpPr>
          <p:grpSpPr>
            <a:xfrm rot="0">
              <a:off x="0" y="0"/>
              <a:ext cx="1178560" cy="1178560"/>
              <a:chOff x="0" y="0"/>
              <a:chExt cx="6350000" cy="6350000"/>
            </a:xfrm>
          </p:grpSpPr>
          <p:sp>
            <p:nvSpPr>
              <p:cNvPr name="Freeform 25" id="25"/>
              <p:cNvSpPr/>
              <p:nvPr/>
            </p:nvSpPr>
            <p:spPr>
              <a:xfrm flipH="false" flipV="false" rot="0">
                <a:off x="0" y="0"/>
                <a:ext cx="6350000" cy="6350000"/>
              </a:xfrm>
              <a:custGeom>
                <a:avLst/>
                <a:gdLst/>
                <a:ahLst/>
                <a:cxnLst/>
                <a:rect r="r" b="b" t="t" l="l"/>
                <a:pathLst>
                  <a:path h="6350000" w="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FEFFFF"/>
              </a:solidFill>
            </p:spPr>
          </p:sp>
        </p:grpSp>
        <p:sp>
          <p:nvSpPr>
            <p:cNvPr name="Freeform 26" id="26"/>
            <p:cNvSpPr/>
            <p:nvPr/>
          </p:nvSpPr>
          <p:spPr>
            <a:xfrm flipH="false" flipV="false" rot="0">
              <a:off x="320349" y="281770"/>
              <a:ext cx="537863" cy="615020"/>
            </a:xfrm>
            <a:custGeom>
              <a:avLst/>
              <a:gdLst/>
              <a:ahLst/>
              <a:cxnLst/>
              <a:rect r="r" b="b" t="t" l="l"/>
              <a:pathLst>
                <a:path h="615020" w="537863">
                  <a:moveTo>
                    <a:pt x="0" y="0"/>
                  </a:moveTo>
                  <a:lnTo>
                    <a:pt x="537862" y="0"/>
                  </a:lnTo>
                  <a:lnTo>
                    <a:pt x="537862" y="615020"/>
                  </a:lnTo>
                  <a:lnTo>
                    <a:pt x="0" y="615020"/>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grpSp>
        <p:nvGrpSpPr>
          <p:cNvPr name="Group 27" id="27"/>
          <p:cNvGrpSpPr/>
          <p:nvPr/>
        </p:nvGrpSpPr>
        <p:grpSpPr>
          <a:xfrm rot="0">
            <a:off x="989443" y="4402379"/>
            <a:ext cx="883920" cy="883920"/>
            <a:chOff x="0" y="0"/>
            <a:chExt cx="1178560" cy="1178560"/>
          </a:xfrm>
        </p:grpSpPr>
        <p:grpSp>
          <p:nvGrpSpPr>
            <p:cNvPr name="Group 28" id="28"/>
            <p:cNvGrpSpPr/>
            <p:nvPr/>
          </p:nvGrpSpPr>
          <p:grpSpPr>
            <a:xfrm rot="0">
              <a:off x="0" y="0"/>
              <a:ext cx="1178560" cy="1178560"/>
              <a:chOff x="0" y="0"/>
              <a:chExt cx="6350000" cy="6350000"/>
            </a:xfrm>
          </p:grpSpPr>
          <p:sp>
            <p:nvSpPr>
              <p:cNvPr name="Freeform 29" id="29"/>
              <p:cNvSpPr/>
              <p:nvPr/>
            </p:nvSpPr>
            <p:spPr>
              <a:xfrm flipH="false" flipV="false" rot="0">
                <a:off x="0" y="0"/>
                <a:ext cx="6350000" cy="6350000"/>
              </a:xfrm>
              <a:custGeom>
                <a:avLst/>
                <a:gdLst/>
                <a:ahLst/>
                <a:cxnLst/>
                <a:rect r="r" b="b" t="t" l="l"/>
                <a:pathLst>
                  <a:path h="6350000" w="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FEFFFF"/>
              </a:solidFill>
            </p:spPr>
          </p:sp>
        </p:grpSp>
        <p:sp>
          <p:nvSpPr>
            <p:cNvPr name="Freeform 30" id="30"/>
            <p:cNvSpPr/>
            <p:nvPr/>
          </p:nvSpPr>
          <p:spPr>
            <a:xfrm flipH="false" flipV="false" rot="0">
              <a:off x="320349" y="281363"/>
              <a:ext cx="537863" cy="615020"/>
            </a:xfrm>
            <a:custGeom>
              <a:avLst/>
              <a:gdLst/>
              <a:ahLst/>
              <a:cxnLst/>
              <a:rect r="r" b="b" t="t" l="l"/>
              <a:pathLst>
                <a:path h="615020" w="537863">
                  <a:moveTo>
                    <a:pt x="0" y="0"/>
                  </a:moveTo>
                  <a:lnTo>
                    <a:pt x="537862" y="0"/>
                  </a:lnTo>
                  <a:lnTo>
                    <a:pt x="537862" y="615019"/>
                  </a:lnTo>
                  <a:lnTo>
                    <a:pt x="0" y="615019"/>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sp>
        <p:nvSpPr>
          <p:cNvPr name="Freeform 31" id="31"/>
          <p:cNvSpPr/>
          <p:nvPr/>
        </p:nvSpPr>
        <p:spPr>
          <a:xfrm flipH="false" flipV="false" rot="0">
            <a:off x="8258632" y="6038547"/>
            <a:ext cx="1087230" cy="1100868"/>
          </a:xfrm>
          <a:custGeom>
            <a:avLst/>
            <a:gdLst/>
            <a:ahLst/>
            <a:cxnLst/>
            <a:rect r="r" b="b" t="t" l="l"/>
            <a:pathLst>
              <a:path h="1100868" w="1087230">
                <a:moveTo>
                  <a:pt x="0" y="0"/>
                </a:moveTo>
                <a:lnTo>
                  <a:pt x="1087230" y="0"/>
                </a:lnTo>
                <a:lnTo>
                  <a:pt x="1087230" y="1100867"/>
                </a:lnTo>
                <a:lnTo>
                  <a:pt x="0" y="1100867"/>
                </a:lnTo>
                <a:lnTo>
                  <a:pt x="0" y="0"/>
                </a:lnTo>
                <a:close/>
              </a:path>
            </a:pathLst>
          </a:custGeom>
          <a:blipFill>
            <a:blip r:embed="rId4"/>
            <a:stretch>
              <a:fillRect l="-22100" t="-65121" r="-298765" b="-68682"/>
            </a:stretch>
          </a:blipFill>
        </p:spPr>
      </p:sp>
      <p:grpSp>
        <p:nvGrpSpPr>
          <p:cNvPr name="Group 32" id="32"/>
          <p:cNvGrpSpPr/>
          <p:nvPr/>
        </p:nvGrpSpPr>
        <p:grpSpPr>
          <a:xfrm rot="0">
            <a:off x="1058911" y="1421072"/>
            <a:ext cx="883920" cy="883920"/>
            <a:chOff x="0" y="0"/>
            <a:chExt cx="1178560" cy="1178560"/>
          </a:xfrm>
        </p:grpSpPr>
        <p:grpSp>
          <p:nvGrpSpPr>
            <p:cNvPr name="Group 33" id="33"/>
            <p:cNvGrpSpPr/>
            <p:nvPr/>
          </p:nvGrpSpPr>
          <p:grpSpPr>
            <a:xfrm rot="0">
              <a:off x="0" y="0"/>
              <a:ext cx="1178560" cy="1178560"/>
              <a:chOff x="0" y="0"/>
              <a:chExt cx="6350000" cy="6350000"/>
            </a:xfrm>
          </p:grpSpPr>
          <p:sp>
            <p:nvSpPr>
              <p:cNvPr name="Freeform 34" id="34"/>
              <p:cNvSpPr/>
              <p:nvPr/>
            </p:nvSpPr>
            <p:spPr>
              <a:xfrm flipH="false" flipV="false" rot="0">
                <a:off x="0" y="0"/>
                <a:ext cx="6350000" cy="6350000"/>
              </a:xfrm>
              <a:custGeom>
                <a:avLst/>
                <a:gdLst/>
                <a:ahLst/>
                <a:cxnLst/>
                <a:rect r="r" b="b" t="t" l="l"/>
                <a:pathLst>
                  <a:path h="6350000" w="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FEFFFF"/>
              </a:solidFill>
            </p:spPr>
          </p:sp>
        </p:grpSp>
        <p:sp>
          <p:nvSpPr>
            <p:cNvPr name="Freeform 35" id="35"/>
            <p:cNvSpPr/>
            <p:nvPr/>
          </p:nvSpPr>
          <p:spPr>
            <a:xfrm flipH="false" flipV="false" rot="0">
              <a:off x="320349" y="281770"/>
              <a:ext cx="537863" cy="615020"/>
            </a:xfrm>
            <a:custGeom>
              <a:avLst/>
              <a:gdLst/>
              <a:ahLst/>
              <a:cxnLst/>
              <a:rect r="r" b="b" t="t" l="l"/>
              <a:pathLst>
                <a:path h="615020" w="537863">
                  <a:moveTo>
                    <a:pt x="0" y="0"/>
                  </a:moveTo>
                  <a:lnTo>
                    <a:pt x="537862" y="0"/>
                  </a:lnTo>
                  <a:lnTo>
                    <a:pt x="537862" y="615020"/>
                  </a:lnTo>
                  <a:lnTo>
                    <a:pt x="0" y="615020"/>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grpSp>
        <p:nvGrpSpPr>
          <p:cNvPr name="Group 36" id="36"/>
          <p:cNvGrpSpPr/>
          <p:nvPr/>
        </p:nvGrpSpPr>
        <p:grpSpPr>
          <a:xfrm rot="0">
            <a:off x="989443" y="5404913"/>
            <a:ext cx="883920" cy="883920"/>
            <a:chOff x="0" y="0"/>
            <a:chExt cx="1178560" cy="1178560"/>
          </a:xfrm>
        </p:grpSpPr>
        <p:grpSp>
          <p:nvGrpSpPr>
            <p:cNvPr name="Group 37" id="37"/>
            <p:cNvGrpSpPr/>
            <p:nvPr/>
          </p:nvGrpSpPr>
          <p:grpSpPr>
            <a:xfrm rot="0">
              <a:off x="0" y="0"/>
              <a:ext cx="1178560" cy="1178560"/>
              <a:chOff x="0" y="0"/>
              <a:chExt cx="6350000" cy="6350000"/>
            </a:xfrm>
          </p:grpSpPr>
          <p:sp>
            <p:nvSpPr>
              <p:cNvPr name="Freeform 38" id="38"/>
              <p:cNvSpPr/>
              <p:nvPr/>
            </p:nvSpPr>
            <p:spPr>
              <a:xfrm flipH="false" flipV="false" rot="0">
                <a:off x="0" y="0"/>
                <a:ext cx="6350000" cy="6350000"/>
              </a:xfrm>
              <a:custGeom>
                <a:avLst/>
                <a:gdLst/>
                <a:ahLst/>
                <a:cxnLst/>
                <a:rect r="r" b="b" t="t" l="l"/>
                <a:pathLst>
                  <a:path h="6350000" w="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FEFFFF"/>
              </a:solidFill>
            </p:spPr>
          </p:sp>
        </p:grpSp>
        <p:sp>
          <p:nvSpPr>
            <p:cNvPr name="Freeform 39" id="39"/>
            <p:cNvSpPr/>
            <p:nvPr/>
          </p:nvSpPr>
          <p:spPr>
            <a:xfrm flipH="false" flipV="false" rot="0">
              <a:off x="320349" y="281363"/>
              <a:ext cx="537863" cy="615020"/>
            </a:xfrm>
            <a:custGeom>
              <a:avLst/>
              <a:gdLst/>
              <a:ahLst/>
              <a:cxnLst/>
              <a:rect r="r" b="b" t="t" l="l"/>
              <a:pathLst>
                <a:path h="615020" w="537863">
                  <a:moveTo>
                    <a:pt x="0" y="0"/>
                  </a:moveTo>
                  <a:lnTo>
                    <a:pt x="537862" y="0"/>
                  </a:lnTo>
                  <a:lnTo>
                    <a:pt x="537862" y="615019"/>
                  </a:lnTo>
                  <a:lnTo>
                    <a:pt x="0" y="615019"/>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spTree>
  </p:cSld>
  <p:clrMapOvr>
    <a:masterClrMapping/>
  </p:clrMapOvr>
</p:sld>
</file>

<file path=ppt/slides/slide30.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0" y="0"/>
            <a:ext cx="4146916" cy="7315200"/>
            <a:chOff x="0" y="0"/>
            <a:chExt cx="2630220" cy="4639733"/>
          </a:xfrm>
        </p:grpSpPr>
        <p:sp>
          <p:nvSpPr>
            <p:cNvPr name="Freeform 3" id="3"/>
            <p:cNvSpPr/>
            <p:nvPr/>
          </p:nvSpPr>
          <p:spPr>
            <a:xfrm flipH="false" flipV="false" rot="0">
              <a:off x="0" y="0"/>
              <a:ext cx="2630220" cy="4639733"/>
            </a:xfrm>
            <a:custGeom>
              <a:avLst/>
              <a:gdLst/>
              <a:ahLst/>
              <a:cxnLst/>
              <a:rect r="r" b="b" t="t" l="l"/>
              <a:pathLst>
                <a:path h="4639733" w="2630220">
                  <a:moveTo>
                    <a:pt x="0" y="0"/>
                  </a:moveTo>
                  <a:lnTo>
                    <a:pt x="2630220" y="0"/>
                  </a:lnTo>
                  <a:lnTo>
                    <a:pt x="2630220" y="4639733"/>
                  </a:lnTo>
                  <a:lnTo>
                    <a:pt x="0" y="4639733"/>
                  </a:lnTo>
                  <a:close/>
                </a:path>
              </a:pathLst>
            </a:custGeom>
            <a:solidFill>
              <a:srgbClr val="0E1D42"/>
            </a:solidFill>
          </p:spPr>
        </p:sp>
      </p:grpSp>
      <p:grpSp>
        <p:nvGrpSpPr>
          <p:cNvPr name="Group 4" id="4"/>
          <p:cNvGrpSpPr/>
          <p:nvPr/>
        </p:nvGrpSpPr>
        <p:grpSpPr>
          <a:xfrm rot="0">
            <a:off x="548640" y="2175143"/>
            <a:ext cx="240280" cy="2964914"/>
            <a:chOff x="0" y="0"/>
            <a:chExt cx="152400" cy="1880524"/>
          </a:xfrm>
        </p:grpSpPr>
        <p:sp>
          <p:nvSpPr>
            <p:cNvPr name="Freeform 5" id="5"/>
            <p:cNvSpPr/>
            <p:nvPr/>
          </p:nvSpPr>
          <p:spPr>
            <a:xfrm flipH="false" flipV="false" rot="0">
              <a:off x="0" y="0"/>
              <a:ext cx="152400" cy="1880524"/>
            </a:xfrm>
            <a:custGeom>
              <a:avLst/>
              <a:gdLst/>
              <a:ahLst/>
              <a:cxnLst/>
              <a:rect r="r" b="b" t="t" l="l"/>
              <a:pathLst>
                <a:path h="1880524" w="152400">
                  <a:moveTo>
                    <a:pt x="0" y="0"/>
                  </a:moveTo>
                  <a:lnTo>
                    <a:pt x="152400" y="0"/>
                  </a:lnTo>
                  <a:lnTo>
                    <a:pt x="152400" y="1880524"/>
                  </a:lnTo>
                  <a:lnTo>
                    <a:pt x="0" y="1880524"/>
                  </a:lnTo>
                  <a:close/>
                </a:path>
              </a:pathLst>
            </a:custGeom>
            <a:solidFill>
              <a:srgbClr val="00BF63"/>
            </a:solidFill>
          </p:spPr>
        </p:sp>
      </p:grpSp>
      <p:sp>
        <p:nvSpPr>
          <p:cNvPr name="TextBox 6" id="6"/>
          <p:cNvSpPr txBox="true"/>
          <p:nvPr/>
        </p:nvSpPr>
        <p:spPr>
          <a:xfrm rot="0">
            <a:off x="1112020" y="1353025"/>
            <a:ext cx="2893551" cy="4171112"/>
          </a:xfrm>
          <a:prstGeom prst="rect">
            <a:avLst/>
          </a:prstGeom>
        </p:spPr>
        <p:txBody>
          <a:bodyPr anchor="t" rtlCol="false" tIns="0" lIns="0" bIns="0" rIns="0">
            <a:spAutoFit/>
          </a:bodyPr>
          <a:lstStyle/>
          <a:p>
            <a:pPr algn="l">
              <a:lnSpc>
                <a:spcPts val="6505"/>
              </a:lnSpc>
            </a:pPr>
            <a:r>
              <a:rPr lang="en-US" sz="7228">
                <a:solidFill>
                  <a:srgbClr val="00BF63"/>
                </a:solidFill>
                <a:latin typeface="League Gothic"/>
                <a:ea typeface="League Gothic"/>
                <a:cs typeface="League Gothic"/>
                <a:sym typeface="League Gothic"/>
              </a:rPr>
              <a:t>SELF- EMPLOYED </a:t>
            </a:r>
            <a:r>
              <a:rPr lang="en-US" sz="7228">
                <a:solidFill>
                  <a:srgbClr val="FEFFFF"/>
                </a:solidFill>
                <a:latin typeface="League Gothic"/>
                <a:ea typeface="League Gothic"/>
                <a:cs typeface="League Gothic"/>
                <a:sym typeface="League Gothic"/>
              </a:rPr>
              <a:t>HEALTH INSURANCE PREMIUMS</a:t>
            </a:r>
          </a:p>
        </p:txBody>
      </p:sp>
      <p:sp>
        <p:nvSpPr>
          <p:cNvPr name="Freeform 7" id="7"/>
          <p:cNvSpPr/>
          <p:nvPr/>
        </p:nvSpPr>
        <p:spPr>
          <a:xfrm flipH="false" flipV="false" rot="0">
            <a:off x="337736" y="6033246"/>
            <a:ext cx="1087230" cy="1100868"/>
          </a:xfrm>
          <a:custGeom>
            <a:avLst/>
            <a:gdLst/>
            <a:ahLst/>
            <a:cxnLst/>
            <a:rect r="r" b="b" t="t" l="l"/>
            <a:pathLst>
              <a:path h="1100868" w="1087230">
                <a:moveTo>
                  <a:pt x="0" y="0"/>
                </a:moveTo>
                <a:lnTo>
                  <a:pt x="1087230" y="0"/>
                </a:lnTo>
                <a:lnTo>
                  <a:pt x="1087230" y="1100868"/>
                </a:lnTo>
                <a:lnTo>
                  <a:pt x="0" y="1100868"/>
                </a:lnTo>
                <a:lnTo>
                  <a:pt x="0" y="0"/>
                </a:lnTo>
                <a:close/>
              </a:path>
            </a:pathLst>
          </a:custGeom>
          <a:blipFill>
            <a:blip r:embed="rId2"/>
            <a:stretch>
              <a:fillRect l="-22100" t="-65121" r="-298765" b="-68682"/>
            </a:stretch>
          </a:blipFill>
        </p:spPr>
      </p:sp>
      <p:sp>
        <p:nvSpPr>
          <p:cNvPr name="TextBox 8" id="8"/>
          <p:cNvSpPr txBox="true"/>
          <p:nvPr/>
        </p:nvSpPr>
        <p:spPr>
          <a:xfrm rot="0">
            <a:off x="4469132" y="546290"/>
            <a:ext cx="4704183" cy="6098794"/>
          </a:xfrm>
          <a:prstGeom prst="rect">
            <a:avLst/>
          </a:prstGeom>
        </p:spPr>
        <p:txBody>
          <a:bodyPr anchor="t" rtlCol="false" tIns="0" lIns="0" bIns="0" rIns="0">
            <a:spAutoFit/>
          </a:bodyPr>
          <a:lstStyle/>
          <a:p>
            <a:pPr algn="l" marL="345439" indent="-172720" lvl="1">
              <a:lnSpc>
                <a:spcPts val="3247"/>
              </a:lnSpc>
              <a:buFont typeface="Arial"/>
              <a:buChar char="•"/>
            </a:pPr>
            <a:r>
              <a:rPr lang="en-US" sz="1599" spc="47">
                <a:solidFill>
                  <a:srgbClr val="8A5335"/>
                </a:solidFill>
                <a:latin typeface="Assistant Bold"/>
                <a:ea typeface="Assistant Bold"/>
                <a:cs typeface="Assistant Bold"/>
                <a:sym typeface="Assistant Bold"/>
              </a:rPr>
              <a:t>Tax Deduction: </a:t>
            </a:r>
            <a:r>
              <a:rPr lang="en-US" sz="1599" spc="47">
                <a:solidFill>
                  <a:srgbClr val="000000"/>
                </a:solidFill>
                <a:latin typeface="Assistant"/>
                <a:ea typeface="Assistant"/>
                <a:cs typeface="Assistant"/>
                <a:sym typeface="Assistant"/>
              </a:rPr>
              <a:t>Self-employed individuals can deduct health insurance premiums for themselves, their spouses, and dependents.</a:t>
            </a:r>
          </a:p>
          <a:p>
            <a:pPr algn="l" marL="345439" indent="-172720" lvl="1">
              <a:lnSpc>
                <a:spcPts val="3247"/>
              </a:lnSpc>
              <a:buFont typeface="Arial"/>
              <a:buChar char="•"/>
            </a:pPr>
            <a:r>
              <a:rPr lang="en-US" sz="1599" spc="47">
                <a:solidFill>
                  <a:srgbClr val="8A5335"/>
                </a:solidFill>
                <a:latin typeface="Assistant Bold"/>
                <a:ea typeface="Assistant Bold"/>
                <a:cs typeface="Assistant Bold"/>
                <a:sym typeface="Assistant Bold"/>
              </a:rPr>
              <a:t>Eligibility: </a:t>
            </a:r>
            <a:r>
              <a:rPr lang="en-US" sz="1599" spc="47">
                <a:solidFill>
                  <a:srgbClr val="000000"/>
                </a:solidFill>
                <a:latin typeface="Assistant"/>
                <a:ea typeface="Assistant"/>
                <a:cs typeface="Assistant"/>
                <a:sym typeface="Assistant"/>
              </a:rPr>
              <a:t>Must have a net profit from self-employment or be a partner with net earnings.</a:t>
            </a:r>
          </a:p>
          <a:p>
            <a:pPr algn="l" marL="345439" indent="-172720" lvl="1">
              <a:lnSpc>
                <a:spcPts val="3247"/>
              </a:lnSpc>
              <a:buFont typeface="Arial"/>
              <a:buChar char="•"/>
            </a:pPr>
            <a:r>
              <a:rPr lang="en-US" sz="1599" spc="47">
                <a:solidFill>
                  <a:srgbClr val="8A5335"/>
                </a:solidFill>
                <a:latin typeface="Assistant Bold"/>
                <a:ea typeface="Assistant Bold"/>
                <a:cs typeface="Assistant Bold"/>
                <a:sym typeface="Assistant Bold"/>
              </a:rPr>
              <a:t>Qualifying Insurance:</a:t>
            </a:r>
            <a:r>
              <a:rPr lang="en-US" sz="1599" spc="47">
                <a:solidFill>
                  <a:srgbClr val="000000"/>
                </a:solidFill>
                <a:latin typeface="Assistant"/>
                <a:ea typeface="Assistant"/>
                <a:cs typeface="Assistant"/>
                <a:sym typeface="Assistant"/>
              </a:rPr>
              <a:t> Health, dental, and long-term care insurance qualify for the deduction.</a:t>
            </a:r>
          </a:p>
          <a:p>
            <a:pPr algn="l" marL="345439" indent="-172720" lvl="1">
              <a:lnSpc>
                <a:spcPts val="3247"/>
              </a:lnSpc>
              <a:buFont typeface="Arial"/>
              <a:buChar char="•"/>
            </a:pPr>
            <a:r>
              <a:rPr lang="en-US" sz="1599" spc="47">
                <a:solidFill>
                  <a:srgbClr val="8A5335"/>
                </a:solidFill>
                <a:latin typeface="Assistant Bold"/>
                <a:ea typeface="Assistant Bold"/>
                <a:cs typeface="Assistant Bold"/>
                <a:sym typeface="Assistant Bold"/>
              </a:rPr>
              <a:t>Limits: </a:t>
            </a:r>
            <a:r>
              <a:rPr lang="en-US" sz="1599" spc="47">
                <a:solidFill>
                  <a:srgbClr val="000000"/>
                </a:solidFill>
                <a:latin typeface="Assistant"/>
                <a:ea typeface="Assistant"/>
                <a:cs typeface="Assistant"/>
                <a:sym typeface="Assistant"/>
              </a:rPr>
              <a:t>Deduction cannot exceed the earned income from the business.</a:t>
            </a:r>
          </a:p>
          <a:p>
            <a:pPr algn="l" marL="345439" indent="-172720" lvl="1">
              <a:lnSpc>
                <a:spcPts val="3247"/>
              </a:lnSpc>
              <a:buFont typeface="Arial"/>
              <a:buChar char="•"/>
            </a:pPr>
            <a:r>
              <a:rPr lang="en-US" sz="1599" spc="47">
                <a:solidFill>
                  <a:srgbClr val="8A5335"/>
                </a:solidFill>
                <a:latin typeface="Assistant Bold"/>
                <a:ea typeface="Assistant Bold"/>
                <a:cs typeface="Assistant Bold"/>
                <a:sym typeface="Assistant Bold"/>
              </a:rPr>
              <a:t>Not Itemized: </a:t>
            </a:r>
            <a:r>
              <a:rPr lang="en-US" sz="1599" spc="47">
                <a:solidFill>
                  <a:srgbClr val="000000"/>
                </a:solidFill>
                <a:latin typeface="Assistant"/>
                <a:ea typeface="Assistant"/>
                <a:cs typeface="Assistant"/>
                <a:sym typeface="Assistant"/>
              </a:rPr>
              <a:t>This deduction is taken "above the line," reducing adjusted gross income (AGI).</a:t>
            </a:r>
          </a:p>
          <a:p>
            <a:pPr algn="l" marL="345439" indent="-172720" lvl="1">
              <a:lnSpc>
                <a:spcPts val="3247"/>
              </a:lnSpc>
              <a:buFont typeface="Arial"/>
              <a:buChar char="•"/>
            </a:pPr>
            <a:r>
              <a:rPr lang="en-US" sz="1599" spc="47">
                <a:solidFill>
                  <a:srgbClr val="8A5335"/>
                </a:solidFill>
                <a:latin typeface="Assistant Bold"/>
                <a:ea typeface="Assistant Bold"/>
                <a:cs typeface="Assistant Bold"/>
                <a:sym typeface="Assistant Bold"/>
              </a:rPr>
              <a:t>Impact on Taxes: </a:t>
            </a:r>
            <a:r>
              <a:rPr lang="en-US" sz="1599" spc="47">
                <a:solidFill>
                  <a:srgbClr val="000000"/>
                </a:solidFill>
                <a:latin typeface="Assistant"/>
                <a:ea typeface="Assistant"/>
                <a:cs typeface="Assistant"/>
                <a:sym typeface="Assistant"/>
              </a:rPr>
              <a:t>Lowers taxable income, potentially reducing overall tax liability.</a:t>
            </a:r>
          </a:p>
          <a:p>
            <a:pPr algn="l" marL="345439" indent="-172720" lvl="1">
              <a:lnSpc>
                <a:spcPts val="3247"/>
              </a:lnSpc>
              <a:buFont typeface="Arial"/>
              <a:buChar char="•"/>
            </a:pPr>
            <a:r>
              <a:rPr lang="en-US" sz="1599" spc="47">
                <a:solidFill>
                  <a:srgbClr val="8A5335"/>
                </a:solidFill>
                <a:latin typeface="Assistant Bold"/>
                <a:ea typeface="Assistant Bold"/>
                <a:cs typeface="Assistant Bold"/>
                <a:sym typeface="Assistant Bold"/>
              </a:rPr>
              <a:t>Reporting: </a:t>
            </a:r>
            <a:r>
              <a:rPr lang="en-US" sz="1599" spc="47">
                <a:solidFill>
                  <a:srgbClr val="000000"/>
                </a:solidFill>
                <a:latin typeface="Assistant"/>
                <a:ea typeface="Assistant"/>
                <a:cs typeface="Assistant"/>
                <a:sym typeface="Assistant"/>
              </a:rPr>
              <a:t>Deduction is claimed on Schedule 1 (Form 1040).</a:t>
            </a:r>
          </a:p>
        </p:txBody>
      </p:sp>
    </p:spTree>
  </p:cSld>
  <p:clrMapOvr>
    <a:masterClrMapping/>
  </p:clrMapOvr>
</p:sld>
</file>

<file path=ppt/slides/slide31.xml><?xml version="1.0" encoding="utf-8"?>
<p:sld xmlns:p="http://schemas.openxmlformats.org/presentationml/2006/main" xmlns:a="http://schemas.openxmlformats.org/drawingml/2006/main" xmlns:r="http://schemas.openxmlformats.org/officeDocument/2006/relationships">
  <p:cSld>
    <p:bg>
      <p:bgPr>
        <a:solidFill>
          <a:srgbClr val="0E1D42"/>
        </a:solidFill>
      </p:bgPr>
    </p:bg>
    <p:spTree>
      <p:nvGrpSpPr>
        <p:cNvPr id="1" name=""/>
        <p:cNvGrpSpPr/>
        <p:nvPr/>
      </p:nvGrpSpPr>
      <p:grpSpPr>
        <a:xfrm>
          <a:off x="0" y="0"/>
          <a:ext cx="0" cy="0"/>
          <a:chOff x="0" y="0"/>
          <a:chExt cx="0" cy="0"/>
        </a:xfrm>
      </p:grpSpPr>
      <p:grpSp>
        <p:nvGrpSpPr>
          <p:cNvPr name="Group 2" id="2"/>
          <p:cNvGrpSpPr/>
          <p:nvPr/>
        </p:nvGrpSpPr>
        <p:grpSpPr>
          <a:xfrm rot="0">
            <a:off x="0" y="0"/>
            <a:ext cx="6583680" cy="7315200"/>
            <a:chOff x="0" y="0"/>
            <a:chExt cx="8778240" cy="9753600"/>
          </a:xfrm>
        </p:grpSpPr>
        <p:pic>
          <p:nvPicPr>
            <p:cNvPr name="Picture 3" id="3"/>
            <p:cNvPicPr>
              <a:picLocks noChangeAspect="true"/>
            </p:cNvPicPr>
            <p:nvPr/>
          </p:nvPicPr>
          <p:blipFill>
            <a:blip r:embed="rId2"/>
            <a:srcRect l="20018" t="0" r="20018" b="0"/>
            <a:stretch>
              <a:fillRect/>
            </a:stretch>
          </p:blipFill>
          <p:spPr>
            <a:xfrm flipH="false" flipV="false">
              <a:off x="0" y="0"/>
              <a:ext cx="8778240" cy="9753600"/>
            </a:xfrm>
            <a:prstGeom prst="rect">
              <a:avLst/>
            </a:prstGeom>
          </p:spPr>
        </p:pic>
      </p:grpSp>
      <p:grpSp>
        <p:nvGrpSpPr>
          <p:cNvPr name="Group 4" id="4"/>
          <p:cNvGrpSpPr/>
          <p:nvPr/>
        </p:nvGrpSpPr>
        <p:grpSpPr>
          <a:xfrm rot="5400000">
            <a:off x="4188569" y="-478323"/>
            <a:ext cx="2858215" cy="8271847"/>
            <a:chOff x="0" y="0"/>
            <a:chExt cx="1812849" cy="5246495"/>
          </a:xfrm>
        </p:grpSpPr>
        <p:sp>
          <p:nvSpPr>
            <p:cNvPr name="Freeform 5" id="5"/>
            <p:cNvSpPr/>
            <p:nvPr/>
          </p:nvSpPr>
          <p:spPr>
            <a:xfrm flipH="false" flipV="false" rot="0">
              <a:off x="0" y="0"/>
              <a:ext cx="1812849" cy="5246495"/>
            </a:xfrm>
            <a:custGeom>
              <a:avLst/>
              <a:gdLst/>
              <a:ahLst/>
              <a:cxnLst/>
              <a:rect r="r" b="b" t="t" l="l"/>
              <a:pathLst>
                <a:path h="5246495" w="1812849">
                  <a:moveTo>
                    <a:pt x="0" y="0"/>
                  </a:moveTo>
                  <a:lnTo>
                    <a:pt x="1812849" y="0"/>
                  </a:lnTo>
                  <a:lnTo>
                    <a:pt x="1812849" y="5246495"/>
                  </a:lnTo>
                  <a:lnTo>
                    <a:pt x="0" y="5246495"/>
                  </a:lnTo>
                  <a:close/>
                </a:path>
              </a:pathLst>
            </a:custGeom>
            <a:solidFill>
              <a:srgbClr val="FFFFFF"/>
            </a:solidFill>
          </p:spPr>
        </p:sp>
      </p:grpSp>
      <p:grpSp>
        <p:nvGrpSpPr>
          <p:cNvPr name="Group 6" id="6"/>
          <p:cNvGrpSpPr/>
          <p:nvPr/>
        </p:nvGrpSpPr>
        <p:grpSpPr>
          <a:xfrm rot="5400000">
            <a:off x="1215163" y="3540847"/>
            <a:ext cx="1666108" cy="240280"/>
            <a:chOff x="0" y="0"/>
            <a:chExt cx="1056744" cy="152400"/>
          </a:xfrm>
        </p:grpSpPr>
        <p:sp>
          <p:nvSpPr>
            <p:cNvPr name="Freeform 7" id="7"/>
            <p:cNvSpPr/>
            <p:nvPr/>
          </p:nvSpPr>
          <p:spPr>
            <a:xfrm flipH="false" flipV="false" rot="0">
              <a:off x="0" y="0"/>
              <a:ext cx="1056744" cy="152400"/>
            </a:xfrm>
            <a:custGeom>
              <a:avLst/>
              <a:gdLst/>
              <a:ahLst/>
              <a:cxnLst/>
              <a:rect r="r" b="b" t="t" l="l"/>
              <a:pathLst>
                <a:path h="152400" w="1056744">
                  <a:moveTo>
                    <a:pt x="0" y="0"/>
                  </a:moveTo>
                  <a:lnTo>
                    <a:pt x="1056744" y="0"/>
                  </a:lnTo>
                  <a:lnTo>
                    <a:pt x="1056744" y="152400"/>
                  </a:lnTo>
                  <a:lnTo>
                    <a:pt x="0" y="152400"/>
                  </a:lnTo>
                  <a:close/>
                </a:path>
              </a:pathLst>
            </a:custGeom>
            <a:solidFill>
              <a:srgbClr val="00BF63"/>
            </a:solidFill>
          </p:spPr>
        </p:sp>
      </p:grpSp>
      <p:sp>
        <p:nvSpPr>
          <p:cNvPr name="TextBox 8" id="8"/>
          <p:cNvSpPr txBox="true"/>
          <p:nvPr/>
        </p:nvSpPr>
        <p:spPr>
          <a:xfrm rot="0">
            <a:off x="2497155" y="3270411"/>
            <a:ext cx="6909717" cy="1000226"/>
          </a:xfrm>
          <a:prstGeom prst="rect">
            <a:avLst/>
          </a:prstGeom>
        </p:spPr>
        <p:txBody>
          <a:bodyPr anchor="t" rtlCol="false" tIns="0" lIns="0" bIns="0" rIns="0">
            <a:spAutoFit/>
          </a:bodyPr>
          <a:lstStyle/>
          <a:p>
            <a:pPr algn="l">
              <a:lnSpc>
                <a:spcPts val="7202"/>
              </a:lnSpc>
            </a:pPr>
            <a:r>
              <a:rPr lang="en-US" sz="8002">
                <a:solidFill>
                  <a:srgbClr val="0E1D42"/>
                </a:solidFill>
                <a:latin typeface="League Gothic"/>
                <a:ea typeface="League Gothic"/>
                <a:cs typeface="League Gothic"/>
                <a:sym typeface="League Gothic"/>
              </a:rPr>
              <a:t>COMMON </a:t>
            </a:r>
            <a:r>
              <a:rPr lang="en-US" sz="8002">
                <a:solidFill>
                  <a:srgbClr val="00BF63"/>
                </a:solidFill>
                <a:latin typeface="League Gothic"/>
                <a:ea typeface="League Gothic"/>
                <a:cs typeface="League Gothic"/>
                <a:sym typeface="League Gothic"/>
              </a:rPr>
              <a:t>FORMS</a:t>
            </a:r>
          </a:p>
        </p:txBody>
      </p:sp>
      <p:sp>
        <p:nvSpPr>
          <p:cNvPr name="Freeform 9" id="9"/>
          <p:cNvSpPr/>
          <p:nvPr/>
        </p:nvSpPr>
        <p:spPr>
          <a:xfrm flipH="false" flipV="false" rot="0">
            <a:off x="8357399" y="289955"/>
            <a:ext cx="1087230" cy="1100868"/>
          </a:xfrm>
          <a:custGeom>
            <a:avLst/>
            <a:gdLst/>
            <a:ahLst/>
            <a:cxnLst/>
            <a:rect r="r" b="b" t="t" l="l"/>
            <a:pathLst>
              <a:path h="1100868" w="1087230">
                <a:moveTo>
                  <a:pt x="0" y="0"/>
                </a:moveTo>
                <a:lnTo>
                  <a:pt x="1087230" y="0"/>
                </a:lnTo>
                <a:lnTo>
                  <a:pt x="1087230" y="1100867"/>
                </a:lnTo>
                <a:lnTo>
                  <a:pt x="0" y="1100867"/>
                </a:lnTo>
                <a:lnTo>
                  <a:pt x="0" y="0"/>
                </a:lnTo>
                <a:close/>
              </a:path>
            </a:pathLst>
          </a:custGeom>
          <a:blipFill>
            <a:blip r:embed="rId3"/>
            <a:stretch>
              <a:fillRect l="-22100" t="-65121" r="-298765" b="-68682"/>
            </a:stretch>
          </a:blipFill>
        </p:spPr>
      </p:sp>
    </p:spTree>
  </p:cSld>
  <p:clrMapOvr>
    <a:masterClrMapping/>
  </p:clrMapOvr>
</p:sld>
</file>

<file path=ppt/slides/slide3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200919" y="2500876"/>
            <a:ext cx="9552681" cy="5036474"/>
          </a:xfrm>
          <a:custGeom>
            <a:avLst/>
            <a:gdLst/>
            <a:ahLst/>
            <a:cxnLst/>
            <a:rect r="r" b="b" t="t" l="l"/>
            <a:pathLst>
              <a:path h="5036474" w="9552681">
                <a:moveTo>
                  <a:pt x="0" y="0"/>
                </a:moveTo>
                <a:lnTo>
                  <a:pt x="9552681" y="0"/>
                </a:lnTo>
                <a:lnTo>
                  <a:pt x="9552681" y="5036474"/>
                </a:lnTo>
                <a:lnTo>
                  <a:pt x="0" y="5036474"/>
                </a:lnTo>
                <a:lnTo>
                  <a:pt x="0" y="0"/>
                </a:lnTo>
                <a:close/>
              </a:path>
            </a:pathLst>
          </a:custGeom>
          <a:blipFill>
            <a:blip r:embed="rId2"/>
            <a:stretch>
              <a:fillRect l="0" t="-5329" r="0" b="-5329"/>
            </a:stretch>
          </a:blipFill>
        </p:spPr>
      </p:sp>
      <p:grpSp>
        <p:nvGrpSpPr>
          <p:cNvPr name="Group 3" id="3"/>
          <p:cNvGrpSpPr/>
          <p:nvPr/>
        </p:nvGrpSpPr>
        <p:grpSpPr>
          <a:xfrm rot="5400000">
            <a:off x="5402928" y="-1847747"/>
            <a:ext cx="2858215" cy="6818490"/>
            <a:chOff x="0" y="0"/>
            <a:chExt cx="1812849" cy="4324690"/>
          </a:xfrm>
        </p:grpSpPr>
        <p:sp>
          <p:nvSpPr>
            <p:cNvPr name="Freeform 4" id="4"/>
            <p:cNvSpPr/>
            <p:nvPr/>
          </p:nvSpPr>
          <p:spPr>
            <a:xfrm flipH="false" flipV="false" rot="0">
              <a:off x="0" y="0"/>
              <a:ext cx="1812849" cy="4324690"/>
            </a:xfrm>
            <a:custGeom>
              <a:avLst/>
              <a:gdLst/>
              <a:ahLst/>
              <a:cxnLst/>
              <a:rect r="r" b="b" t="t" l="l"/>
              <a:pathLst>
                <a:path h="4324690" w="1812849">
                  <a:moveTo>
                    <a:pt x="0" y="0"/>
                  </a:moveTo>
                  <a:lnTo>
                    <a:pt x="1812849" y="0"/>
                  </a:lnTo>
                  <a:lnTo>
                    <a:pt x="1812849" y="4324690"/>
                  </a:lnTo>
                  <a:lnTo>
                    <a:pt x="0" y="4324690"/>
                  </a:lnTo>
                  <a:close/>
                </a:path>
              </a:pathLst>
            </a:custGeom>
            <a:solidFill>
              <a:srgbClr val="0E1D42"/>
            </a:solidFill>
          </p:spPr>
        </p:sp>
      </p:grpSp>
      <p:grpSp>
        <p:nvGrpSpPr>
          <p:cNvPr name="Group 5" id="5"/>
          <p:cNvGrpSpPr/>
          <p:nvPr/>
        </p:nvGrpSpPr>
        <p:grpSpPr>
          <a:xfrm rot="5400000">
            <a:off x="3182609" y="1441358"/>
            <a:ext cx="1666108" cy="240280"/>
            <a:chOff x="0" y="0"/>
            <a:chExt cx="1056744" cy="152400"/>
          </a:xfrm>
        </p:grpSpPr>
        <p:sp>
          <p:nvSpPr>
            <p:cNvPr name="Freeform 6" id="6"/>
            <p:cNvSpPr/>
            <p:nvPr/>
          </p:nvSpPr>
          <p:spPr>
            <a:xfrm flipH="false" flipV="false" rot="0">
              <a:off x="0" y="0"/>
              <a:ext cx="1056744" cy="152400"/>
            </a:xfrm>
            <a:custGeom>
              <a:avLst/>
              <a:gdLst/>
              <a:ahLst/>
              <a:cxnLst/>
              <a:rect r="r" b="b" t="t" l="l"/>
              <a:pathLst>
                <a:path h="152400" w="1056744">
                  <a:moveTo>
                    <a:pt x="0" y="0"/>
                  </a:moveTo>
                  <a:lnTo>
                    <a:pt x="1056744" y="0"/>
                  </a:lnTo>
                  <a:lnTo>
                    <a:pt x="1056744" y="152400"/>
                  </a:lnTo>
                  <a:lnTo>
                    <a:pt x="0" y="152400"/>
                  </a:lnTo>
                  <a:close/>
                </a:path>
              </a:pathLst>
            </a:custGeom>
            <a:solidFill>
              <a:srgbClr val="00BF63"/>
            </a:solidFill>
          </p:spPr>
        </p:sp>
      </p:grpSp>
      <p:sp>
        <p:nvSpPr>
          <p:cNvPr name="TextBox 7" id="7"/>
          <p:cNvSpPr txBox="true"/>
          <p:nvPr/>
        </p:nvSpPr>
        <p:spPr>
          <a:xfrm rot="0">
            <a:off x="4493152" y="713722"/>
            <a:ext cx="3872721" cy="1914627"/>
          </a:xfrm>
          <a:prstGeom prst="rect">
            <a:avLst/>
          </a:prstGeom>
        </p:spPr>
        <p:txBody>
          <a:bodyPr anchor="t" rtlCol="false" tIns="0" lIns="0" bIns="0" rIns="0">
            <a:spAutoFit/>
          </a:bodyPr>
          <a:lstStyle/>
          <a:p>
            <a:pPr algn="l">
              <a:lnSpc>
                <a:spcPts val="7202"/>
              </a:lnSpc>
            </a:pPr>
            <a:r>
              <a:rPr lang="en-US" sz="8002">
                <a:solidFill>
                  <a:srgbClr val="FEFFFF"/>
                </a:solidFill>
                <a:latin typeface="League Gothic"/>
                <a:ea typeface="League Gothic"/>
                <a:cs typeface="League Gothic"/>
                <a:sym typeface="League Gothic"/>
              </a:rPr>
              <a:t>FIXED ASSET</a:t>
            </a:r>
          </a:p>
          <a:p>
            <a:pPr algn="l">
              <a:lnSpc>
                <a:spcPts val="7202"/>
              </a:lnSpc>
            </a:pPr>
            <a:r>
              <a:rPr lang="en-US" sz="8002">
                <a:solidFill>
                  <a:srgbClr val="FEFFFF"/>
                </a:solidFill>
                <a:latin typeface="League Gothic"/>
                <a:ea typeface="League Gothic"/>
                <a:cs typeface="League Gothic"/>
                <a:sym typeface="League Gothic"/>
              </a:rPr>
              <a:t>SCHEDULE</a:t>
            </a:r>
          </a:p>
        </p:txBody>
      </p:sp>
      <p:sp>
        <p:nvSpPr>
          <p:cNvPr name="Freeform 8" id="8"/>
          <p:cNvSpPr/>
          <p:nvPr/>
        </p:nvSpPr>
        <p:spPr>
          <a:xfrm flipH="false" flipV="false" rot="0">
            <a:off x="8357399" y="289955"/>
            <a:ext cx="1087230" cy="1100868"/>
          </a:xfrm>
          <a:custGeom>
            <a:avLst/>
            <a:gdLst/>
            <a:ahLst/>
            <a:cxnLst/>
            <a:rect r="r" b="b" t="t" l="l"/>
            <a:pathLst>
              <a:path h="1100868" w="1087230">
                <a:moveTo>
                  <a:pt x="0" y="0"/>
                </a:moveTo>
                <a:lnTo>
                  <a:pt x="1087230" y="0"/>
                </a:lnTo>
                <a:lnTo>
                  <a:pt x="1087230" y="1100867"/>
                </a:lnTo>
                <a:lnTo>
                  <a:pt x="0" y="1100867"/>
                </a:lnTo>
                <a:lnTo>
                  <a:pt x="0" y="0"/>
                </a:lnTo>
                <a:close/>
              </a:path>
            </a:pathLst>
          </a:custGeom>
          <a:blipFill>
            <a:blip r:embed="rId3"/>
            <a:stretch>
              <a:fillRect l="-22100" t="-65121" r="-298765" b="-68682"/>
            </a:stretch>
          </a:blipFill>
        </p:spPr>
      </p:sp>
    </p:spTree>
  </p:cSld>
  <p:clrMapOvr>
    <a:masterClrMapping/>
  </p:clrMapOvr>
</p:sld>
</file>

<file path=ppt/slides/slide33.xml><?xml version="1.0" encoding="utf-8"?>
<p:sld xmlns:p="http://schemas.openxmlformats.org/presentationml/2006/main" xmlns:a="http://schemas.openxmlformats.org/drawingml/2006/main" xmlns:r="http://schemas.openxmlformats.org/officeDocument/2006/relationships">
  <p:cSld>
    <p:bg>
      <p:bgPr>
        <a:solidFill>
          <a:srgbClr val="FEFFFF"/>
        </a:solidFill>
      </p:bgPr>
    </p:bg>
    <p:spTree>
      <p:nvGrpSpPr>
        <p:cNvPr id="1" name=""/>
        <p:cNvGrpSpPr/>
        <p:nvPr/>
      </p:nvGrpSpPr>
      <p:grpSpPr>
        <a:xfrm>
          <a:off x="0" y="0"/>
          <a:ext cx="0" cy="0"/>
          <a:chOff x="0" y="0"/>
          <a:chExt cx="0" cy="0"/>
        </a:xfrm>
      </p:grpSpPr>
      <p:sp>
        <p:nvSpPr>
          <p:cNvPr name="Freeform 2" id="2"/>
          <p:cNvSpPr/>
          <p:nvPr/>
        </p:nvSpPr>
        <p:spPr>
          <a:xfrm flipH="false" flipV="false" rot="0">
            <a:off x="-126056" y="0"/>
            <a:ext cx="10005712" cy="1640202"/>
          </a:xfrm>
          <a:custGeom>
            <a:avLst/>
            <a:gdLst/>
            <a:ahLst/>
            <a:cxnLst/>
            <a:rect r="r" b="b" t="t" l="l"/>
            <a:pathLst>
              <a:path h="1640202" w="10005712">
                <a:moveTo>
                  <a:pt x="0" y="0"/>
                </a:moveTo>
                <a:lnTo>
                  <a:pt x="10005712" y="0"/>
                </a:lnTo>
                <a:lnTo>
                  <a:pt x="10005712" y="1640202"/>
                </a:lnTo>
                <a:lnTo>
                  <a:pt x="0" y="1640202"/>
                </a:lnTo>
                <a:lnTo>
                  <a:pt x="0" y="0"/>
                </a:lnTo>
                <a:close/>
              </a:path>
            </a:pathLst>
          </a:custGeom>
          <a:blipFill>
            <a:blip r:embed="rId2">
              <a:extLst>
                <a:ext uri="{96DAC541-7B7A-43D3-8B79-37D633B846F1}">
                  <asvg:svgBlip xmlns:asvg="http://schemas.microsoft.com/office/drawing/2016/SVG/main" r:embed="rId3"/>
                </a:ext>
              </a:extLst>
            </a:blip>
            <a:stretch>
              <a:fillRect l="0" t="0" r="0" b="-28274"/>
            </a:stretch>
          </a:blipFill>
        </p:spPr>
      </p:sp>
      <p:sp>
        <p:nvSpPr>
          <p:cNvPr name="TextBox 3" id="3"/>
          <p:cNvSpPr txBox="true"/>
          <p:nvPr/>
        </p:nvSpPr>
        <p:spPr>
          <a:xfrm rot="0">
            <a:off x="1061152" y="168538"/>
            <a:ext cx="7634353" cy="1474577"/>
          </a:xfrm>
          <a:prstGeom prst="rect">
            <a:avLst/>
          </a:prstGeom>
        </p:spPr>
        <p:txBody>
          <a:bodyPr anchor="t" rtlCol="false" tIns="0" lIns="0" bIns="0" rIns="0">
            <a:spAutoFit/>
          </a:bodyPr>
          <a:lstStyle/>
          <a:p>
            <a:pPr algn="l">
              <a:lnSpc>
                <a:spcPts val="5582"/>
              </a:lnSpc>
            </a:pPr>
            <a:r>
              <a:rPr lang="en-US" sz="6202">
                <a:solidFill>
                  <a:srgbClr val="00BF63"/>
                </a:solidFill>
                <a:latin typeface="League Gothic"/>
                <a:ea typeface="League Gothic"/>
                <a:cs typeface="League Gothic"/>
                <a:sym typeface="League Gothic"/>
              </a:rPr>
              <a:t>AUTO AND HOME</a:t>
            </a:r>
            <a:r>
              <a:rPr lang="en-US" sz="6202">
                <a:solidFill>
                  <a:srgbClr val="FEFFFF"/>
                </a:solidFill>
                <a:latin typeface="League Gothic"/>
                <a:ea typeface="League Gothic"/>
                <a:cs typeface="League Gothic"/>
                <a:sym typeface="League Gothic"/>
              </a:rPr>
              <a:t> OFFICE </a:t>
            </a:r>
          </a:p>
          <a:p>
            <a:pPr algn="l">
              <a:lnSpc>
                <a:spcPts val="5582"/>
              </a:lnSpc>
            </a:pPr>
            <a:r>
              <a:rPr lang="en-US" sz="6202">
                <a:solidFill>
                  <a:srgbClr val="FEFFFF"/>
                </a:solidFill>
                <a:latin typeface="League Gothic"/>
                <a:ea typeface="League Gothic"/>
                <a:cs typeface="League Gothic"/>
                <a:sym typeface="League Gothic"/>
              </a:rPr>
              <a:t>EXPENSE SHEET</a:t>
            </a:r>
          </a:p>
        </p:txBody>
      </p:sp>
      <p:grpSp>
        <p:nvGrpSpPr>
          <p:cNvPr name="Group 4" id="4"/>
          <p:cNvGrpSpPr/>
          <p:nvPr/>
        </p:nvGrpSpPr>
        <p:grpSpPr>
          <a:xfrm rot="5400000">
            <a:off x="125620" y="698669"/>
            <a:ext cx="1140988" cy="164549"/>
            <a:chOff x="0" y="0"/>
            <a:chExt cx="1056744" cy="152400"/>
          </a:xfrm>
        </p:grpSpPr>
        <p:sp>
          <p:nvSpPr>
            <p:cNvPr name="Freeform 5" id="5"/>
            <p:cNvSpPr/>
            <p:nvPr/>
          </p:nvSpPr>
          <p:spPr>
            <a:xfrm flipH="false" flipV="false" rot="0">
              <a:off x="0" y="0"/>
              <a:ext cx="1056744" cy="152400"/>
            </a:xfrm>
            <a:custGeom>
              <a:avLst/>
              <a:gdLst/>
              <a:ahLst/>
              <a:cxnLst/>
              <a:rect r="r" b="b" t="t" l="l"/>
              <a:pathLst>
                <a:path h="152400" w="1056744">
                  <a:moveTo>
                    <a:pt x="0" y="0"/>
                  </a:moveTo>
                  <a:lnTo>
                    <a:pt x="1056744" y="0"/>
                  </a:lnTo>
                  <a:lnTo>
                    <a:pt x="1056744" y="152400"/>
                  </a:lnTo>
                  <a:lnTo>
                    <a:pt x="0" y="152400"/>
                  </a:lnTo>
                  <a:close/>
                </a:path>
              </a:pathLst>
            </a:custGeom>
            <a:solidFill>
              <a:srgbClr val="00BF63"/>
            </a:solidFill>
          </p:spPr>
        </p:sp>
      </p:grpSp>
      <p:sp>
        <p:nvSpPr>
          <p:cNvPr name="Freeform 6" id="6"/>
          <p:cNvSpPr/>
          <p:nvPr/>
        </p:nvSpPr>
        <p:spPr>
          <a:xfrm flipH="false" flipV="false" rot="0">
            <a:off x="8357399" y="289955"/>
            <a:ext cx="1087230" cy="1100868"/>
          </a:xfrm>
          <a:custGeom>
            <a:avLst/>
            <a:gdLst/>
            <a:ahLst/>
            <a:cxnLst/>
            <a:rect r="r" b="b" t="t" l="l"/>
            <a:pathLst>
              <a:path h="1100868" w="1087230">
                <a:moveTo>
                  <a:pt x="0" y="0"/>
                </a:moveTo>
                <a:lnTo>
                  <a:pt x="1087230" y="0"/>
                </a:lnTo>
                <a:lnTo>
                  <a:pt x="1087230" y="1100867"/>
                </a:lnTo>
                <a:lnTo>
                  <a:pt x="0" y="1100867"/>
                </a:lnTo>
                <a:lnTo>
                  <a:pt x="0" y="0"/>
                </a:lnTo>
                <a:close/>
              </a:path>
            </a:pathLst>
          </a:custGeom>
          <a:blipFill>
            <a:blip r:embed="rId4"/>
            <a:stretch>
              <a:fillRect l="-22100" t="-65121" r="-298765" b="-68682"/>
            </a:stretch>
          </a:blipFill>
        </p:spPr>
      </p:sp>
      <p:sp>
        <p:nvSpPr>
          <p:cNvPr name="Freeform 7" id="7"/>
          <p:cNvSpPr/>
          <p:nvPr/>
        </p:nvSpPr>
        <p:spPr>
          <a:xfrm flipH="false" flipV="false" rot="0">
            <a:off x="1119232" y="1722090"/>
            <a:ext cx="7634353" cy="5271031"/>
          </a:xfrm>
          <a:custGeom>
            <a:avLst/>
            <a:gdLst/>
            <a:ahLst/>
            <a:cxnLst/>
            <a:rect r="r" b="b" t="t" l="l"/>
            <a:pathLst>
              <a:path h="5271031" w="7634353">
                <a:moveTo>
                  <a:pt x="0" y="0"/>
                </a:moveTo>
                <a:lnTo>
                  <a:pt x="7634353" y="0"/>
                </a:lnTo>
                <a:lnTo>
                  <a:pt x="7634353" y="5271031"/>
                </a:lnTo>
                <a:lnTo>
                  <a:pt x="0" y="5271031"/>
                </a:lnTo>
                <a:lnTo>
                  <a:pt x="0" y="0"/>
                </a:lnTo>
                <a:close/>
              </a:path>
            </a:pathLst>
          </a:custGeom>
          <a:blipFill>
            <a:blip r:embed="rId5"/>
            <a:stretch>
              <a:fillRect l="-540" t="-3706" r="0" b="-1101"/>
            </a:stretch>
          </a:blipFill>
        </p:spPr>
      </p:sp>
    </p:spTree>
  </p:cSld>
  <p:clrMapOvr>
    <a:masterClrMapping/>
  </p:clrMapOvr>
</p:sld>
</file>

<file path=ppt/slides/slide34.xml><?xml version="1.0" encoding="utf-8"?>
<p:sld xmlns:p="http://schemas.openxmlformats.org/presentationml/2006/main" xmlns:a="http://schemas.openxmlformats.org/drawingml/2006/main" xmlns:r="http://schemas.openxmlformats.org/officeDocument/2006/relationships">
  <p:cSld>
    <p:bg>
      <p:bgPr>
        <a:solidFill>
          <a:srgbClr val="FEFFFF"/>
        </a:solidFill>
      </p:bgPr>
    </p:bg>
    <p:spTree>
      <p:nvGrpSpPr>
        <p:cNvPr id="1" name=""/>
        <p:cNvGrpSpPr/>
        <p:nvPr/>
      </p:nvGrpSpPr>
      <p:grpSpPr>
        <a:xfrm>
          <a:off x="0" y="0"/>
          <a:ext cx="0" cy="0"/>
          <a:chOff x="0" y="0"/>
          <a:chExt cx="0" cy="0"/>
        </a:xfrm>
      </p:grpSpPr>
      <p:sp>
        <p:nvSpPr>
          <p:cNvPr name="Freeform 2" id="2"/>
          <p:cNvSpPr/>
          <p:nvPr/>
        </p:nvSpPr>
        <p:spPr>
          <a:xfrm flipH="false" flipV="false" rot="0">
            <a:off x="-126056" y="0"/>
            <a:ext cx="10005712" cy="1640202"/>
          </a:xfrm>
          <a:custGeom>
            <a:avLst/>
            <a:gdLst/>
            <a:ahLst/>
            <a:cxnLst/>
            <a:rect r="r" b="b" t="t" l="l"/>
            <a:pathLst>
              <a:path h="1640202" w="10005712">
                <a:moveTo>
                  <a:pt x="0" y="0"/>
                </a:moveTo>
                <a:lnTo>
                  <a:pt x="10005712" y="0"/>
                </a:lnTo>
                <a:lnTo>
                  <a:pt x="10005712" y="1640202"/>
                </a:lnTo>
                <a:lnTo>
                  <a:pt x="0" y="1640202"/>
                </a:lnTo>
                <a:lnTo>
                  <a:pt x="0" y="0"/>
                </a:lnTo>
                <a:close/>
              </a:path>
            </a:pathLst>
          </a:custGeom>
          <a:blipFill>
            <a:blip r:embed="rId2">
              <a:extLst>
                <a:ext uri="{96DAC541-7B7A-43D3-8B79-37D633B846F1}">
                  <asvg:svgBlip xmlns:asvg="http://schemas.microsoft.com/office/drawing/2016/SVG/main" r:embed="rId3"/>
                </a:ext>
              </a:extLst>
            </a:blip>
            <a:stretch>
              <a:fillRect l="0" t="0" r="0" b="-28274"/>
            </a:stretch>
          </a:blipFill>
        </p:spPr>
      </p:sp>
      <p:sp>
        <p:nvSpPr>
          <p:cNvPr name="TextBox 3" id="3"/>
          <p:cNvSpPr txBox="true"/>
          <p:nvPr/>
        </p:nvSpPr>
        <p:spPr>
          <a:xfrm rot="0">
            <a:off x="1061152" y="168538"/>
            <a:ext cx="7634353" cy="1474577"/>
          </a:xfrm>
          <a:prstGeom prst="rect">
            <a:avLst/>
          </a:prstGeom>
        </p:spPr>
        <p:txBody>
          <a:bodyPr anchor="t" rtlCol="false" tIns="0" lIns="0" bIns="0" rIns="0">
            <a:spAutoFit/>
          </a:bodyPr>
          <a:lstStyle/>
          <a:p>
            <a:pPr algn="l">
              <a:lnSpc>
                <a:spcPts val="5582"/>
              </a:lnSpc>
            </a:pPr>
            <a:r>
              <a:rPr lang="en-US" sz="6202">
                <a:solidFill>
                  <a:srgbClr val="00BF63"/>
                </a:solidFill>
                <a:latin typeface="League Gothic"/>
                <a:ea typeface="League Gothic"/>
                <a:cs typeface="League Gothic"/>
                <a:sym typeface="League Gothic"/>
              </a:rPr>
              <a:t>AUTO AND HOME</a:t>
            </a:r>
            <a:r>
              <a:rPr lang="en-US" sz="6202">
                <a:solidFill>
                  <a:srgbClr val="FEFFFF"/>
                </a:solidFill>
                <a:latin typeface="League Gothic"/>
                <a:ea typeface="League Gothic"/>
                <a:cs typeface="League Gothic"/>
                <a:sym typeface="League Gothic"/>
              </a:rPr>
              <a:t> OFFICE </a:t>
            </a:r>
          </a:p>
          <a:p>
            <a:pPr algn="l">
              <a:lnSpc>
                <a:spcPts val="5582"/>
              </a:lnSpc>
            </a:pPr>
            <a:r>
              <a:rPr lang="en-US" sz="6202">
                <a:solidFill>
                  <a:srgbClr val="FEFFFF"/>
                </a:solidFill>
                <a:latin typeface="League Gothic"/>
                <a:ea typeface="League Gothic"/>
                <a:cs typeface="League Gothic"/>
                <a:sym typeface="League Gothic"/>
              </a:rPr>
              <a:t>EXPENSE SHEET</a:t>
            </a:r>
          </a:p>
        </p:txBody>
      </p:sp>
      <p:grpSp>
        <p:nvGrpSpPr>
          <p:cNvPr name="Group 4" id="4"/>
          <p:cNvGrpSpPr/>
          <p:nvPr/>
        </p:nvGrpSpPr>
        <p:grpSpPr>
          <a:xfrm rot="5400000">
            <a:off x="125620" y="698669"/>
            <a:ext cx="1140988" cy="164549"/>
            <a:chOff x="0" y="0"/>
            <a:chExt cx="1056744" cy="152400"/>
          </a:xfrm>
        </p:grpSpPr>
        <p:sp>
          <p:nvSpPr>
            <p:cNvPr name="Freeform 5" id="5"/>
            <p:cNvSpPr/>
            <p:nvPr/>
          </p:nvSpPr>
          <p:spPr>
            <a:xfrm flipH="false" flipV="false" rot="0">
              <a:off x="0" y="0"/>
              <a:ext cx="1056744" cy="152400"/>
            </a:xfrm>
            <a:custGeom>
              <a:avLst/>
              <a:gdLst/>
              <a:ahLst/>
              <a:cxnLst/>
              <a:rect r="r" b="b" t="t" l="l"/>
              <a:pathLst>
                <a:path h="152400" w="1056744">
                  <a:moveTo>
                    <a:pt x="0" y="0"/>
                  </a:moveTo>
                  <a:lnTo>
                    <a:pt x="1056744" y="0"/>
                  </a:lnTo>
                  <a:lnTo>
                    <a:pt x="1056744" y="152400"/>
                  </a:lnTo>
                  <a:lnTo>
                    <a:pt x="0" y="152400"/>
                  </a:lnTo>
                  <a:close/>
                </a:path>
              </a:pathLst>
            </a:custGeom>
            <a:solidFill>
              <a:srgbClr val="00BF63"/>
            </a:solidFill>
          </p:spPr>
        </p:sp>
      </p:grpSp>
      <p:sp>
        <p:nvSpPr>
          <p:cNvPr name="Freeform 6" id="6"/>
          <p:cNvSpPr/>
          <p:nvPr/>
        </p:nvSpPr>
        <p:spPr>
          <a:xfrm flipH="false" flipV="false" rot="0">
            <a:off x="8357399" y="289955"/>
            <a:ext cx="1087230" cy="1100868"/>
          </a:xfrm>
          <a:custGeom>
            <a:avLst/>
            <a:gdLst/>
            <a:ahLst/>
            <a:cxnLst/>
            <a:rect r="r" b="b" t="t" l="l"/>
            <a:pathLst>
              <a:path h="1100868" w="1087230">
                <a:moveTo>
                  <a:pt x="0" y="0"/>
                </a:moveTo>
                <a:lnTo>
                  <a:pt x="1087230" y="0"/>
                </a:lnTo>
                <a:lnTo>
                  <a:pt x="1087230" y="1100867"/>
                </a:lnTo>
                <a:lnTo>
                  <a:pt x="0" y="1100867"/>
                </a:lnTo>
                <a:lnTo>
                  <a:pt x="0" y="0"/>
                </a:lnTo>
                <a:close/>
              </a:path>
            </a:pathLst>
          </a:custGeom>
          <a:blipFill>
            <a:blip r:embed="rId4"/>
            <a:stretch>
              <a:fillRect l="-22100" t="-65121" r="-298765" b="-68682"/>
            </a:stretch>
          </a:blipFill>
        </p:spPr>
      </p:sp>
      <p:sp>
        <p:nvSpPr>
          <p:cNvPr name="Freeform 7" id="7"/>
          <p:cNvSpPr/>
          <p:nvPr/>
        </p:nvSpPr>
        <p:spPr>
          <a:xfrm flipH="false" flipV="false" rot="0">
            <a:off x="1276767" y="1746326"/>
            <a:ext cx="7418738" cy="5290992"/>
          </a:xfrm>
          <a:custGeom>
            <a:avLst/>
            <a:gdLst/>
            <a:ahLst/>
            <a:cxnLst/>
            <a:rect r="r" b="b" t="t" l="l"/>
            <a:pathLst>
              <a:path h="5290992" w="7418738">
                <a:moveTo>
                  <a:pt x="0" y="0"/>
                </a:moveTo>
                <a:lnTo>
                  <a:pt x="7418738" y="0"/>
                </a:lnTo>
                <a:lnTo>
                  <a:pt x="7418738" y="5290992"/>
                </a:lnTo>
                <a:lnTo>
                  <a:pt x="0" y="5290992"/>
                </a:lnTo>
                <a:lnTo>
                  <a:pt x="0" y="0"/>
                </a:lnTo>
                <a:close/>
              </a:path>
            </a:pathLst>
          </a:custGeom>
          <a:blipFill>
            <a:blip r:embed="rId5"/>
            <a:stretch>
              <a:fillRect l="-887" t="-1243" r="-517" b="-829"/>
            </a:stretch>
          </a:blipFill>
        </p:spPr>
      </p:sp>
    </p:spTree>
  </p:cSld>
  <p:clrMapOvr>
    <a:masterClrMapping/>
  </p:clrMapOvr>
</p:sld>
</file>

<file path=ppt/slides/slide35.xml><?xml version="1.0" encoding="utf-8"?>
<p:sld xmlns:p="http://schemas.openxmlformats.org/presentationml/2006/main" xmlns:a="http://schemas.openxmlformats.org/drawingml/2006/main" xmlns:r="http://schemas.openxmlformats.org/officeDocument/2006/relationships">
  <p:cSld>
    <p:bg>
      <p:bgPr>
        <a:solidFill>
          <a:srgbClr val="FEFFFF"/>
        </a:solidFill>
      </p:bgPr>
    </p:bg>
    <p:spTree>
      <p:nvGrpSpPr>
        <p:cNvPr id="1" name=""/>
        <p:cNvGrpSpPr/>
        <p:nvPr/>
      </p:nvGrpSpPr>
      <p:grpSpPr>
        <a:xfrm>
          <a:off x="0" y="0"/>
          <a:ext cx="0" cy="0"/>
          <a:chOff x="0" y="0"/>
          <a:chExt cx="0" cy="0"/>
        </a:xfrm>
      </p:grpSpPr>
      <p:sp>
        <p:nvSpPr>
          <p:cNvPr name="Freeform 2" id="2"/>
          <p:cNvSpPr/>
          <p:nvPr/>
        </p:nvSpPr>
        <p:spPr>
          <a:xfrm flipH="false" flipV="false" rot="0">
            <a:off x="4385846" y="31820"/>
            <a:ext cx="5748754" cy="985045"/>
          </a:xfrm>
          <a:custGeom>
            <a:avLst/>
            <a:gdLst/>
            <a:ahLst/>
            <a:cxnLst/>
            <a:rect r="r" b="b" t="t" l="l"/>
            <a:pathLst>
              <a:path h="985045" w="5748754">
                <a:moveTo>
                  <a:pt x="0" y="0"/>
                </a:moveTo>
                <a:lnTo>
                  <a:pt x="5748754" y="0"/>
                </a:lnTo>
                <a:lnTo>
                  <a:pt x="5748754" y="985045"/>
                </a:lnTo>
                <a:lnTo>
                  <a:pt x="0" y="985045"/>
                </a:lnTo>
                <a:lnTo>
                  <a:pt x="0" y="0"/>
                </a:lnTo>
                <a:close/>
              </a:path>
            </a:pathLst>
          </a:custGeom>
          <a:blipFill>
            <a:blip r:embed="rId2">
              <a:extLst>
                <a:ext uri="{96DAC541-7B7A-43D3-8B79-37D633B846F1}">
                  <asvg:svgBlip xmlns:asvg="http://schemas.microsoft.com/office/drawing/2016/SVG/main" r:embed="rId3"/>
                </a:ext>
              </a:extLst>
            </a:blip>
            <a:stretch>
              <a:fillRect l="0" t="0" r="0" b="-306"/>
            </a:stretch>
          </a:blipFill>
        </p:spPr>
      </p:sp>
      <p:sp>
        <p:nvSpPr>
          <p:cNvPr name="Freeform 3" id="3"/>
          <p:cNvSpPr/>
          <p:nvPr/>
        </p:nvSpPr>
        <p:spPr>
          <a:xfrm flipH="false" flipV="false" rot="0">
            <a:off x="13398" y="1428504"/>
            <a:ext cx="9753600" cy="5672452"/>
          </a:xfrm>
          <a:custGeom>
            <a:avLst/>
            <a:gdLst/>
            <a:ahLst/>
            <a:cxnLst/>
            <a:rect r="r" b="b" t="t" l="l"/>
            <a:pathLst>
              <a:path h="5672452" w="9753600">
                <a:moveTo>
                  <a:pt x="0" y="0"/>
                </a:moveTo>
                <a:lnTo>
                  <a:pt x="9753600" y="0"/>
                </a:lnTo>
                <a:lnTo>
                  <a:pt x="9753600" y="5672452"/>
                </a:lnTo>
                <a:lnTo>
                  <a:pt x="0" y="5672452"/>
                </a:lnTo>
                <a:lnTo>
                  <a:pt x="0" y="0"/>
                </a:lnTo>
                <a:close/>
              </a:path>
            </a:pathLst>
          </a:custGeom>
          <a:blipFill>
            <a:blip r:embed="rId4"/>
            <a:stretch>
              <a:fillRect l="0" t="0" r="0" b="-78"/>
            </a:stretch>
          </a:blipFill>
        </p:spPr>
      </p:sp>
      <p:sp>
        <p:nvSpPr>
          <p:cNvPr name="TextBox 4" id="4"/>
          <p:cNvSpPr txBox="true"/>
          <p:nvPr/>
        </p:nvSpPr>
        <p:spPr>
          <a:xfrm rot="0">
            <a:off x="5273521" y="200025"/>
            <a:ext cx="3312816" cy="903178"/>
          </a:xfrm>
          <a:prstGeom prst="rect">
            <a:avLst/>
          </a:prstGeom>
        </p:spPr>
        <p:txBody>
          <a:bodyPr anchor="t" rtlCol="false" tIns="0" lIns="0" bIns="0" rIns="0">
            <a:spAutoFit/>
          </a:bodyPr>
          <a:lstStyle/>
          <a:p>
            <a:pPr algn="l">
              <a:lnSpc>
                <a:spcPts val="6516"/>
              </a:lnSpc>
            </a:pPr>
            <a:r>
              <a:rPr lang="en-US" sz="7240">
                <a:solidFill>
                  <a:srgbClr val="FEFFFF"/>
                </a:solidFill>
                <a:latin typeface="League Gothic"/>
                <a:ea typeface="League Gothic"/>
                <a:cs typeface="League Gothic"/>
                <a:sym typeface="League Gothic"/>
              </a:rPr>
              <a:t>SCHEDULE C</a:t>
            </a:r>
          </a:p>
        </p:txBody>
      </p:sp>
      <p:grpSp>
        <p:nvGrpSpPr>
          <p:cNvPr name="Group 5" id="5"/>
          <p:cNvGrpSpPr/>
          <p:nvPr/>
        </p:nvGrpSpPr>
        <p:grpSpPr>
          <a:xfrm rot="5400000">
            <a:off x="4538860" y="465135"/>
            <a:ext cx="821090" cy="118415"/>
            <a:chOff x="0" y="0"/>
            <a:chExt cx="1056744" cy="152400"/>
          </a:xfrm>
        </p:grpSpPr>
        <p:sp>
          <p:nvSpPr>
            <p:cNvPr name="Freeform 6" id="6"/>
            <p:cNvSpPr/>
            <p:nvPr/>
          </p:nvSpPr>
          <p:spPr>
            <a:xfrm flipH="false" flipV="false" rot="0">
              <a:off x="0" y="0"/>
              <a:ext cx="1056744" cy="152400"/>
            </a:xfrm>
            <a:custGeom>
              <a:avLst/>
              <a:gdLst/>
              <a:ahLst/>
              <a:cxnLst/>
              <a:rect r="r" b="b" t="t" l="l"/>
              <a:pathLst>
                <a:path h="152400" w="1056744">
                  <a:moveTo>
                    <a:pt x="0" y="0"/>
                  </a:moveTo>
                  <a:lnTo>
                    <a:pt x="1056744" y="0"/>
                  </a:lnTo>
                  <a:lnTo>
                    <a:pt x="1056744" y="152400"/>
                  </a:lnTo>
                  <a:lnTo>
                    <a:pt x="0" y="152400"/>
                  </a:lnTo>
                  <a:close/>
                </a:path>
              </a:pathLst>
            </a:custGeom>
            <a:solidFill>
              <a:srgbClr val="00BF63"/>
            </a:solidFill>
          </p:spPr>
        </p:sp>
      </p:grpSp>
      <p:sp>
        <p:nvSpPr>
          <p:cNvPr name="Freeform 7" id="7"/>
          <p:cNvSpPr/>
          <p:nvPr/>
        </p:nvSpPr>
        <p:spPr>
          <a:xfrm flipH="false" flipV="false" rot="0">
            <a:off x="342370" y="113797"/>
            <a:ext cx="1087230" cy="1100868"/>
          </a:xfrm>
          <a:custGeom>
            <a:avLst/>
            <a:gdLst/>
            <a:ahLst/>
            <a:cxnLst/>
            <a:rect r="r" b="b" t="t" l="l"/>
            <a:pathLst>
              <a:path h="1100868" w="1087230">
                <a:moveTo>
                  <a:pt x="0" y="0"/>
                </a:moveTo>
                <a:lnTo>
                  <a:pt x="1087230" y="0"/>
                </a:lnTo>
                <a:lnTo>
                  <a:pt x="1087230" y="1100868"/>
                </a:lnTo>
                <a:lnTo>
                  <a:pt x="0" y="1100868"/>
                </a:lnTo>
                <a:lnTo>
                  <a:pt x="0" y="0"/>
                </a:lnTo>
                <a:close/>
              </a:path>
            </a:pathLst>
          </a:custGeom>
          <a:blipFill>
            <a:blip r:embed="rId5"/>
            <a:stretch>
              <a:fillRect l="-22100" t="-65121" r="-298765" b="-68682"/>
            </a:stretch>
          </a:blipFill>
        </p:spPr>
      </p:sp>
    </p:spTree>
  </p:cSld>
  <p:clrMapOvr>
    <a:masterClrMapping/>
  </p:clrMapOvr>
</p:sld>
</file>

<file path=ppt/slides/slide36.xml><?xml version="1.0" encoding="utf-8"?>
<p:sld xmlns:p="http://schemas.openxmlformats.org/presentationml/2006/main" xmlns:a="http://schemas.openxmlformats.org/drawingml/2006/main" xmlns:r="http://schemas.openxmlformats.org/officeDocument/2006/relationships">
  <p:cSld>
    <p:bg>
      <p:bgPr>
        <a:solidFill>
          <a:srgbClr val="FEFFFF"/>
        </a:solidFill>
      </p:bgPr>
    </p:bg>
    <p:spTree>
      <p:nvGrpSpPr>
        <p:cNvPr id="1" name=""/>
        <p:cNvGrpSpPr/>
        <p:nvPr/>
      </p:nvGrpSpPr>
      <p:grpSpPr>
        <a:xfrm>
          <a:off x="0" y="0"/>
          <a:ext cx="0" cy="0"/>
          <a:chOff x="0" y="0"/>
          <a:chExt cx="0" cy="0"/>
        </a:xfrm>
      </p:grpSpPr>
      <p:sp>
        <p:nvSpPr>
          <p:cNvPr name="Freeform 2" id="2"/>
          <p:cNvSpPr/>
          <p:nvPr/>
        </p:nvSpPr>
        <p:spPr>
          <a:xfrm flipH="false" flipV="false" rot="0">
            <a:off x="533400" y="1340271"/>
            <a:ext cx="8839200" cy="5928874"/>
          </a:xfrm>
          <a:custGeom>
            <a:avLst/>
            <a:gdLst/>
            <a:ahLst/>
            <a:cxnLst/>
            <a:rect r="r" b="b" t="t" l="l"/>
            <a:pathLst>
              <a:path h="5928874" w="8839200">
                <a:moveTo>
                  <a:pt x="0" y="0"/>
                </a:moveTo>
                <a:lnTo>
                  <a:pt x="8839200" y="0"/>
                </a:lnTo>
                <a:lnTo>
                  <a:pt x="8839200" y="5928874"/>
                </a:lnTo>
                <a:lnTo>
                  <a:pt x="0" y="5928874"/>
                </a:lnTo>
                <a:lnTo>
                  <a:pt x="0" y="0"/>
                </a:lnTo>
                <a:close/>
              </a:path>
            </a:pathLst>
          </a:custGeom>
          <a:blipFill>
            <a:blip r:embed="rId2"/>
            <a:stretch>
              <a:fillRect l="0" t="-7024" r="0" b="-7026"/>
            </a:stretch>
          </a:blipFill>
        </p:spPr>
      </p:sp>
      <p:sp>
        <p:nvSpPr>
          <p:cNvPr name="Freeform 3" id="3"/>
          <p:cNvSpPr/>
          <p:nvPr/>
        </p:nvSpPr>
        <p:spPr>
          <a:xfrm flipH="false" flipV="false" rot="0">
            <a:off x="4385846" y="31820"/>
            <a:ext cx="5748754" cy="985045"/>
          </a:xfrm>
          <a:custGeom>
            <a:avLst/>
            <a:gdLst/>
            <a:ahLst/>
            <a:cxnLst/>
            <a:rect r="r" b="b" t="t" l="l"/>
            <a:pathLst>
              <a:path h="985045" w="5748754">
                <a:moveTo>
                  <a:pt x="0" y="0"/>
                </a:moveTo>
                <a:lnTo>
                  <a:pt x="5748754" y="0"/>
                </a:lnTo>
                <a:lnTo>
                  <a:pt x="5748754" y="985045"/>
                </a:lnTo>
                <a:lnTo>
                  <a:pt x="0" y="985045"/>
                </a:lnTo>
                <a:lnTo>
                  <a:pt x="0" y="0"/>
                </a:lnTo>
                <a:close/>
              </a:path>
            </a:pathLst>
          </a:custGeom>
          <a:blipFill>
            <a:blip r:embed="rId3">
              <a:extLst>
                <a:ext uri="{96DAC541-7B7A-43D3-8B79-37D633B846F1}">
                  <asvg:svgBlip xmlns:asvg="http://schemas.microsoft.com/office/drawing/2016/SVG/main" r:embed="rId4"/>
                </a:ext>
              </a:extLst>
            </a:blip>
            <a:stretch>
              <a:fillRect l="0" t="0" r="0" b="-306"/>
            </a:stretch>
          </a:blipFill>
        </p:spPr>
      </p:sp>
      <p:sp>
        <p:nvSpPr>
          <p:cNvPr name="TextBox 4" id="4"/>
          <p:cNvSpPr txBox="true"/>
          <p:nvPr/>
        </p:nvSpPr>
        <p:spPr>
          <a:xfrm rot="0">
            <a:off x="5273521" y="200025"/>
            <a:ext cx="3312816" cy="903178"/>
          </a:xfrm>
          <a:prstGeom prst="rect">
            <a:avLst/>
          </a:prstGeom>
        </p:spPr>
        <p:txBody>
          <a:bodyPr anchor="t" rtlCol="false" tIns="0" lIns="0" bIns="0" rIns="0">
            <a:spAutoFit/>
          </a:bodyPr>
          <a:lstStyle/>
          <a:p>
            <a:pPr algn="l">
              <a:lnSpc>
                <a:spcPts val="6516"/>
              </a:lnSpc>
            </a:pPr>
            <a:r>
              <a:rPr lang="en-US" sz="7240">
                <a:solidFill>
                  <a:srgbClr val="FEFFFF"/>
                </a:solidFill>
                <a:latin typeface="League Gothic"/>
                <a:ea typeface="League Gothic"/>
                <a:cs typeface="League Gothic"/>
                <a:sym typeface="League Gothic"/>
              </a:rPr>
              <a:t>SCHEDULE C</a:t>
            </a:r>
          </a:p>
        </p:txBody>
      </p:sp>
      <p:grpSp>
        <p:nvGrpSpPr>
          <p:cNvPr name="Group 5" id="5"/>
          <p:cNvGrpSpPr/>
          <p:nvPr/>
        </p:nvGrpSpPr>
        <p:grpSpPr>
          <a:xfrm rot="5400000">
            <a:off x="4538860" y="465135"/>
            <a:ext cx="821090" cy="118415"/>
            <a:chOff x="0" y="0"/>
            <a:chExt cx="1056744" cy="152400"/>
          </a:xfrm>
        </p:grpSpPr>
        <p:sp>
          <p:nvSpPr>
            <p:cNvPr name="Freeform 6" id="6"/>
            <p:cNvSpPr/>
            <p:nvPr/>
          </p:nvSpPr>
          <p:spPr>
            <a:xfrm flipH="false" flipV="false" rot="0">
              <a:off x="0" y="0"/>
              <a:ext cx="1056744" cy="152400"/>
            </a:xfrm>
            <a:custGeom>
              <a:avLst/>
              <a:gdLst/>
              <a:ahLst/>
              <a:cxnLst/>
              <a:rect r="r" b="b" t="t" l="l"/>
              <a:pathLst>
                <a:path h="152400" w="1056744">
                  <a:moveTo>
                    <a:pt x="0" y="0"/>
                  </a:moveTo>
                  <a:lnTo>
                    <a:pt x="1056744" y="0"/>
                  </a:lnTo>
                  <a:lnTo>
                    <a:pt x="1056744" y="152400"/>
                  </a:lnTo>
                  <a:lnTo>
                    <a:pt x="0" y="152400"/>
                  </a:lnTo>
                  <a:close/>
                </a:path>
              </a:pathLst>
            </a:custGeom>
            <a:solidFill>
              <a:srgbClr val="00BF63"/>
            </a:solidFill>
          </p:spPr>
        </p:sp>
      </p:grpSp>
      <p:sp>
        <p:nvSpPr>
          <p:cNvPr name="Freeform 7" id="7"/>
          <p:cNvSpPr/>
          <p:nvPr/>
        </p:nvSpPr>
        <p:spPr>
          <a:xfrm flipH="false" flipV="false" rot="0">
            <a:off x="342370" y="113797"/>
            <a:ext cx="1087230" cy="1100868"/>
          </a:xfrm>
          <a:custGeom>
            <a:avLst/>
            <a:gdLst/>
            <a:ahLst/>
            <a:cxnLst/>
            <a:rect r="r" b="b" t="t" l="l"/>
            <a:pathLst>
              <a:path h="1100868" w="1087230">
                <a:moveTo>
                  <a:pt x="0" y="0"/>
                </a:moveTo>
                <a:lnTo>
                  <a:pt x="1087230" y="0"/>
                </a:lnTo>
                <a:lnTo>
                  <a:pt x="1087230" y="1100868"/>
                </a:lnTo>
                <a:lnTo>
                  <a:pt x="0" y="1100868"/>
                </a:lnTo>
                <a:lnTo>
                  <a:pt x="0" y="0"/>
                </a:lnTo>
                <a:close/>
              </a:path>
            </a:pathLst>
          </a:custGeom>
          <a:blipFill>
            <a:blip r:embed="rId5"/>
            <a:stretch>
              <a:fillRect l="-22100" t="-65121" r="-298765" b="-68682"/>
            </a:stretch>
          </a:blipFill>
        </p:spPr>
      </p:sp>
    </p:spTree>
  </p:cSld>
  <p:clrMapOvr>
    <a:masterClrMapping/>
  </p:clrMapOvr>
</p:sld>
</file>

<file path=ppt/slides/slide37.xml><?xml version="1.0" encoding="utf-8"?>
<p:sld xmlns:p="http://schemas.openxmlformats.org/presentationml/2006/main" xmlns:a="http://schemas.openxmlformats.org/drawingml/2006/main" xmlns:r="http://schemas.openxmlformats.org/officeDocument/2006/relationships">
  <p:cSld>
    <p:bg>
      <p:bgPr>
        <a:solidFill>
          <a:srgbClr val="FEFFFF"/>
        </a:solidFill>
      </p:bgPr>
    </p:bg>
    <p:spTree>
      <p:nvGrpSpPr>
        <p:cNvPr id="1" name=""/>
        <p:cNvGrpSpPr/>
        <p:nvPr/>
      </p:nvGrpSpPr>
      <p:grpSpPr>
        <a:xfrm>
          <a:off x="0" y="0"/>
          <a:ext cx="0" cy="0"/>
          <a:chOff x="0" y="0"/>
          <a:chExt cx="0" cy="0"/>
        </a:xfrm>
      </p:grpSpPr>
      <p:sp>
        <p:nvSpPr>
          <p:cNvPr name="Freeform 2" id="2"/>
          <p:cNvSpPr/>
          <p:nvPr/>
        </p:nvSpPr>
        <p:spPr>
          <a:xfrm flipH="false" flipV="false" rot="0">
            <a:off x="944539" y="1219200"/>
            <a:ext cx="7864522" cy="6045758"/>
          </a:xfrm>
          <a:custGeom>
            <a:avLst/>
            <a:gdLst/>
            <a:ahLst/>
            <a:cxnLst/>
            <a:rect r="r" b="b" t="t" l="l"/>
            <a:pathLst>
              <a:path h="6045758" w="7864522">
                <a:moveTo>
                  <a:pt x="0" y="0"/>
                </a:moveTo>
                <a:lnTo>
                  <a:pt x="7864522" y="0"/>
                </a:lnTo>
                <a:lnTo>
                  <a:pt x="7864522" y="6045758"/>
                </a:lnTo>
                <a:lnTo>
                  <a:pt x="0" y="6045758"/>
                </a:lnTo>
                <a:lnTo>
                  <a:pt x="0" y="0"/>
                </a:lnTo>
                <a:close/>
              </a:path>
            </a:pathLst>
          </a:custGeom>
          <a:blipFill>
            <a:blip r:embed="rId2"/>
            <a:stretch>
              <a:fillRect l="0" t="-4326" r="0" b="-4328"/>
            </a:stretch>
          </a:blipFill>
        </p:spPr>
      </p:sp>
      <p:sp>
        <p:nvSpPr>
          <p:cNvPr name="Freeform 3" id="3"/>
          <p:cNvSpPr/>
          <p:nvPr/>
        </p:nvSpPr>
        <p:spPr>
          <a:xfrm flipH="false" flipV="false" rot="0">
            <a:off x="4385846" y="31820"/>
            <a:ext cx="5748754" cy="985045"/>
          </a:xfrm>
          <a:custGeom>
            <a:avLst/>
            <a:gdLst/>
            <a:ahLst/>
            <a:cxnLst/>
            <a:rect r="r" b="b" t="t" l="l"/>
            <a:pathLst>
              <a:path h="985045" w="5748754">
                <a:moveTo>
                  <a:pt x="0" y="0"/>
                </a:moveTo>
                <a:lnTo>
                  <a:pt x="5748754" y="0"/>
                </a:lnTo>
                <a:lnTo>
                  <a:pt x="5748754" y="985045"/>
                </a:lnTo>
                <a:lnTo>
                  <a:pt x="0" y="985045"/>
                </a:lnTo>
                <a:lnTo>
                  <a:pt x="0" y="0"/>
                </a:lnTo>
                <a:close/>
              </a:path>
            </a:pathLst>
          </a:custGeom>
          <a:blipFill>
            <a:blip r:embed="rId3">
              <a:extLst>
                <a:ext uri="{96DAC541-7B7A-43D3-8B79-37D633B846F1}">
                  <asvg:svgBlip xmlns:asvg="http://schemas.microsoft.com/office/drawing/2016/SVG/main" r:embed="rId4"/>
                </a:ext>
              </a:extLst>
            </a:blip>
            <a:stretch>
              <a:fillRect l="0" t="0" r="0" b="-306"/>
            </a:stretch>
          </a:blipFill>
        </p:spPr>
      </p:sp>
      <p:sp>
        <p:nvSpPr>
          <p:cNvPr name="TextBox 4" id="4"/>
          <p:cNvSpPr txBox="true"/>
          <p:nvPr/>
        </p:nvSpPr>
        <p:spPr>
          <a:xfrm rot="0">
            <a:off x="5273521" y="200025"/>
            <a:ext cx="3312816" cy="903178"/>
          </a:xfrm>
          <a:prstGeom prst="rect">
            <a:avLst/>
          </a:prstGeom>
        </p:spPr>
        <p:txBody>
          <a:bodyPr anchor="t" rtlCol="false" tIns="0" lIns="0" bIns="0" rIns="0">
            <a:spAutoFit/>
          </a:bodyPr>
          <a:lstStyle/>
          <a:p>
            <a:pPr algn="l">
              <a:lnSpc>
                <a:spcPts val="6516"/>
              </a:lnSpc>
            </a:pPr>
            <a:r>
              <a:rPr lang="en-US" sz="7240">
                <a:solidFill>
                  <a:srgbClr val="FEFFFF"/>
                </a:solidFill>
                <a:latin typeface="League Gothic"/>
                <a:ea typeface="League Gothic"/>
                <a:cs typeface="League Gothic"/>
                <a:sym typeface="League Gothic"/>
              </a:rPr>
              <a:t>SCHEDULE C</a:t>
            </a:r>
          </a:p>
        </p:txBody>
      </p:sp>
      <p:grpSp>
        <p:nvGrpSpPr>
          <p:cNvPr name="Group 5" id="5"/>
          <p:cNvGrpSpPr/>
          <p:nvPr/>
        </p:nvGrpSpPr>
        <p:grpSpPr>
          <a:xfrm rot="5400000">
            <a:off x="4538860" y="465135"/>
            <a:ext cx="821090" cy="118415"/>
            <a:chOff x="0" y="0"/>
            <a:chExt cx="1056744" cy="152400"/>
          </a:xfrm>
        </p:grpSpPr>
        <p:sp>
          <p:nvSpPr>
            <p:cNvPr name="Freeform 6" id="6"/>
            <p:cNvSpPr/>
            <p:nvPr/>
          </p:nvSpPr>
          <p:spPr>
            <a:xfrm flipH="false" flipV="false" rot="0">
              <a:off x="0" y="0"/>
              <a:ext cx="1056744" cy="152400"/>
            </a:xfrm>
            <a:custGeom>
              <a:avLst/>
              <a:gdLst/>
              <a:ahLst/>
              <a:cxnLst/>
              <a:rect r="r" b="b" t="t" l="l"/>
              <a:pathLst>
                <a:path h="152400" w="1056744">
                  <a:moveTo>
                    <a:pt x="0" y="0"/>
                  </a:moveTo>
                  <a:lnTo>
                    <a:pt x="1056744" y="0"/>
                  </a:lnTo>
                  <a:lnTo>
                    <a:pt x="1056744" y="152400"/>
                  </a:lnTo>
                  <a:lnTo>
                    <a:pt x="0" y="152400"/>
                  </a:lnTo>
                  <a:close/>
                </a:path>
              </a:pathLst>
            </a:custGeom>
            <a:solidFill>
              <a:srgbClr val="00BF63"/>
            </a:solidFill>
          </p:spPr>
        </p:sp>
      </p:grpSp>
      <p:sp>
        <p:nvSpPr>
          <p:cNvPr name="Freeform 7" id="7"/>
          <p:cNvSpPr/>
          <p:nvPr/>
        </p:nvSpPr>
        <p:spPr>
          <a:xfrm flipH="false" flipV="false" rot="0">
            <a:off x="342370" y="113797"/>
            <a:ext cx="1087230" cy="1100868"/>
          </a:xfrm>
          <a:custGeom>
            <a:avLst/>
            <a:gdLst/>
            <a:ahLst/>
            <a:cxnLst/>
            <a:rect r="r" b="b" t="t" l="l"/>
            <a:pathLst>
              <a:path h="1100868" w="1087230">
                <a:moveTo>
                  <a:pt x="0" y="0"/>
                </a:moveTo>
                <a:lnTo>
                  <a:pt x="1087230" y="0"/>
                </a:lnTo>
                <a:lnTo>
                  <a:pt x="1087230" y="1100868"/>
                </a:lnTo>
                <a:lnTo>
                  <a:pt x="0" y="1100868"/>
                </a:lnTo>
                <a:lnTo>
                  <a:pt x="0" y="0"/>
                </a:lnTo>
                <a:close/>
              </a:path>
            </a:pathLst>
          </a:custGeom>
          <a:blipFill>
            <a:blip r:embed="rId5"/>
            <a:stretch>
              <a:fillRect l="-22100" t="-65121" r="-298765" b="-68682"/>
            </a:stretch>
          </a:blipFill>
        </p:spPr>
      </p:sp>
    </p:spTree>
  </p:cSld>
  <p:clrMapOvr>
    <a:masterClrMapping/>
  </p:clrMapOvr>
</p:sld>
</file>

<file path=ppt/slides/slide38.xml><?xml version="1.0" encoding="utf-8"?>
<p:sld xmlns:p="http://schemas.openxmlformats.org/presentationml/2006/main" xmlns:a="http://schemas.openxmlformats.org/drawingml/2006/main" xmlns:r="http://schemas.openxmlformats.org/officeDocument/2006/relationships">
  <p:cSld>
    <p:bg>
      <p:bgPr>
        <a:solidFill>
          <a:srgbClr val="FEFFFF"/>
        </a:solidFill>
      </p:bgPr>
    </p:bg>
    <p:spTree>
      <p:nvGrpSpPr>
        <p:cNvPr id="1" name=""/>
        <p:cNvGrpSpPr/>
        <p:nvPr/>
      </p:nvGrpSpPr>
      <p:grpSpPr>
        <a:xfrm>
          <a:off x="0" y="0"/>
          <a:ext cx="0" cy="0"/>
          <a:chOff x="0" y="0"/>
          <a:chExt cx="0" cy="0"/>
        </a:xfrm>
      </p:grpSpPr>
      <p:sp>
        <p:nvSpPr>
          <p:cNvPr name="Freeform 2" id="2"/>
          <p:cNvSpPr/>
          <p:nvPr/>
        </p:nvSpPr>
        <p:spPr>
          <a:xfrm flipH="false" flipV="false" rot="0">
            <a:off x="944539" y="1219200"/>
            <a:ext cx="7864522" cy="6045758"/>
          </a:xfrm>
          <a:custGeom>
            <a:avLst/>
            <a:gdLst/>
            <a:ahLst/>
            <a:cxnLst/>
            <a:rect r="r" b="b" t="t" l="l"/>
            <a:pathLst>
              <a:path h="6045758" w="7864522">
                <a:moveTo>
                  <a:pt x="0" y="0"/>
                </a:moveTo>
                <a:lnTo>
                  <a:pt x="7864522" y="0"/>
                </a:lnTo>
                <a:lnTo>
                  <a:pt x="7864522" y="6045758"/>
                </a:lnTo>
                <a:lnTo>
                  <a:pt x="0" y="6045758"/>
                </a:lnTo>
                <a:lnTo>
                  <a:pt x="0" y="0"/>
                </a:lnTo>
                <a:close/>
              </a:path>
            </a:pathLst>
          </a:custGeom>
          <a:blipFill>
            <a:blip r:embed="rId2"/>
            <a:stretch>
              <a:fillRect l="0" t="-4326" r="0" b="-4328"/>
            </a:stretch>
          </a:blipFill>
        </p:spPr>
      </p:sp>
      <p:sp>
        <p:nvSpPr>
          <p:cNvPr name="Freeform 3" id="3"/>
          <p:cNvSpPr/>
          <p:nvPr/>
        </p:nvSpPr>
        <p:spPr>
          <a:xfrm flipH="false" flipV="false" rot="0">
            <a:off x="4385846" y="31820"/>
            <a:ext cx="5748754" cy="985045"/>
          </a:xfrm>
          <a:custGeom>
            <a:avLst/>
            <a:gdLst/>
            <a:ahLst/>
            <a:cxnLst/>
            <a:rect r="r" b="b" t="t" l="l"/>
            <a:pathLst>
              <a:path h="985045" w="5748754">
                <a:moveTo>
                  <a:pt x="0" y="0"/>
                </a:moveTo>
                <a:lnTo>
                  <a:pt x="5748754" y="0"/>
                </a:lnTo>
                <a:lnTo>
                  <a:pt x="5748754" y="985045"/>
                </a:lnTo>
                <a:lnTo>
                  <a:pt x="0" y="985045"/>
                </a:lnTo>
                <a:lnTo>
                  <a:pt x="0" y="0"/>
                </a:lnTo>
                <a:close/>
              </a:path>
            </a:pathLst>
          </a:custGeom>
          <a:blipFill>
            <a:blip r:embed="rId3">
              <a:extLst>
                <a:ext uri="{96DAC541-7B7A-43D3-8B79-37D633B846F1}">
                  <asvg:svgBlip xmlns:asvg="http://schemas.microsoft.com/office/drawing/2016/SVG/main" r:embed="rId4"/>
                </a:ext>
              </a:extLst>
            </a:blip>
            <a:stretch>
              <a:fillRect l="0" t="0" r="0" b="-306"/>
            </a:stretch>
          </a:blipFill>
        </p:spPr>
      </p:sp>
      <p:sp>
        <p:nvSpPr>
          <p:cNvPr name="TextBox 4" id="4"/>
          <p:cNvSpPr txBox="true"/>
          <p:nvPr/>
        </p:nvSpPr>
        <p:spPr>
          <a:xfrm rot="0">
            <a:off x="5273521" y="200025"/>
            <a:ext cx="3312816" cy="903178"/>
          </a:xfrm>
          <a:prstGeom prst="rect">
            <a:avLst/>
          </a:prstGeom>
        </p:spPr>
        <p:txBody>
          <a:bodyPr anchor="t" rtlCol="false" tIns="0" lIns="0" bIns="0" rIns="0">
            <a:spAutoFit/>
          </a:bodyPr>
          <a:lstStyle/>
          <a:p>
            <a:pPr algn="l">
              <a:lnSpc>
                <a:spcPts val="6516"/>
              </a:lnSpc>
            </a:pPr>
            <a:r>
              <a:rPr lang="en-US" sz="7240">
                <a:solidFill>
                  <a:srgbClr val="FEFFFF"/>
                </a:solidFill>
                <a:latin typeface="League Gothic"/>
                <a:ea typeface="League Gothic"/>
                <a:cs typeface="League Gothic"/>
                <a:sym typeface="League Gothic"/>
              </a:rPr>
              <a:t>SCHEDULE C</a:t>
            </a:r>
          </a:p>
        </p:txBody>
      </p:sp>
      <p:grpSp>
        <p:nvGrpSpPr>
          <p:cNvPr name="Group 5" id="5"/>
          <p:cNvGrpSpPr/>
          <p:nvPr/>
        </p:nvGrpSpPr>
        <p:grpSpPr>
          <a:xfrm rot="5400000">
            <a:off x="4538860" y="465135"/>
            <a:ext cx="821090" cy="118415"/>
            <a:chOff x="0" y="0"/>
            <a:chExt cx="1056744" cy="152400"/>
          </a:xfrm>
        </p:grpSpPr>
        <p:sp>
          <p:nvSpPr>
            <p:cNvPr name="Freeform 6" id="6"/>
            <p:cNvSpPr/>
            <p:nvPr/>
          </p:nvSpPr>
          <p:spPr>
            <a:xfrm flipH="false" flipV="false" rot="0">
              <a:off x="0" y="0"/>
              <a:ext cx="1056744" cy="152400"/>
            </a:xfrm>
            <a:custGeom>
              <a:avLst/>
              <a:gdLst/>
              <a:ahLst/>
              <a:cxnLst/>
              <a:rect r="r" b="b" t="t" l="l"/>
              <a:pathLst>
                <a:path h="152400" w="1056744">
                  <a:moveTo>
                    <a:pt x="0" y="0"/>
                  </a:moveTo>
                  <a:lnTo>
                    <a:pt x="1056744" y="0"/>
                  </a:lnTo>
                  <a:lnTo>
                    <a:pt x="1056744" y="152400"/>
                  </a:lnTo>
                  <a:lnTo>
                    <a:pt x="0" y="152400"/>
                  </a:lnTo>
                  <a:close/>
                </a:path>
              </a:pathLst>
            </a:custGeom>
            <a:solidFill>
              <a:srgbClr val="00BF63"/>
            </a:solidFill>
          </p:spPr>
        </p:sp>
      </p:grpSp>
      <p:sp>
        <p:nvSpPr>
          <p:cNvPr name="Freeform 7" id="7"/>
          <p:cNvSpPr/>
          <p:nvPr/>
        </p:nvSpPr>
        <p:spPr>
          <a:xfrm flipH="false" flipV="false" rot="0">
            <a:off x="342370" y="113797"/>
            <a:ext cx="1087230" cy="1100868"/>
          </a:xfrm>
          <a:custGeom>
            <a:avLst/>
            <a:gdLst/>
            <a:ahLst/>
            <a:cxnLst/>
            <a:rect r="r" b="b" t="t" l="l"/>
            <a:pathLst>
              <a:path h="1100868" w="1087230">
                <a:moveTo>
                  <a:pt x="0" y="0"/>
                </a:moveTo>
                <a:lnTo>
                  <a:pt x="1087230" y="0"/>
                </a:lnTo>
                <a:lnTo>
                  <a:pt x="1087230" y="1100868"/>
                </a:lnTo>
                <a:lnTo>
                  <a:pt x="0" y="1100868"/>
                </a:lnTo>
                <a:lnTo>
                  <a:pt x="0" y="0"/>
                </a:lnTo>
                <a:close/>
              </a:path>
            </a:pathLst>
          </a:custGeom>
          <a:blipFill>
            <a:blip r:embed="rId5"/>
            <a:stretch>
              <a:fillRect l="-22100" t="-65121" r="-298765" b="-68682"/>
            </a:stretch>
          </a:blipFill>
        </p:spPr>
      </p:sp>
    </p:spTree>
  </p:cSld>
  <p:clrMapOvr>
    <a:masterClrMapping/>
  </p:clrMapOvr>
</p:sld>
</file>

<file path=ppt/slides/slide39.xml><?xml version="1.0" encoding="utf-8"?>
<p:sld xmlns:p="http://schemas.openxmlformats.org/presentationml/2006/main" xmlns:a="http://schemas.openxmlformats.org/drawingml/2006/main" xmlns:r="http://schemas.openxmlformats.org/officeDocument/2006/relationships">
  <p:cSld>
    <p:bg>
      <p:bgPr>
        <a:solidFill>
          <a:srgbClr val="FEFFFF"/>
        </a:solidFill>
      </p:bgPr>
    </p:bg>
    <p:spTree>
      <p:nvGrpSpPr>
        <p:cNvPr id="1" name=""/>
        <p:cNvGrpSpPr/>
        <p:nvPr/>
      </p:nvGrpSpPr>
      <p:grpSpPr>
        <a:xfrm>
          <a:off x="0" y="0"/>
          <a:ext cx="0" cy="0"/>
          <a:chOff x="0" y="0"/>
          <a:chExt cx="0" cy="0"/>
        </a:xfrm>
      </p:grpSpPr>
      <p:sp>
        <p:nvSpPr>
          <p:cNvPr name="Freeform 2" id="2"/>
          <p:cNvSpPr/>
          <p:nvPr/>
        </p:nvSpPr>
        <p:spPr>
          <a:xfrm flipH="false" flipV="false" rot="0">
            <a:off x="4165248" y="7536"/>
            <a:ext cx="5588352" cy="1083670"/>
          </a:xfrm>
          <a:custGeom>
            <a:avLst/>
            <a:gdLst/>
            <a:ahLst/>
            <a:cxnLst/>
            <a:rect r="r" b="b" t="t" l="l"/>
            <a:pathLst>
              <a:path h="1083670" w="5588352">
                <a:moveTo>
                  <a:pt x="0" y="0"/>
                </a:moveTo>
                <a:lnTo>
                  <a:pt x="5588352" y="0"/>
                </a:lnTo>
                <a:lnTo>
                  <a:pt x="5588352" y="1083670"/>
                </a:lnTo>
                <a:lnTo>
                  <a:pt x="0" y="1083670"/>
                </a:lnTo>
                <a:lnTo>
                  <a:pt x="0" y="0"/>
                </a:lnTo>
                <a:close/>
              </a:path>
            </a:pathLst>
          </a:custGeom>
          <a:blipFill>
            <a:blip r:embed="rId2">
              <a:extLst>
                <a:ext uri="{96DAC541-7B7A-43D3-8B79-37D633B846F1}">
                  <asvg:svgBlip xmlns:asvg="http://schemas.microsoft.com/office/drawing/2016/SVG/main" r:embed="rId3"/>
                </a:ext>
              </a:extLst>
            </a:blip>
            <a:stretch>
              <a:fillRect l="0" t="0" r="0" b="-621"/>
            </a:stretch>
          </a:blipFill>
        </p:spPr>
      </p:sp>
      <p:sp>
        <p:nvSpPr>
          <p:cNvPr name="Freeform 3" id="3"/>
          <p:cNvSpPr/>
          <p:nvPr/>
        </p:nvSpPr>
        <p:spPr>
          <a:xfrm flipH="false" flipV="false" rot="0">
            <a:off x="361558" y="1295400"/>
            <a:ext cx="9030483" cy="5754542"/>
          </a:xfrm>
          <a:custGeom>
            <a:avLst/>
            <a:gdLst/>
            <a:ahLst/>
            <a:cxnLst/>
            <a:rect r="r" b="b" t="t" l="l"/>
            <a:pathLst>
              <a:path h="5754542" w="9030483">
                <a:moveTo>
                  <a:pt x="0" y="0"/>
                </a:moveTo>
                <a:lnTo>
                  <a:pt x="9030483" y="0"/>
                </a:lnTo>
                <a:lnTo>
                  <a:pt x="9030483" y="5754542"/>
                </a:lnTo>
                <a:lnTo>
                  <a:pt x="0" y="5754542"/>
                </a:lnTo>
                <a:lnTo>
                  <a:pt x="0" y="0"/>
                </a:lnTo>
                <a:close/>
              </a:path>
            </a:pathLst>
          </a:custGeom>
          <a:blipFill>
            <a:blip r:embed="rId4"/>
            <a:stretch>
              <a:fillRect l="0" t="-4758" r="0" b="-4759"/>
            </a:stretch>
          </a:blipFill>
        </p:spPr>
      </p:sp>
      <p:sp>
        <p:nvSpPr>
          <p:cNvPr name="TextBox 4" id="4"/>
          <p:cNvSpPr txBox="true"/>
          <p:nvPr/>
        </p:nvSpPr>
        <p:spPr>
          <a:xfrm rot="0">
            <a:off x="5260123" y="261792"/>
            <a:ext cx="3312816" cy="903178"/>
          </a:xfrm>
          <a:prstGeom prst="rect">
            <a:avLst/>
          </a:prstGeom>
        </p:spPr>
        <p:txBody>
          <a:bodyPr anchor="t" rtlCol="false" tIns="0" lIns="0" bIns="0" rIns="0">
            <a:spAutoFit/>
          </a:bodyPr>
          <a:lstStyle/>
          <a:p>
            <a:pPr algn="l">
              <a:lnSpc>
                <a:spcPts val="6516"/>
              </a:lnSpc>
            </a:pPr>
            <a:r>
              <a:rPr lang="en-US" sz="7240">
                <a:solidFill>
                  <a:srgbClr val="FEFFFF"/>
                </a:solidFill>
                <a:latin typeface="League Gothic"/>
                <a:ea typeface="League Gothic"/>
                <a:cs typeface="League Gothic"/>
                <a:sym typeface="League Gothic"/>
              </a:rPr>
              <a:t>SCHEDULE E</a:t>
            </a:r>
          </a:p>
        </p:txBody>
      </p:sp>
      <p:grpSp>
        <p:nvGrpSpPr>
          <p:cNvPr name="Group 5" id="5"/>
          <p:cNvGrpSpPr/>
          <p:nvPr/>
        </p:nvGrpSpPr>
        <p:grpSpPr>
          <a:xfrm rot="5400000">
            <a:off x="4525462" y="526902"/>
            <a:ext cx="821090" cy="118415"/>
            <a:chOff x="0" y="0"/>
            <a:chExt cx="1056744" cy="152400"/>
          </a:xfrm>
        </p:grpSpPr>
        <p:sp>
          <p:nvSpPr>
            <p:cNvPr name="Freeform 6" id="6"/>
            <p:cNvSpPr/>
            <p:nvPr/>
          </p:nvSpPr>
          <p:spPr>
            <a:xfrm flipH="false" flipV="false" rot="0">
              <a:off x="0" y="0"/>
              <a:ext cx="1056744" cy="152400"/>
            </a:xfrm>
            <a:custGeom>
              <a:avLst/>
              <a:gdLst/>
              <a:ahLst/>
              <a:cxnLst/>
              <a:rect r="r" b="b" t="t" l="l"/>
              <a:pathLst>
                <a:path h="152400" w="1056744">
                  <a:moveTo>
                    <a:pt x="0" y="0"/>
                  </a:moveTo>
                  <a:lnTo>
                    <a:pt x="1056744" y="0"/>
                  </a:lnTo>
                  <a:lnTo>
                    <a:pt x="1056744" y="152400"/>
                  </a:lnTo>
                  <a:lnTo>
                    <a:pt x="0" y="152400"/>
                  </a:lnTo>
                  <a:close/>
                </a:path>
              </a:pathLst>
            </a:custGeom>
            <a:solidFill>
              <a:srgbClr val="00BF63"/>
            </a:solidFill>
          </p:spPr>
        </p:sp>
      </p:grpSp>
      <p:sp>
        <p:nvSpPr>
          <p:cNvPr name="Freeform 7" id="7"/>
          <p:cNvSpPr/>
          <p:nvPr/>
        </p:nvSpPr>
        <p:spPr>
          <a:xfrm flipH="false" flipV="false" rot="0">
            <a:off x="342370" y="113797"/>
            <a:ext cx="1087230" cy="1100868"/>
          </a:xfrm>
          <a:custGeom>
            <a:avLst/>
            <a:gdLst/>
            <a:ahLst/>
            <a:cxnLst/>
            <a:rect r="r" b="b" t="t" l="l"/>
            <a:pathLst>
              <a:path h="1100868" w="1087230">
                <a:moveTo>
                  <a:pt x="0" y="0"/>
                </a:moveTo>
                <a:lnTo>
                  <a:pt x="1087230" y="0"/>
                </a:lnTo>
                <a:lnTo>
                  <a:pt x="1087230" y="1100868"/>
                </a:lnTo>
                <a:lnTo>
                  <a:pt x="0" y="1100868"/>
                </a:lnTo>
                <a:lnTo>
                  <a:pt x="0" y="0"/>
                </a:lnTo>
                <a:close/>
              </a:path>
            </a:pathLst>
          </a:custGeom>
          <a:blipFill>
            <a:blip r:embed="rId5"/>
            <a:stretch>
              <a:fillRect l="-22100" t="-65121" r="-298765" b="-68682"/>
            </a:stretch>
          </a:blipFill>
        </p:spPr>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0" y="0"/>
            <a:ext cx="7111622" cy="7315200"/>
            <a:chOff x="0" y="0"/>
            <a:chExt cx="9482163" cy="9753600"/>
          </a:xfrm>
        </p:grpSpPr>
        <p:pic>
          <p:nvPicPr>
            <p:cNvPr name="Picture 3" id="3"/>
            <p:cNvPicPr>
              <a:picLocks noChangeAspect="true"/>
            </p:cNvPicPr>
            <p:nvPr/>
          </p:nvPicPr>
          <p:blipFill>
            <a:blip r:embed="rId2"/>
            <a:srcRect l="17796" t="0" r="17796" b="0"/>
            <a:stretch>
              <a:fillRect/>
            </a:stretch>
          </p:blipFill>
          <p:spPr>
            <a:xfrm flipH="false" flipV="false">
              <a:off x="0" y="0"/>
              <a:ext cx="9482163" cy="9753600"/>
            </a:xfrm>
            <a:prstGeom prst="rect">
              <a:avLst/>
            </a:prstGeom>
          </p:spPr>
        </p:pic>
      </p:grpSp>
      <p:grpSp>
        <p:nvGrpSpPr>
          <p:cNvPr name="Group 4" id="4"/>
          <p:cNvGrpSpPr/>
          <p:nvPr/>
        </p:nvGrpSpPr>
        <p:grpSpPr>
          <a:xfrm rot="5400000">
            <a:off x="5777194" y="1433311"/>
            <a:ext cx="3504234" cy="4448577"/>
            <a:chOff x="0" y="0"/>
            <a:chExt cx="2809995" cy="3567250"/>
          </a:xfrm>
        </p:grpSpPr>
        <p:sp>
          <p:nvSpPr>
            <p:cNvPr name="Freeform 5" id="5"/>
            <p:cNvSpPr/>
            <p:nvPr/>
          </p:nvSpPr>
          <p:spPr>
            <a:xfrm flipH="false" flipV="false" rot="0">
              <a:off x="0" y="0"/>
              <a:ext cx="2809995" cy="3567250"/>
            </a:xfrm>
            <a:custGeom>
              <a:avLst/>
              <a:gdLst/>
              <a:ahLst/>
              <a:cxnLst/>
              <a:rect r="r" b="b" t="t" l="l"/>
              <a:pathLst>
                <a:path h="3567250" w="2809995">
                  <a:moveTo>
                    <a:pt x="0" y="0"/>
                  </a:moveTo>
                  <a:lnTo>
                    <a:pt x="2809995" y="0"/>
                  </a:lnTo>
                  <a:lnTo>
                    <a:pt x="2809995" y="3567250"/>
                  </a:lnTo>
                  <a:lnTo>
                    <a:pt x="0" y="3567250"/>
                  </a:lnTo>
                  <a:close/>
                </a:path>
              </a:pathLst>
            </a:custGeom>
            <a:solidFill>
              <a:srgbClr val="0E1D42"/>
            </a:solidFill>
          </p:spPr>
        </p:sp>
      </p:grpSp>
      <p:grpSp>
        <p:nvGrpSpPr>
          <p:cNvPr name="Group 6" id="6"/>
          <p:cNvGrpSpPr/>
          <p:nvPr/>
        </p:nvGrpSpPr>
        <p:grpSpPr>
          <a:xfrm rot="0">
            <a:off x="1713440" y="3729557"/>
            <a:ext cx="3591583" cy="1680160"/>
            <a:chOff x="0" y="0"/>
            <a:chExt cx="2880038" cy="1347296"/>
          </a:xfrm>
        </p:grpSpPr>
        <p:sp>
          <p:nvSpPr>
            <p:cNvPr name="Freeform 7" id="7"/>
            <p:cNvSpPr/>
            <p:nvPr/>
          </p:nvSpPr>
          <p:spPr>
            <a:xfrm flipH="false" flipV="false" rot="0">
              <a:off x="0" y="0"/>
              <a:ext cx="2880038" cy="1347296"/>
            </a:xfrm>
            <a:custGeom>
              <a:avLst/>
              <a:gdLst/>
              <a:ahLst/>
              <a:cxnLst/>
              <a:rect r="r" b="b" t="t" l="l"/>
              <a:pathLst>
                <a:path h="1347296" w="2880038">
                  <a:moveTo>
                    <a:pt x="0" y="0"/>
                  </a:moveTo>
                  <a:lnTo>
                    <a:pt x="2880038" y="0"/>
                  </a:lnTo>
                  <a:lnTo>
                    <a:pt x="2880038" y="1347296"/>
                  </a:lnTo>
                  <a:lnTo>
                    <a:pt x="0" y="1347296"/>
                  </a:lnTo>
                  <a:close/>
                </a:path>
              </a:pathLst>
            </a:custGeom>
            <a:solidFill>
              <a:srgbClr val="FFFFFF"/>
            </a:solidFill>
          </p:spPr>
        </p:sp>
      </p:grpSp>
      <p:sp>
        <p:nvSpPr>
          <p:cNvPr name="TextBox 8" id="8"/>
          <p:cNvSpPr txBox="true"/>
          <p:nvPr/>
        </p:nvSpPr>
        <p:spPr>
          <a:xfrm rot="0">
            <a:off x="1936456" y="4094228"/>
            <a:ext cx="2728716" cy="893669"/>
          </a:xfrm>
          <a:prstGeom prst="rect">
            <a:avLst/>
          </a:prstGeom>
        </p:spPr>
        <p:txBody>
          <a:bodyPr anchor="t" rtlCol="false" tIns="0" lIns="0" bIns="0" rIns="0">
            <a:spAutoFit/>
          </a:bodyPr>
          <a:lstStyle/>
          <a:p>
            <a:pPr algn="l">
              <a:lnSpc>
                <a:spcPts val="2452"/>
              </a:lnSpc>
            </a:pPr>
            <a:r>
              <a:rPr lang="en-US" sz="1533" spc="45">
                <a:solidFill>
                  <a:srgbClr val="575757"/>
                </a:solidFill>
                <a:latin typeface="Assistant"/>
                <a:ea typeface="Assistant"/>
                <a:cs typeface="Assistant"/>
                <a:sym typeface="Assistant"/>
              </a:rPr>
              <a:t>THE BEST REFERENCE FOR AN INITIAL TAX CLIENT IS TO LOOK AT LAST YEARS TAX RETURN.</a:t>
            </a:r>
          </a:p>
        </p:txBody>
      </p:sp>
      <p:sp>
        <p:nvSpPr>
          <p:cNvPr name="TextBox 9" id="9"/>
          <p:cNvSpPr txBox="true"/>
          <p:nvPr/>
        </p:nvSpPr>
        <p:spPr>
          <a:xfrm rot="0">
            <a:off x="5850484" y="2352879"/>
            <a:ext cx="3357654" cy="2828516"/>
          </a:xfrm>
          <a:prstGeom prst="rect">
            <a:avLst/>
          </a:prstGeom>
        </p:spPr>
        <p:txBody>
          <a:bodyPr anchor="t" rtlCol="false" tIns="0" lIns="0" bIns="0" rIns="0">
            <a:spAutoFit/>
          </a:bodyPr>
          <a:lstStyle/>
          <a:p>
            <a:pPr algn="l">
              <a:lnSpc>
                <a:spcPts val="7201"/>
              </a:lnSpc>
            </a:pPr>
            <a:r>
              <a:rPr lang="en-US" sz="8001">
                <a:solidFill>
                  <a:srgbClr val="FEFFFF"/>
                </a:solidFill>
                <a:latin typeface="League Gothic"/>
                <a:ea typeface="League Gothic"/>
                <a:cs typeface="League Gothic"/>
                <a:sym typeface="League Gothic"/>
              </a:rPr>
              <a:t>PRIOR YEAR TAX RETURN</a:t>
            </a:r>
          </a:p>
        </p:txBody>
      </p:sp>
      <p:sp>
        <p:nvSpPr>
          <p:cNvPr name="Freeform 10" id="10"/>
          <p:cNvSpPr/>
          <p:nvPr/>
        </p:nvSpPr>
        <p:spPr>
          <a:xfrm flipH="false" flipV="false" rot="0">
            <a:off x="8258632" y="6038547"/>
            <a:ext cx="1087230" cy="1100868"/>
          </a:xfrm>
          <a:custGeom>
            <a:avLst/>
            <a:gdLst/>
            <a:ahLst/>
            <a:cxnLst/>
            <a:rect r="r" b="b" t="t" l="l"/>
            <a:pathLst>
              <a:path h="1100868" w="1087230">
                <a:moveTo>
                  <a:pt x="0" y="0"/>
                </a:moveTo>
                <a:lnTo>
                  <a:pt x="1087230" y="0"/>
                </a:lnTo>
                <a:lnTo>
                  <a:pt x="1087230" y="1100867"/>
                </a:lnTo>
                <a:lnTo>
                  <a:pt x="0" y="1100867"/>
                </a:lnTo>
                <a:lnTo>
                  <a:pt x="0" y="0"/>
                </a:lnTo>
                <a:close/>
              </a:path>
            </a:pathLst>
          </a:custGeom>
          <a:blipFill>
            <a:blip r:embed="rId3"/>
            <a:stretch>
              <a:fillRect l="-22100" t="-65121" r="-298765" b="-68682"/>
            </a:stretch>
          </a:blipFill>
        </p:spPr>
      </p:sp>
      <p:grpSp>
        <p:nvGrpSpPr>
          <p:cNvPr name="Group 11" id="11"/>
          <p:cNvGrpSpPr/>
          <p:nvPr/>
        </p:nvGrpSpPr>
        <p:grpSpPr>
          <a:xfrm rot="0">
            <a:off x="9563516" y="0"/>
            <a:ext cx="190084" cy="7315200"/>
            <a:chOff x="0" y="0"/>
            <a:chExt cx="152400" cy="5864971"/>
          </a:xfrm>
        </p:grpSpPr>
        <p:sp>
          <p:nvSpPr>
            <p:cNvPr name="Freeform 12" id="12"/>
            <p:cNvSpPr/>
            <p:nvPr/>
          </p:nvSpPr>
          <p:spPr>
            <a:xfrm flipH="false" flipV="false" rot="0">
              <a:off x="0" y="0"/>
              <a:ext cx="152400" cy="5864971"/>
            </a:xfrm>
            <a:custGeom>
              <a:avLst/>
              <a:gdLst/>
              <a:ahLst/>
              <a:cxnLst/>
              <a:rect r="r" b="b" t="t" l="l"/>
              <a:pathLst>
                <a:path h="5864971" w="152400">
                  <a:moveTo>
                    <a:pt x="0" y="0"/>
                  </a:moveTo>
                  <a:lnTo>
                    <a:pt x="152400" y="0"/>
                  </a:lnTo>
                  <a:lnTo>
                    <a:pt x="152400" y="5864971"/>
                  </a:lnTo>
                  <a:lnTo>
                    <a:pt x="0" y="5864971"/>
                  </a:lnTo>
                  <a:close/>
                </a:path>
              </a:pathLst>
            </a:custGeom>
            <a:solidFill>
              <a:srgbClr val="00BF63"/>
            </a:solidFill>
          </p:spPr>
        </p:sp>
      </p:grpSp>
    </p:spTree>
  </p:cSld>
  <p:clrMapOvr>
    <a:masterClrMapping/>
  </p:clrMapOvr>
</p:sld>
</file>

<file path=ppt/slides/slide40.xml><?xml version="1.0" encoding="utf-8"?>
<p:sld xmlns:p="http://schemas.openxmlformats.org/presentationml/2006/main" xmlns:a="http://schemas.openxmlformats.org/drawingml/2006/main" xmlns:r="http://schemas.openxmlformats.org/officeDocument/2006/relationships">
  <p:cSld>
    <p:bg>
      <p:bgPr>
        <a:solidFill>
          <a:srgbClr val="FEFFFF"/>
        </a:solidFill>
      </p:bgPr>
    </p:bg>
    <p:spTree>
      <p:nvGrpSpPr>
        <p:cNvPr id="1" name=""/>
        <p:cNvGrpSpPr/>
        <p:nvPr/>
      </p:nvGrpSpPr>
      <p:grpSpPr>
        <a:xfrm>
          <a:off x="0" y="0"/>
          <a:ext cx="0" cy="0"/>
          <a:chOff x="0" y="0"/>
          <a:chExt cx="0" cy="0"/>
        </a:xfrm>
      </p:grpSpPr>
      <p:sp>
        <p:nvSpPr>
          <p:cNvPr name="Freeform 2" id="2"/>
          <p:cNvSpPr/>
          <p:nvPr/>
        </p:nvSpPr>
        <p:spPr>
          <a:xfrm flipH="false" flipV="false" rot="0">
            <a:off x="456817" y="1371599"/>
            <a:ext cx="8839966" cy="5792859"/>
          </a:xfrm>
          <a:custGeom>
            <a:avLst/>
            <a:gdLst/>
            <a:ahLst/>
            <a:cxnLst/>
            <a:rect r="r" b="b" t="t" l="l"/>
            <a:pathLst>
              <a:path h="5792859" w="8839966">
                <a:moveTo>
                  <a:pt x="0" y="0"/>
                </a:moveTo>
                <a:lnTo>
                  <a:pt x="8839966" y="0"/>
                </a:lnTo>
                <a:lnTo>
                  <a:pt x="8839966" y="5792859"/>
                </a:lnTo>
                <a:lnTo>
                  <a:pt x="0" y="5792859"/>
                </a:lnTo>
                <a:lnTo>
                  <a:pt x="0" y="0"/>
                </a:lnTo>
                <a:close/>
              </a:path>
            </a:pathLst>
          </a:custGeom>
          <a:blipFill>
            <a:blip r:embed="rId2"/>
            <a:stretch>
              <a:fillRect l="0" t="-1436" r="0" b="-1438"/>
            </a:stretch>
          </a:blipFill>
        </p:spPr>
      </p:sp>
      <p:sp>
        <p:nvSpPr>
          <p:cNvPr name="Freeform 3" id="3"/>
          <p:cNvSpPr/>
          <p:nvPr/>
        </p:nvSpPr>
        <p:spPr>
          <a:xfrm flipH="false" flipV="false" rot="0">
            <a:off x="4165248" y="7536"/>
            <a:ext cx="5588352" cy="1083670"/>
          </a:xfrm>
          <a:custGeom>
            <a:avLst/>
            <a:gdLst/>
            <a:ahLst/>
            <a:cxnLst/>
            <a:rect r="r" b="b" t="t" l="l"/>
            <a:pathLst>
              <a:path h="1083670" w="5588352">
                <a:moveTo>
                  <a:pt x="0" y="0"/>
                </a:moveTo>
                <a:lnTo>
                  <a:pt x="5588352" y="0"/>
                </a:lnTo>
                <a:lnTo>
                  <a:pt x="5588352" y="1083670"/>
                </a:lnTo>
                <a:lnTo>
                  <a:pt x="0" y="1083670"/>
                </a:lnTo>
                <a:lnTo>
                  <a:pt x="0" y="0"/>
                </a:lnTo>
                <a:close/>
              </a:path>
            </a:pathLst>
          </a:custGeom>
          <a:blipFill>
            <a:blip r:embed="rId3">
              <a:extLst>
                <a:ext uri="{96DAC541-7B7A-43D3-8B79-37D633B846F1}">
                  <asvg:svgBlip xmlns:asvg="http://schemas.microsoft.com/office/drawing/2016/SVG/main" r:embed="rId4"/>
                </a:ext>
              </a:extLst>
            </a:blip>
            <a:stretch>
              <a:fillRect l="0" t="0" r="0" b="-621"/>
            </a:stretch>
          </a:blipFill>
        </p:spPr>
      </p:sp>
      <p:sp>
        <p:nvSpPr>
          <p:cNvPr name="TextBox 4" id="4"/>
          <p:cNvSpPr txBox="true"/>
          <p:nvPr/>
        </p:nvSpPr>
        <p:spPr>
          <a:xfrm rot="0">
            <a:off x="5260123" y="261792"/>
            <a:ext cx="3312816" cy="903178"/>
          </a:xfrm>
          <a:prstGeom prst="rect">
            <a:avLst/>
          </a:prstGeom>
        </p:spPr>
        <p:txBody>
          <a:bodyPr anchor="t" rtlCol="false" tIns="0" lIns="0" bIns="0" rIns="0">
            <a:spAutoFit/>
          </a:bodyPr>
          <a:lstStyle/>
          <a:p>
            <a:pPr algn="l">
              <a:lnSpc>
                <a:spcPts val="6516"/>
              </a:lnSpc>
            </a:pPr>
            <a:r>
              <a:rPr lang="en-US" sz="7240">
                <a:solidFill>
                  <a:srgbClr val="FEFFFF"/>
                </a:solidFill>
                <a:latin typeface="League Gothic"/>
                <a:ea typeface="League Gothic"/>
                <a:cs typeface="League Gothic"/>
                <a:sym typeface="League Gothic"/>
              </a:rPr>
              <a:t>SCHEDULE E</a:t>
            </a:r>
          </a:p>
        </p:txBody>
      </p:sp>
      <p:grpSp>
        <p:nvGrpSpPr>
          <p:cNvPr name="Group 5" id="5"/>
          <p:cNvGrpSpPr/>
          <p:nvPr/>
        </p:nvGrpSpPr>
        <p:grpSpPr>
          <a:xfrm rot="5400000">
            <a:off x="4525462" y="526902"/>
            <a:ext cx="821090" cy="118415"/>
            <a:chOff x="0" y="0"/>
            <a:chExt cx="1056744" cy="152400"/>
          </a:xfrm>
        </p:grpSpPr>
        <p:sp>
          <p:nvSpPr>
            <p:cNvPr name="Freeform 6" id="6"/>
            <p:cNvSpPr/>
            <p:nvPr/>
          </p:nvSpPr>
          <p:spPr>
            <a:xfrm flipH="false" flipV="false" rot="0">
              <a:off x="0" y="0"/>
              <a:ext cx="1056744" cy="152400"/>
            </a:xfrm>
            <a:custGeom>
              <a:avLst/>
              <a:gdLst/>
              <a:ahLst/>
              <a:cxnLst/>
              <a:rect r="r" b="b" t="t" l="l"/>
              <a:pathLst>
                <a:path h="152400" w="1056744">
                  <a:moveTo>
                    <a:pt x="0" y="0"/>
                  </a:moveTo>
                  <a:lnTo>
                    <a:pt x="1056744" y="0"/>
                  </a:lnTo>
                  <a:lnTo>
                    <a:pt x="1056744" y="152400"/>
                  </a:lnTo>
                  <a:lnTo>
                    <a:pt x="0" y="152400"/>
                  </a:lnTo>
                  <a:close/>
                </a:path>
              </a:pathLst>
            </a:custGeom>
            <a:solidFill>
              <a:srgbClr val="00BF63"/>
            </a:solidFill>
          </p:spPr>
        </p:sp>
      </p:grpSp>
      <p:sp>
        <p:nvSpPr>
          <p:cNvPr name="Freeform 7" id="7"/>
          <p:cNvSpPr/>
          <p:nvPr/>
        </p:nvSpPr>
        <p:spPr>
          <a:xfrm flipH="false" flipV="false" rot="0">
            <a:off x="342370" y="113797"/>
            <a:ext cx="1087230" cy="1100868"/>
          </a:xfrm>
          <a:custGeom>
            <a:avLst/>
            <a:gdLst/>
            <a:ahLst/>
            <a:cxnLst/>
            <a:rect r="r" b="b" t="t" l="l"/>
            <a:pathLst>
              <a:path h="1100868" w="1087230">
                <a:moveTo>
                  <a:pt x="0" y="0"/>
                </a:moveTo>
                <a:lnTo>
                  <a:pt x="1087230" y="0"/>
                </a:lnTo>
                <a:lnTo>
                  <a:pt x="1087230" y="1100868"/>
                </a:lnTo>
                <a:lnTo>
                  <a:pt x="0" y="1100868"/>
                </a:lnTo>
                <a:lnTo>
                  <a:pt x="0" y="0"/>
                </a:lnTo>
                <a:close/>
              </a:path>
            </a:pathLst>
          </a:custGeom>
          <a:blipFill>
            <a:blip r:embed="rId5"/>
            <a:stretch>
              <a:fillRect l="-22100" t="-65121" r="-298765" b="-68682"/>
            </a:stretch>
          </a:blipFill>
        </p:spPr>
      </p:sp>
    </p:spTree>
  </p:cSld>
  <p:clrMapOvr>
    <a:masterClrMapping/>
  </p:clrMapOvr>
</p:sld>
</file>

<file path=ppt/slides/slide41.xml><?xml version="1.0" encoding="utf-8"?>
<p:sld xmlns:p="http://schemas.openxmlformats.org/presentationml/2006/main" xmlns:a="http://schemas.openxmlformats.org/drawingml/2006/main" xmlns:r="http://schemas.openxmlformats.org/officeDocument/2006/relationships">
  <p:cSld>
    <p:bg>
      <p:bgPr>
        <a:solidFill>
          <a:srgbClr val="FEFFFF"/>
        </a:solidFill>
      </p:bgPr>
    </p:bg>
    <p:spTree>
      <p:nvGrpSpPr>
        <p:cNvPr id="1" name=""/>
        <p:cNvGrpSpPr/>
        <p:nvPr/>
      </p:nvGrpSpPr>
      <p:grpSpPr>
        <a:xfrm>
          <a:off x="0" y="0"/>
          <a:ext cx="0" cy="0"/>
          <a:chOff x="0" y="0"/>
          <a:chExt cx="0" cy="0"/>
        </a:xfrm>
      </p:grpSpPr>
      <p:sp>
        <p:nvSpPr>
          <p:cNvPr name="Freeform 2" id="2"/>
          <p:cNvSpPr/>
          <p:nvPr/>
        </p:nvSpPr>
        <p:spPr>
          <a:xfrm flipH="false" flipV="false" rot="0">
            <a:off x="334886" y="1425141"/>
            <a:ext cx="9083827" cy="5616427"/>
          </a:xfrm>
          <a:custGeom>
            <a:avLst/>
            <a:gdLst/>
            <a:ahLst/>
            <a:cxnLst/>
            <a:rect r="r" b="b" t="t" l="l"/>
            <a:pathLst>
              <a:path h="5616427" w="9083827">
                <a:moveTo>
                  <a:pt x="0" y="0"/>
                </a:moveTo>
                <a:lnTo>
                  <a:pt x="9083827" y="0"/>
                </a:lnTo>
                <a:lnTo>
                  <a:pt x="9083827" y="5616427"/>
                </a:lnTo>
                <a:lnTo>
                  <a:pt x="0" y="5616427"/>
                </a:lnTo>
                <a:lnTo>
                  <a:pt x="0" y="0"/>
                </a:lnTo>
                <a:close/>
              </a:path>
            </a:pathLst>
          </a:custGeom>
          <a:blipFill>
            <a:blip r:embed="rId2"/>
            <a:stretch>
              <a:fillRect l="0" t="0" r="0" b="0"/>
            </a:stretch>
          </a:blipFill>
        </p:spPr>
      </p:sp>
      <p:sp>
        <p:nvSpPr>
          <p:cNvPr name="Freeform 3" id="3"/>
          <p:cNvSpPr/>
          <p:nvPr/>
        </p:nvSpPr>
        <p:spPr>
          <a:xfrm flipH="false" flipV="false" rot="0">
            <a:off x="4165248" y="7536"/>
            <a:ext cx="5588352" cy="1083670"/>
          </a:xfrm>
          <a:custGeom>
            <a:avLst/>
            <a:gdLst/>
            <a:ahLst/>
            <a:cxnLst/>
            <a:rect r="r" b="b" t="t" l="l"/>
            <a:pathLst>
              <a:path h="1083670" w="5588352">
                <a:moveTo>
                  <a:pt x="0" y="0"/>
                </a:moveTo>
                <a:lnTo>
                  <a:pt x="5588352" y="0"/>
                </a:lnTo>
                <a:lnTo>
                  <a:pt x="5588352" y="1083670"/>
                </a:lnTo>
                <a:lnTo>
                  <a:pt x="0" y="1083670"/>
                </a:lnTo>
                <a:lnTo>
                  <a:pt x="0" y="0"/>
                </a:lnTo>
                <a:close/>
              </a:path>
            </a:pathLst>
          </a:custGeom>
          <a:blipFill>
            <a:blip r:embed="rId3">
              <a:extLst>
                <a:ext uri="{96DAC541-7B7A-43D3-8B79-37D633B846F1}">
                  <asvg:svgBlip xmlns:asvg="http://schemas.microsoft.com/office/drawing/2016/SVG/main" r:embed="rId4"/>
                </a:ext>
              </a:extLst>
            </a:blip>
            <a:stretch>
              <a:fillRect l="0" t="0" r="0" b="-621"/>
            </a:stretch>
          </a:blipFill>
        </p:spPr>
      </p:sp>
      <p:sp>
        <p:nvSpPr>
          <p:cNvPr name="TextBox 4" id="4"/>
          <p:cNvSpPr txBox="true"/>
          <p:nvPr/>
        </p:nvSpPr>
        <p:spPr>
          <a:xfrm rot="0">
            <a:off x="5260123" y="261792"/>
            <a:ext cx="3312816" cy="903178"/>
          </a:xfrm>
          <a:prstGeom prst="rect">
            <a:avLst/>
          </a:prstGeom>
        </p:spPr>
        <p:txBody>
          <a:bodyPr anchor="t" rtlCol="false" tIns="0" lIns="0" bIns="0" rIns="0">
            <a:spAutoFit/>
          </a:bodyPr>
          <a:lstStyle/>
          <a:p>
            <a:pPr algn="l">
              <a:lnSpc>
                <a:spcPts val="6516"/>
              </a:lnSpc>
            </a:pPr>
            <a:r>
              <a:rPr lang="en-US" sz="7240">
                <a:solidFill>
                  <a:srgbClr val="FEFFFF"/>
                </a:solidFill>
                <a:latin typeface="League Gothic"/>
                <a:ea typeface="League Gothic"/>
                <a:cs typeface="League Gothic"/>
                <a:sym typeface="League Gothic"/>
              </a:rPr>
              <a:t>SCHEDULE E</a:t>
            </a:r>
          </a:p>
        </p:txBody>
      </p:sp>
      <p:grpSp>
        <p:nvGrpSpPr>
          <p:cNvPr name="Group 5" id="5"/>
          <p:cNvGrpSpPr/>
          <p:nvPr/>
        </p:nvGrpSpPr>
        <p:grpSpPr>
          <a:xfrm rot="5400000">
            <a:off x="4525462" y="526902"/>
            <a:ext cx="821090" cy="118415"/>
            <a:chOff x="0" y="0"/>
            <a:chExt cx="1056744" cy="152400"/>
          </a:xfrm>
        </p:grpSpPr>
        <p:sp>
          <p:nvSpPr>
            <p:cNvPr name="Freeform 6" id="6"/>
            <p:cNvSpPr/>
            <p:nvPr/>
          </p:nvSpPr>
          <p:spPr>
            <a:xfrm flipH="false" flipV="false" rot="0">
              <a:off x="0" y="0"/>
              <a:ext cx="1056744" cy="152400"/>
            </a:xfrm>
            <a:custGeom>
              <a:avLst/>
              <a:gdLst/>
              <a:ahLst/>
              <a:cxnLst/>
              <a:rect r="r" b="b" t="t" l="l"/>
              <a:pathLst>
                <a:path h="152400" w="1056744">
                  <a:moveTo>
                    <a:pt x="0" y="0"/>
                  </a:moveTo>
                  <a:lnTo>
                    <a:pt x="1056744" y="0"/>
                  </a:lnTo>
                  <a:lnTo>
                    <a:pt x="1056744" y="152400"/>
                  </a:lnTo>
                  <a:lnTo>
                    <a:pt x="0" y="152400"/>
                  </a:lnTo>
                  <a:close/>
                </a:path>
              </a:pathLst>
            </a:custGeom>
            <a:solidFill>
              <a:srgbClr val="00BF63"/>
            </a:solidFill>
          </p:spPr>
        </p:sp>
      </p:grpSp>
      <p:sp>
        <p:nvSpPr>
          <p:cNvPr name="Freeform 7" id="7"/>
          <p:cNvSpPr/>
          <p:nvPr/>
        </p:nvSpPr>
        <p:spPr>
          <a:xfrm flipH="false" flipV="false" rot="0">
            <a:off x="342370" y="113797"/>
            <a:ext cx="1087230" cy="1100868"/>
          </a:xfrm>
          <a:custGeom>
            <a:avLst/>
            <a:gdLst/>
            <a:ahLst/>
            <a:cxnLst/>
            <a:rect r="r" b="b" t="t" l="l"/>
            <a:pathLst>
              <a:path h="1100868" w="1087230">
                <a:moveTo>
                  <a:pt x="0" y="0"/>
                </a:moveTo>
                <a:lnTo>
                  <a:pt x="1087230" y="0"/>
                </a:lnTo>
                <a:lnTo>
                  <a:pt x="1087230" y="1100868"/>
                </a:lnTo>
                <a:lnTo>
                  <a:pt x="0" y="1100868"/>
                </a:lnTo>
                <a:lnTo>
                  <a:pt x="0" y="0"/>
                </a:lnTo>
                <a:close/>
              </a:path>
            </a:pathLst>
          </a:custGeom>
          <a:blipFill>
            <a:blip r:embed="rId5"/>
            <a:stretch>
              <a:fillRect l="-22100" t="-65121" r="-298765" b="-68682"/>
            </a:stretch>
          </a:blipFill>
        </p:spPr>
      </p:sp>
    </p:spTree>
  </p:cSld>
  <p:clrMapOvr>
    <a:masterClrMapping/>
  </p:clrMapOvr>
</p:sld>
</file>

<file path=ppt/slides/slide42.xml><?xml version="1.0" encoding="utf-8"?>
<p:sld xmlns:p="http://schemas.openxmlformats.org/presentationml/2006/main" xmlns:a="http://schemas.openxmlformats.org/drawingml/2006/main" xmlns:r="http://schemas.openxmlformats.org/officeDocument/2006/relationships">
  <p:cSld>
    <p:bg>
      <p:bgPr>
        <a:solidFill>
          <a:srgbClr val="FEFFFF"/>
        </a:solidFill>
      </p:bgPr>
    </p:bg>
    <p:spTree>
      <p:nvGrpSpPr>
        <p:cNvPr id="1" name=""/>
        <p:cNvGrpSpPr/>
        <p:nvPr/>
      </p:nvGrpSpPr>
      <p:grpSpPr>
        <a:xfrm>
          <a:off x="0" y="0"/>
          <a:ext cx="0" cy="0"/>
          <a:chOff x="0" y="0"/>
          <a:chExt cx="0" cy="0"/>
        </a:xfrm>
      </p:grpSpPr>
      <p:sp>
        <p:nvSpPr>
          <p:cNvPr name="Freeform 2" id="2"/>
          <p:cNvSpPr/>
          <p:nvPr/>
        </p:nvSpPr>
        <p:spPr>
          <a:xfrm flipH="false" flipV="false" rot="0">
            <a:off x="620648" y="1295400"/>
            <a:ext cx="8817104" cy="5997381"/>
          </a:xfrm>
          <a:custGeom>
            <a:avLst/>
            <a:gdLst/>
            <a:ahLst/>
            <a:cxnLst/>
            <a:rect r="r" b="b" t="t" l="l"/>
            <a:pathLst>
              <a:path h="5997381" w="8817104">
                <a:moveTo>
                  <a:pt x="0" y="0"/>
                </a:moveTo>
                <a:lnTo>
                  <a:pt x="8817104" y="0"/>
                </a:lnTo>
                <a:lnTo>
                  <a:pt x="8817104" y="5997381"/>
                </a:lnTo>
                <a:lnTo>
                  <a:pt x="0" y="5997381"/>
                </a:lnTo>
                <a:lnTo>
                  <a:pt x="0" y="0"/>
                </a:lnTo>
                <a:close/>
              </a:path>
            </a:pathLst>
          </a:custGeom>
          <a:blipFill>
            <a:blip r:embed="rId2"/>
            <a:stretch>
              <a:fillRect l="0" t="-2223" r="0" b="-2224"/>
            </a:stretch>
          </a:blipFill>
        </p:spPr>
      </p:sp>
      <p:sp>
        <p:nvSpPr>
          <p:cNvPr name="Freeform 3" id="3"/>
          <p:cNvSpPr/>
          <p:nvPr/>
        </p:nvSpPr>
        <p:spPr>
          <a:xfrm flipH="false" flipV="false" rot="0">
            <a:off x="4165248" y="7536"/>
            <a:ext cx="5588352" cy="1083670"/>
          </a:xfrm>
          <a:custGeom>
            <a:avLst/>
            <a:gdLst/>
            <a:ahLst/>
            <a:cxnLst/>
            <a:rect r="r" b="b" t="t" l="l"/>
            <a:pathLst>
              <a:path h="1083670" w="5588352">
                <a:moveTo>
                  <a:pt x="0" y="0"/>
                </a:moveTo>
                <a:lnTo>
                  <a:pt x="5588352" y="0"/>
                </a:lnTo>
                <a:lnTo>
                  <a:pt x="5588352" y="1083670"/>
                </a:lnTo>
                <a:lnTo>
                  <a:pt x="0" y="1083670"/>
                </a:lnTo>
                <a:lnTo>
                  <a:pt x="0" y="0"/>
                </a:lnTo>
                <a:close/>
              </a:path>
            </a:pathLst>
          </a:custGeom>
          <a:blipFill>
            <a:blip r:embed="rId3">
              <a:extLst>
                <a:ext uri="{96DAC541-7B7A-43D3-8B79-37D633B846F1}">
                  <asvg:svgBlip xmlns:asvg="http://schemas.microsoft.com/office/drawing/2016/SVG/main" r:embed="rId4"/>
                </a:ext>
              </a:extLst>
            </a:blip>
            <a:stretch>
              <a:fillRect l="0" t="0" r="0" b="-621"/>
            </a:stretch>
          </a:blipFill>
        </p:spPr>
      </p:sp>
      <p:grpSp>
        <p:nvGrpSpPr>
          <p:cNvPr name="Group 4" id="4"/>
          <p:cNvGrpSpPr/>
          <p:nvPr/>
        </p:nvGrpSpPr>
        <p:grpSpPr>
          <a:xfrm rot="5400000">
            <a:off x="4525462" y="526902"/>
            <a:ext cx="821090" cy="118415"/>
            <a:chOff x="0" y="0"/>
            <a:chExt cx="1056744" cy="152400"/>
          </a:xfrm>
        </p:grpSpPr>
        <p:sp>
          <p:nvSpPr>
            <p:cNvPr name="Freeform 5" id="5"/>
            <p:cNvSpPr/>
            <p:nvPr/>
          </p:nvSpPr>
          <p:spPr>
            <a:xfrm flipH="false" flipV="false" rot="0">
              <a:off x="0" y="0"/>
              <a:ext cx="1056744" cy="152400"/>
            </a:xfrm>
            <a:custGeom>
              <a:avLst/>
              <a:gdLst/>
              <a:ahLst/>
              <a:cxnLst/>
              <a:rect r="r" b="b" t="t" l="l"/>
              <a:pathLst>
                <a:path h="152400" w="1056744">
                  <a:moveTo>
                    <a:pt x="0" y="0"/>
                  </a:moveTo>
                  <a:lnTo>
                    <a:pt x="1056744" y="0"/>
                  </a:lnTo>
                  <a:lnTo>
                    <a:pt x="1056744" y="152400"/>
                  </a:lnTo>
                  <a:lnTo>
                    <a:pt x="0" y="152400"/>
                  </a:lnTo>
                  <a:close/>
                </a:path>
              </a:pathLst>
            </a:custGeom>
            <a:solidFill>
              <a:srgbClr val="00BF63"/>
            </a:solidFill>
          </p:spPr>
        </p:sp>
      </p:grpSp>
      <p:sp>
        <p:nvSpPr>
          <p:cNvPr name="Freeform 6" id="6"/>
          <p:cNvSpPr/>
          <p:nvPr/>
        </p:nvSpPr>
        <p:spPr>
          <a:xfrm flipH="false" flipV="false" rot="0">
            <a:off x="342370" y="113797"/>
            <a:ext cx="1087230" cy="1100868"/>
          </a:xfrm>
          <a:custGeom>
            <a:avLst/>
            <a:gdLst/>
            <a:ahLst/>
            <a:cxnLst/>
            <a:rect r="r" b="b" t="t" l="l"/>
            <a:pathLst>
              <a:path h="1100868" w="1087230">
                <a:moveTo>
                  <a:pt x="0" y="0"/>
                </a:moveTo>
                <a:lnTo>
                  <a:pt x="1087230" y="0"/>
                </a:lnTo>
                <a:lnTo>
                  <a:pt x="1087230" y="1100868"/>
                </a:lnTo>
                <a:lnTo>
                  <a:pt x="0" y="1100868"/>
                </a:lnTo>
                <a:lnTo>
                  <a:pt x="0" y="0"/>
                </a:lnTo>
                <a:close/>
              </a:path>
            </a:pathLst>
          </a:custGeom>
          <a:blipFill>
            <a:blip r:embed="rId5"/>
            <a:stretch>
              <a:fillRect l="-22100" t="-65121" r="-298765" b="-68682"/>
            </a:stretch>
          </a:blipFill>
        </p:spPr>
      </p:sp>
      <p:sp>
        <p:nvSpPr>
          <p:cNvPr name="TextBox 7" id="7"/>
          <p:cNvSpPr txBox="true"/>
          <p:nvPr/>
        </p:nvSpPr>
        <p:spPr>
          <a:xfrm rot="0">
            <a:off x="5260123" y="261792"/>
            <a:ext cx="3312816" cy="903178"/>
          </a:xfrm>
          <a:prstGeom prst="rect">
            <a:avLst/>
          </a:prstGeom>
        </p:spPr>
        <p:txBody>
          <a:bodyPr anchor="t" rtlCol="false" tIns="0" lIns="0" bIns="0" rIns="0">
            <a:spAutoFit/>
          </a:bodyPr>
          <a:lstStyle/>
          <a:p>
            <a:pPr algn="l">
              <a:lnSpc>
                <a:spcPts val="6516"/>
              </a:lnSpc>
            </a:pPr>
            <a:r>
              <a:rPr lang="en-US" sz="7240">
                <a:solidFill>
                  <a:srgbClr val="FEFFFF"/>
                </a:solidFill>
                <a:latin typeface="League Gothic"/>
                <a:ea typeface="League Gothic"/>
                <a:cs typeface="League Gothic"/>
                <a:sym typeface="League Gothic"/>
              </a:rPr>
              <a:t>SCHEDULE E</a:t>
            </a:r>
          </a:p>
        </p:txBody>
      </p:sp>
    </p:spTree>
  </p:cSld>
  <p:clrMapOvr>
    <a:masterClrMapping/>
  </p:clrMapOvr>
</p:sld>
</file>

<file path=ppt/slides/slide43.xml><?xml version="1.0" encoding="utf-8"?>
<p:sld xmlns:p="http://schemas.openxmlformats.org/presentationml/2006/main" xmlns:a="http://schemas.openxmlformats.org/drawingml/2006/main" xmlns:r="http://schemas.openxmlformats.org/officeDocument/2006/relationships">
  <p:cSld>
    <p:bg>
      <p:bgPr>
        <a:solidFill>
          <a:srgbClr val="FEFFFF"/>
        </a:solidFill>
      </p:bgPr>
    </p:bg>
    <p:spTree>
      <p:nvGrpSpPr>
        <p:cNvPr id="1" name=""/>
        <p:cNvGrpSpPr/>
        <p:nvPr/>
      </p:nvGrpSpPr>
      <p:grpSpPr>
        <a:xfrm>
          <a:off x="0" y="0"/>
          <a:ext cx="0" cy="0"/>
          <a:chOff x="0" y="0"/>
          <a:chExt cx="0" cy="0"/>
        </a:xfrm>
      </p:grpSpPr>
      <p:sp>
        <p:nvSpPr>
          <p:cNvPr name="Freeform 2" id="2"/>
          <p:cNvSpPr/>
          <p:nvPr/>
        </p:nvSpPr>
        <p:spPr>
          <a:xfrm flipH="false" flipV="false" rot="0">
            <a:off x="4165248" y="7536"/>
            <a:ext cx="5588352" cy="1083670"/>
          </a:xfrm>
          <a:custGeom>
            <a:avLst/>
            <a:gdLst/>
            <a:ahLst/>
            <a:cxnLst/>
            <a:rect r="r" b="b" t="t" l="l"/>
            <a:pathLst>
              <a:path h="1083670" w="5588352">
                <a:moveTo>
                  <a:pt x="0" y="0"/>
                </a:moveTo>
                <a:lnTo>
                  <a:pt x="5588352" y="0"/>
                </a:lnTo>
                <a:lnTo>
                  <a:pt x="5588352" y="1083670"/>
                </a:lnTo>
                <a:lnTo>
                  <a:pt x="0" y="1083670"/>
                </a:lnTo>
                <a:lnTo>
                  <a:pt x="0" y="0"/>
                </a:lnTo>
                <a:close/>
              </a:path>
            </a:pathLst>
          </a:custGeom>
          <a:blipFill>
            <a:blip r:embed="rId2">
              <a:extLst>
                <a:ext uri="{96DAC541-7B7A-43D3-8B79-37D633B846F1}">
                  <asvg:svgBlip xmlns:asvg="http://schemas.microsoft.com/office/drawing/2016/SVG/main" r:embed="rId3"/>
                </a:ext>
              </a:extLst>
            </a:blip>
            <a:stretch>
              <a:fillRect l="0" t="0" r="0" b="-621"/>
            </a:stretch>
          </a:blipFill>
        </p:spPr>
      </p:sp>
      <p:grpSp>
        <p:nvGrpSpPr>
          <p:cNvPr name="Group 3" id="3"/>
          <p:cNvGrpSpPr/>
          <p:nvPr/>
        </p:nvGrpSpPr>
        <p:grpSpPr>
          <a:xfrm rot="5400000">
            <a:off x="4525462" y="526902"/>
            <a:ext cx="821090" cy="118415"/>
            <a:chOff x="0" y="0"/>
            <a:chExt cx="1056744" cy="152400"/>
          </a:xfrm>
        </p:grpSpPr>
        <p:sp>
          <p:nvSpPr>
            <p:cNvPr name="Freeform 4" id="4"/>
            <p:cNvSpPr/>
            <p:nvPr/>
          </p:nvSpPr>
          <p:spPr>
            <a:xfrm flipH="false" flipV="false" rot="0">
              <a:off x="0" y="0"/>
              <a:ext cx="1056744" cy="152400"/>
            </a:xfrm>
            <a:custGeom>
              <a:avLst/>
              <a:gdLst/>
              <a:ahLst/>
              <a:cxnLst/>
              <a:rect r="r" b="b" t="t" l="l"/>
              <a:pathLst>
                <a:path h="152400" w="1056744">
                  <a:moveTo>
                    <a:pt x="0" y="0"/>
                  </a:moveTo>
                  <a:lnTo>
                    <a:pt x="1056744" y="0"/>
                  </a:lnTo>
                  <a:lnTo>
                    <a:pt x="1056744" y="152400"/>
                  </a:lnTo>
                  <a:lnTo>
                    <a:pt x="0" y="152400"/>
                  </a:lnTo>
                  <a:close/>
                </a:path>
              </a:pathLst>
            </a:custGeom>
            <a:solidFill>
              <a:srgbClr val="00BF63"/>
            </a:solidFill>
          </p:spPr>
        </p:sp>
      </p:grpSp>
      <p:sp>
        <p:nvSpPr>
          <p:cNvPr name="Freeform 5" id="5"/>
          <p:cNvSpPr/>
          <p:nvPr/>
        </p:nvSpPr>
        <p:spPr>
          <a:xfrm flipH="false" flipV="false" rot="0">
            <a:off x="342370" y="113797"/>
            <a:ext cx="1087230" cy="1100868"/>
          </a:xfrm>
          <a:custGeom>
            <a:avLst/>
            <a:gdLst/>
            <a:ahLst/>
            <a:cxnLst/>
            <a:rect r="r" b="b" t="t" l="l"/>
            <a:pathLst>
              <a:path h="1100868" w="1087230">
                <a:moveTo>
                  <a:pt x="0" y="0"/>
                </a:moveTo>
                <a:lnTo>
                  <a:pt x="1087230" y="0"/>
                </a:lnTo>
                <a:lnTo>
                  <a:pt x="1087230" y="1100868"/>
                </a:lnTo>
                <a:lnTo>
                  <a:pt x="0" y="1100868"/>
                </a:lnTo>
                <a:lnTo>
                  <a:pt x="0" y="0"/>
                </a:lnTo>
                <a:close/>
              </a:path>
            </a:pathLst>
          </a:custGeom>
          <a:blipFill>
            <a:blip r:embed="rId4"/>
            <a:stretch>
              <a:fillRect l="-22100" t="-65121" r="-298765" b="-68682"/>
            </a:stretch>
          </a:blipFill>
        </p:spPr>
      </p:sp>
      <p:sp>
        <p:nvSpPr>
          <p:cNvPr name="Freeform 6" id="6"/>
          <p:cNvSpPr/>
          <p:nvPr/>
        </p:nvSpPr>
        <p:spPr>
          <a:xfrm flipH="false" flipV="false" rot="0">
            <a:off x="689380" y="1214665"/>
            <a:ext cx="8611669" cy="5720845"/>
          </a:xfrm>
          <a:custGeom>
            <a:avLst/>
            <a:gdLst/>
            <a:ahLst/>
            <a:cxnLst/>
            <a:rect r="r" b="b" t="t" l="l"/>
            <a:pathLst>
              <a:path h="5720845" w="8611669">
                <a:moveTo>
                  <a:pt x="0" y="0"/>
                </a:moveTo>
                <a:lnTo>
                  <a:pt x="8611669" y="0"/>
                </a:lnTo>
                <a:lnTo>
                  <a:pt x="8611669" y="5720845"/>
                </a:lnTo>
                <a:lnTo>
                  <a:pt x="0" y="5720845"/>
                </a:lnTo>
                <a:lnTo>
                  <a:pt x="0" y="0"/>
                </a:lnTo>
                <a:close/>
              </a:path>
            </a:pathLst>
          </a:custGeom>
          <a:blipFill>
            <a:blip r:embed="rId5"/>
            <a:stretch>
              <a:fillRect l="0" t="0" r="0" b="-25106"/>
            </a:stretch>
          </a:blipFill>
        </p:spPr>
      </p:sp>
      <p:sp>
        <p:nvSpPr>
          <p:cNvPr name="TextBox 7" id="7"/>
          <p:cNvSpPr txBox="true"/>
          <p:nvPr/>
        </p:nvSpPr>
        <p:spPr>
          <a:xfrm rot="0">
            <a:off x="5260123" y="261792"/>
            <a:ext cx="3312816" cy="903178"/>
          </a:xfrm>
          <a:prstGeom prst="rect">
            <a:avLst/>
          </a:prstGeom>
        </p:spPr>
        <p:txBody>
          <a:bodyPr anchor="t" rtlCol="false" tIns="0" lIns="0" bIns="0" rIns="0">
            <a:spAutoFit/>
          </a:bodyPr>
          <a:lstStyle/>
          <a:p>
            <a:pPr algn="l">
              <a:lnSpc>
                <a:spcPts val="6516"/>
              </a:lnSpc>
            </a:pPr>
            <a:r>
              <a:rPr lang="en-US" sz="7240">
                <a:solidFill>
                  <a:srgbClr val="FEFFFF"/>
                </a:solidFill>
                <a:latin typeface="League Gothic"/>
                <a:ea typeface="League Gothic"/>
                <a:cs typeface="League Gothic"/>
                <a:sym typeface="League Gothic"/>
              </a:rPr>
              <a:t>1095 A</a:t>
            </a:r>
          </a:p>
        </p:txBody>
      </p:sp>
    </p:spTree>
  </p:cSld>
  <p:clrMapOvr>
    <a:masterClrMapping/>
  </p:clrMapOvr>
</p:sld>
</file>

<file path=ppt/slides/slide44.xml><?xml version="1.0" encoding="utf-8"?>
<p:sld xmlns:p="http://schemas.openxmlformats.org/presentationml/2006/main" xmlns:a="http://schemas.openxmlformats.org/drawingml/2006/main" xmlns:r="http://schemas.openxmlformats.org/officeDocument/2006/relationships">
  <p:cSld>
    <p:bg>
      <p:bgPr>
        <a:solidFill>
          <a:srgbClr val="FEFFFF"/>
        </a:solidFill>
      </p:bgPr>
    </p:bg>
    <p:spTree>
      <p:nvGrpSpPr>
        <p:cNvPr id="1" name=""/>
        <p:cNvGrpSpPr/>
        <p:nvPr/>
      </p:nvGrpSpPr>
      <p:grpSpPr>
        <a:xfrm>
          <a:off x="0" y="0"/>
          <a:ext cx="0" cy="0"/>
          <a:chOff x="0" y="0"/>
          <a:chExt cx="0" cy="0"/>
        </a:xfrm>
      </p:grpSpPr>
      <p:sp>
        <p:nvSpPr>
          <p:cNvPr name="Freeform 2" id="2"/>
          <p:cNvSpPr/>
          <p:nvPr/>
        </p:nvSpPr>
        <p:spPr>
          <a:xfrm flipH="false" flipV="false" rot="0">
            <a:off x="4165248" y="7536"/>
            <a:ext cx="5588352" cy="1083670"/>
          </a:xfrm>
          <a:custGeom>
            <a:avLst/>
            <a:gdLst/>
            <a:ahLst/>
            <a:cxnLst/>
            <a:rect r="r" b="b" t="t" l="l"/>
            <a:pathLst>
              <a:path h="1083670" w="5588352">
                <a:moveTo>
                  <a:pt x="0" y="0"/>
                </a:moveTo>
                <a:lnTo>
                  <a:pt x="5588352" y="0"/>
                </a:lnTo>
                <a:lnTo>
                  <a:pt x="5588352" y="1083670"/>
                </a:lnTo>
                <a:lnTo>
                  <a:pt x="0" y="1083670"/>
                </a:lnTo>
                <a:lnTo>
                  <a:pt x="0" y="0"/>
                </a:lnTo>
                <a:close/>
              </a:path>
            </a:pathLst>
          </a:custGeom>
          <a:blipFill>
            <a:blip r:embed="rId2">
              <a:extLst>
                <a:ext uri="{96DAC541-7B7A-43D3-8B79-37D633B846F1}">
                  <asvg:svgBlip xmlns:asvg="http://schemas.microsoft.com/office/drawing/2016/SVG/main" r:embed="rId3"/>
                </a:ext>
              </a:extLst>
            </a:blip>
            <a:stretch>
              <a:fillRect l="0" t="0" r="0" b="-621"/>
            </a:stretch>
          </a:blipFill>
        </p:spPr>
      </p:sp>
      <p:grpSp>
        <p:nvGrpSpPr>
          <p:cNvPr name="Group 3" id="3"/>
          <p:cNvGrpSpPr/>
          <p:nvPr/>
        </p:nvGrpSpPr>
        <p:grpSpPr>
          <a:xfrm rot="5400000">
            <a:off x="4525462" y="526902"/>
            <a:ext cx="821090" cy="118415"/>
            <a:chOff x="0" y="0"/>
            <a:chExt cx="1056744" cy="152400"/>
          </a:xfrm>
        </p:grpSpPr>
        <p:sp>
          <p:nvSpPr>
            <p:cNvPr name="Freeform 4" id="4"/>
            <p:cNvSpPr/>
            <p:nvPr/>
          </p:nvSpPr>
          <p:spPr>
            <a:xfrm flipH="false" flipV="false" rot="0">
              <a:off x="0" y="0"/>
              <a:ext cx="1056744" cy="152400"/>
            </a:xfrm>
            <a:custGeom>
              <a:avLst/>
              <a:gdLst/>
              <a:ahLst/>
              <a:cxnLst/>
              <a:rect r="r" b="b" t="t" l="l"/>
              <a:pathLst>
                <a:path h="152400" w="1056744">
                  <a:moveTo>
                    <a:pt x="0" y="0"/>
                  </a:moveTo>
                  <a:lnTo>
                    <a:pt x="1056744" y="0"/>
                  </a:lnTo>
                  <a:lnTo>
                    <a:pt x="1056744" y="152400"/>
                  </a:lnTo>
                  <a:lnTo>
                    <a:pt x="0" y="152400"/>
                  </a:lnTo>
                  <a:close/>
                </a:path>
              </a:pathLst>
            </a:custGeom>
            <a:solidFill>
              <a:srgbClr val="00BF63"/>
            </a:solidFill>
          </p:spPr>
        </p:sp>
      </p:grpSp>
      <p:sp>
        <p:nvSpPr>
          <p:cNvPr name="Freeform 5" id="5"/>
          <p:cNvSpPr/>
          <p:nvPr/>
        </p:nvSpPr>
        <p:spPr>
          <a:xfrm flipH="false" flipV="false" rot="0">
            <a:off x="342370" y="113797"/>
            <a:ext cx="1087230" cy="1100868"/>
          </a:xfrm>
          <a:custGeom>
            <a:avLst/>
            <a:gdLst/>
            <a:ahLst/>
            <a:cxnLst/>
            <a:rect r="r" b="b" t="t" l="l"/>
            <a:pathLst>
              <a:path h="1100868" w="1087230">
                <a:moveTo>
                  <a:pt x="0" y="0"/>
                </a:moveTo>
                <a:lnTo>
                  <a:pt x="1087230" y="0"/>
                </a:lnTo>
                <a:lnTo>
                  <a:pt x="1087230" y="1100868"/>
                </a:lnTo>
                <a:lnTo>
                  <a:pt x="0" y="1100868"/>
                </a:lnTo>
                <a:lnTo>
                  <a:pt x="0" y="0"/>
                </a:lnTo>
                <a:close/>
              </a:path>
            </a:pathLst>
          </a:custGeom>
          <a:blipFill>
            <a:blip r:embed="rId4"/>
            <a:stretch>
              <a:fillRect l="-22100" t="-65121" r="-298765" b="-68682"/>
            </a:stretch>
          </a:blipFill>
        </p:spPr>
      </p:sp>
      <p:sp>
        <p:nvSpPr>
          <p:cNvPr name="Freeform 6" id="6"/>
          <p:cNvSpPr/>
          <p:nvPr/>
        </p:nvSpPr>
        <p:spPr>
          <a:xfrm flipH="false" flipV="false" rot="0">
            <a:off x="475611" y="1214665"/>
            <a:ext cx="8807532" cy="5794184"/>
          </a:xfrm>
          <a:custGeom>
            <a:avLst/>
            <a:gdLst/>
            <a:ahLst/>
            <a:cxnLst/>
            <a:rect r="r" b="b" t="t" l="l"/>
            <a:pathLst>
              <a:path h="5794184" w="8807532">
                <a:moveTo>
                  <a:pt x="0" y="0"/>
                </a:moveTo>
                <a:lnTo>
                  <a:pt x="8807532" y="0"/>
                </a:lnTo>
                <a:lnTo>
                  <a:pt x="8807532" y="5794184"/>
                </a:lnTo>
                <a:lnTo>
                  <a:pt x="0" y="5794184"/>
                </a:lnTo>
                <a:lnTo>
                  <a:pt x="0" y="0"/>
                </a:lnTo>
                <a:close/>
              </a:path>
            </a:pathLst>
          </a:custGeom>
          <a:blipFill>
            <a:blip r:embed="rId5"/>
            <a:stretch>
              <a:fillRect l="0" t="0" r="0" b="0"/>
            </a:stretch>
          </a:blipFill>
        </p:spPr>
      </p:sp>
      <p:sp>
        <p:nvSpPr>
          <p:cNvPr name="TextBox 7" id="7"/>
          <p:cNvSpPr txBox="true"/>
          <p:nvPr/>
        </p:nvSpPr>
        <p:spPr>
          <a:xfrm rot="0">
            <a:off x="5260123" y="261792"/>
            <a:ext cx="3312816" cy="903178"/>
          </a:xfrm>
          <a:prstGeom prst="rect">
            <a:avLst/>
          </a:prstGeom>
        </p:spPr>
        <p:txBody>
          <a:bodyPr anchor="t" rtlCol="false" tIns="0" lIns="0" bIns="0" rIns="0">
            <a:spAutoFit/>
          </a:bodyPr>
          <a:lstStyle/>
          <a:p>
            <a:pPr algn="l">
              <a:lnSpc>
                <a:spcPts val="6516"/>
              </a:lnSpc>
            </a:pPr>
            <a:r>
              <a:rPr lang="en-US" sz="7240">
                <a:solidFill>
                  <a:srgbClr val="FEFFFF"/>
                </a:solidFill>
                <a:latin typeface="League Gothic"/>
                <a:ea typeface="League Gothic"/>
                <a:cs typeface="League Gothic"/>
                <a:sym typeface="League Gothic"/>
              </a:rPr>
              <a:t>1095 A</a:t>
            </a:r>
          </a:p>
        </p:txBody>
      </p:sp>
    </p:spTree>
  </p:cSld>
  <p:clrMapOvr>
    <a:masterClrMapping/>
  </p:clrMapOvr>
</p:sld>
</file>

<file path=ppt/slides/slide4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5400000">
            <a:off x="7560587" y="2209654"/>
            <a:ext cx="1490133" cy="2895893"/>
            <a:chOff x="0" y="0"/>
            <a:chExt cx="945131" cy="1836747"/>
          </a:xfrm>
        </p:grpSpPr>
        <p:sp>
          <p:nvSpPr>
            <p:cNvPr name="Freeform 3" id="3"/>
            <p:cNvSpPr/>
            <p:nvPr/>
          </p:nvSpPr>
          <p:spPr>
            <a:xfrm flipH="false" flipV="false" rot="0">
              <a:off x="0" y="0"/>
              <a:ext cx="945131" cy="1836747"/>
            </a:xfrm>
            <a:custGeom>
              <a:avLst/>
              <a:gdLst/>
              <a:ahLst/>
              <a:cxnLst/>
              <a:rect r="r" b="b" t="t" l="l"/>
              <a:pathLst>
                <a:path h="1836747" w="945131">
                  <a:moveTo>
                    <a:pt x="0" y="0"/>
                  </a:moveTo>
                  <a:lnTo>
                    <a:pt x="945131" y="0"/>
                  </a:lnTo>
                  <a:lnTo>
                    <a:pt x="945131" y="1836747"/>
                  </a:lnTo>
                  <a:lnTo>
                    <a:pt x="0" y="1836747"/>
                  </a:lnTo>
                  <a:close/>
                </a:path>
              </a:pathLst>
            </a:custGeom>
            <a:solidFill>
              <a:srgbClr val="8A5335"/>
            </a:solidFill>
          </p:spPr>
        </p:sp>
      </p:grpSp>
      <p:grpSp>
        <p:nvGrpSpPr>
          <p:cNvPr name="Group 4" id="4"/>
          <p:cNvGrpSpPr/>
          <p:nvPr/>
        </p:nvGrpSpPr>
        <p:grpSpPr>
          <a:xfrm rot="5400000">
            <a:off x="-228746" y="228746"/>
            <a:ext cx="7315200" cy="6857707"/>
            <a:chOff x="0" y="0"/>
            <a:chExt cx="5864971" cy="5498176"/>
          </a:xfrm>
        </p:grpSpPr>
        <p:sp>
          <p:nvSpPr>
            <p:cNvPr name="Freeform 5" id="5"/>
            <p:cNvSpPr/>
            <p:nvPr/>
          </p:nvSpPr>
          <p:spPr>
            <a:xfrm flipH="false" flipV="false" rot="0">
              <a:off x="0" y="0"/>
              <a:ext cx="5864971" cy="5498176"/>
            </a:xfrm>
            <a:custGeom>
              <a:avLst/>
              <a:gdLst/>
              <a:ahLst/>
              <a:cxnLst/>
              <a:rect r="r" b="b" t="t" l="l"/>
              <a:pathLst>
                <a:path h="5498176" w="5864971">
                  <a:moveTo>
                    <a:pt x="0" y="0"/>
                  </a:moveTo>
                  <a:lnTo>
                    <a:pt x="5864971" y="0"/>
                  </a:lnTo>
                  <a:lnTo>
                    <a:pt x="5864971" y="5498176"/>
                  </a:lnTo>
                  <a:lnTo>
                    <a:pt x="0" y="5498176"/>
                  </a:lnTo>
                  <a:close/>
                </a:path>
              </a:pathLst>
            </a:custGeom>
            <a:solidFill>
              <a:srgbClr val="0E1D42"/>
            </a:solidFill>
          </p:spPr>
        </p:sp>
      </p:grpSp>
      <p:grpSp>
        <p:nvGrpSpPr>
          <p:cNvPr name="Group 6" id="6"/>
          <p:cNvGrpSpPr/>
          <p:nvPr/>
        </p:nvGrpSpPr>
        <p:grpSpPr>
          <a:xfrm rot="5400000">
            <a:off x="-2988820" y="3537460"/>
            <a:ext cx="7315200" cy="240280"/>
            <a:chOff x="0" y="0"/>
            <a:chExt cx="4639733" cy="152400"/>
          </a:xfrm>
        </p:grpSpPr>
        <p:sp>
          <p:nvSpPr>
            <p:cNvPr name="Freeform 7" id="7"/>
            <p:cNvSpPr/>
            <p:nvPr/>
          </p:nvSpPr>
          <p:spPr>
            <a:xfrm flipH="false" flipV="false" rot="0">
              <a:off x="0" y="0"/>
              <a:ext cx="4639733" cy="152400"/>
            </a:xfrm>
            <a:custGeom>
              <a:avLst/>
              <a:gdLst/>
              <a:ahLst/>
              <a:cxnLst/>
              <a:rect r="r" b="b" t="t" l="l"/>
              <a:pathLst>
                <a:path h="152400" w="4639733">
                  <a:moveTo>
                    <a:pt x="0" y="0"/>
                  </a:moveTo>
                  <a:lnTo>
                    <a:pt x="4639733" y="0"/>
                  </a:lnTo>
                  <a:lnTo>
                    <a:pt x="4639733" y="152400"/>
                  </a:lnTo>
                  <a:lnTo>
                    <a:pt x="0" y="152400"/>
                  </a:lnTo>
                  <a:close/>
                </a:path>
              </a:pathLst>
            </a:custGeom>
            <a:solidFill>
              <a:srgbClr val="00BF63"/>
            </a:solidFill>
          </p:spPr>
        </p:sp>
      </p:grpSp>
      <p:sp>
        <p:nvSpPr>
          <p:cNvPr name="TextBox 8" id="8"/>
          <p:cNvSpPr txBox="true"/>
          <p:nvPr/>
        </p:nvSpPr>
        <p:spPr>
          <a:xfrm rot="0">
            <a:off x="1187027" y="1895425"/>
            <a:ext cx="4262674" cy="3743426"/>
          </a:xfrm>
          <a:prstGeom prst="rect">
            <a:avLst/>
          </a:prstGeom>
        </p:spPr>
        <p:txBody>
          <a:bodyPr anchor="t" rtlCol="false" tIns="0" lIns="0" bIns="0" rIns="0">
            <a:spAutoFit/>
          </a:bodyPr>
          <a:lstStyle/>
          <a:p>
            <a:pPr algn="l">
              <a:lnSpc>
                <a:spcPts val="7202"/>
              </a:lnSpc>
            </a:pPr>
            <a:r>
              <a:rPr lang="en-US" sz="8002">
                <a:solidFill>
                  <a:srgbClr val="00BF63"/>
                </a:solidFill>
                <a:latin typeface="League Gothic"/>
                <a:ea typeface="League Gothic"/>
                <a:cs typeface="League Gothic"/>
                <a:sym typeface="League Gothic"/>
              </a:rPr>
              <a:t>SYSTEMS</a:t>
            </a:r>
            <a:r>
              <a:rPr lang="en-US" sz="8002">
                <a:solidFill>
                  <a:srgbClr val="FEFFFF"/>
                </a:solidFill>
                <a:latin typeface="League Gothic"/>
                <a:ea typeface="League Gothic"/>
                <a:cs typeface="League Gothic"/>
                <a:sym typeface="League Gothic"/>
              </a:rPr>
              <a:t> RUN THE BUSINESS, </a:t>
            </a:r>
            <a:r>
              <a:rPr lang="en-US" sz="8002">
                <a:solidFill>
                  <a:srgbClr val="00BF63"/>
                </a:solidFill>
                <a:latin typeface="League Gothic"/>
                <a:ea typeface="League Gothic"/>
                <a:cs typeface="League Gothic"/>
                <a:sym typeface="League Gothic"/>
              </a:rPr>
              <a:t>PEOPLE </a:t>
            </a:r>
            <a:r>
              <a:rPr lang="en-US" sz="8002">
                <a:solidFill>
                  <a:srgbClr val="FEFFFF"/>
                </a:solidFill>
                <a:latin typeface="League Gothic"/>
                <a:ea typeface="League Gothic"/>
                <a:cs typeface="League Gothic"/>
                <a:sym typeface="League Gothic"/>
              </a:rPr>
              <a:t>RUN THE SYSTEMS</a:t>
            </a:r>
          </a:p>
        </p:txBody>
      </p:sp>
      <p:sp>
        <p:nvSpPr>
          <p:cNvPr name="Freeform 9" id="9"/>
          <p:cNvSpPr/>
          <p:nvPr/>
        </p:nvSpPr>
        <p:spPr>
          <a:xfrm flipH="false" flipV="false" rot="0">
            <a:off x="8305654" y="5936908"/>
            <a:ext cx="1087230" cy="1100868"/>
          </a:xfrm>
          <a:custGeom>
            <a:avLst/>
            <a:gdLst/>
            <a:ahLst/>
            <a:cxnLst/>
            <a:rect r="r" b="b" t="t" l="l"/>
            <a:pathLst>
              <a:path h="1100868" w="1087230">
                <a:moveTo>
                  <a:pt x="0" y="0"/>
                </a:moveTo>
                <a:lnTo>
                  <a:pt x="1087230" y="0"/>
                </a:lnTo>
                <a:lnTo>
                  <a:pt x="1087230" y="1100867"/>
                </a:lnTo>
                <a:lnTo>
                  <a:pt x="0" y="1100867"/>
                </a:lnTo>
                <a:lnTo>
                  <a:pt x="0" y="0"/>
                </a:lnTo>
                <a:close/>
              </a:path>
            </a:pathLst>
          </a:custGeom>
          <a:blipFill>
            <a:blip r:embed="rId2"/>
            <a:stretch>
              <a:fillRect l="-22100" t="-65121" r="-298765" b="-68682"/>
            </a:stretch>
          </a:blipFill>
        </p:spPr>
      </p:sp>
    </p:spTree>
  </p:cSld>
  <p:clrMapOvr>
    <a:masterClrMapping/>
  </p:clrMapOvr>
</p:sld>
</file>

<file path=ppt/slides/slide46.xml><?xml version="1.0" encoding="utf-8"?>
<p:sld xmlns:p="http://schemas.openxmlformats.org/presentationml/2006/main" xmlns:a="http://schemas.openxmlformats.org/drawingml/2006/main" xmlns:r="http://schemas.openxmlformats.org/officeDocument/2006/relationships">
  <p:cSld>
    <p:bg>
      <p:bgPr>
        <a:solidFill>
          <a:srgbClr val="0E1D42"/>
        </a:solidFill>
      </p:bgPr>
    </p:bg>
    <p:spTree>
      <p:nvGrpSpPr>
        <p:cNvPr id="1" name=""/>
        <p:cNvGrpSpPr/>
        <p:nvPr/>
      </p:nvGrpSpPr>
      <p:grpSpPr>
        <a:xfrm>
          <a:off x="0" y="0"/>
          <a:ext cx="0" cy="0"/>
          <a:chOff x="0" y="0"/>
          <a:chExt cx="0" cy="0"/>
        </a:xfrm>
      </p:grpSpPr>
      <p:grpSp>
        <p:nvGrpSpPr>
          <p:cNvPr name="Group 2" id="2"/>
          <p:cNvGrpSpPr/>
          <p:nvPr/>
        </p:nvGrpSpPr>
        <p:grpSpPr>
          <a:xfrm rot="5400000">
            <a:off x="445829" y="739027"/>
            <a:ext cx="3387220" cy="4278879"/>
            <a:chOff x="0" y="0"/>
            <a:chExt cx="2809995" cy="3549704"/>
          </a:xfrm>
        </p:grpSpPr>
        <p:sp>
          <p:nvSpPr>
            <p:cNvPr name="Freeform 3" id="3"/>
            <p:cNvSpPr/>
            <p:nvPr/>
          </p:nvSpPr>
          <p:spPr>
            <a:xfrm flipH="false" flipV="false" rot="0">
              <a:off x="0" y="0"/>
              <a:ext cx="2809995" cy="3549703"/>
            </a:xfrm>
            <a:custGeom>
              <a:avLst/>
              <a:gdLst/>
              <a:ahLst/>
              <a:cxnLst/>
              <a:rect r="r" b="b" t="t" l="l"/>
              <a:pathLst>
                <a:path h="3549703" w="2809995">
                  <a:moveTo>
                    <a:pt x="0" y="0"/>
                  </a:moveTo>
                  <a:lnTo>
                    <a:pt x="2809995" y="0"/>
                  </a:lnTo>
                  <a:lnTo>
                    <a:pt x="2809995" y="3549703"/>
                  </a:lnTo>
                  <a:lnTo>
                    <a:pt x="0" y="3549703"/>
                  </a:lnTo>
                  <a:close/>
                </a:path>
              </a:pathLst>
            </a:custGeom>
            <a:solidFill>
              <a:srgbClr val="FFFFFF"/>
            </a:solidFill>
          </p:spPr>
        </p:sp>
      </p:grpSp>
      <p:grpSp>
        <p:nvGrpSpPr>
          <p:cNvPr name="Group 4" id="4"/>
          <p:cNvGrpSpPr/>
          <p:nvPr/>
        </p:nvGrpSpPr>
        <p:grpSpPr>
          <a:xfrm rot="0">
            <a:off x="440856" y="1706469"/>
            <a:ext cx="3395351" cy="2245337"/>
            <a:chOff x="0" y="0"/>
            <a:chExt cx="4527134" cy="2993783"/>
          </a:xfrm>
        </p:grpSpPr>
        <p:sp>
          <p:nvSpPr>
            <p:cNvPr name="TextBox 5" id="5"/>
            <p:cNvSpPr txBox="true"/>
            <p:nvPr/>
          </p:nvSpPr>
          <p:spPr>
            <a:xfrm rot="0">
              <a:off x="0" y="219075"/>
              <a:ext cx="4499906" cy="2510620"/>
            </a:xfrm>
            <a:prstGeom prst="rect">
              <a:avLst/>
            </a:prstGeom>
          </p:spPr>
          <p:txBody>
            <a:bodyPr anchor="t" rtlCol="false" tIns="0" lIns="0" bIns="0" rIns="0">
              <a:spAutoFit/>
            </a:bodyPr>
            <a:lstStyle/>
            <a:p>
              <a:pPr algn="l">
                <a:lnSpc>
                  <a:spcPts val="6960"/>
                </a:lnSpc>
              </a:pPr>
              <a:r>
                <a:rPr lang="en-US" sz="7734">
                  <a:solidFill>
                    <a:srgbClr val="0E1D42"/>
                  </a:solidFill>
                  <a:latin typeface="League Gothic"/>
                  <a:ea typeface="League Gothic"/>
                  <a:cs typeface="League Gothic"/>
                  <a:sym typeface="League Gothic"/>
                </a:rPr>
                <a:t>MEAT THE </a:t>
              </a:r>
              <a:r>
                <a:rPr lang="en-US" sz="7734">
                  <a:solidFill>
                    <a:srgbClr val="00BF63"/>
                  </a:solidFill>
                  <a:latin typeface="League Gothic"/>
                  <a:ea typeface="League Gothic"/>
                  <a:cs typeface="League Gothic"/>
                  <a:sym typeface="League Gothic"/>
                </a:rPr>
                <a:t>TEAM</a:t>
              </a:r>
            </a:p>
          </p:txBody>
        </p:sp>
        <p:sp>
          <p:nvSpPr>
            <p:cNvPr name="TextBox 6" id="6"/>
            <p:cNvSpPr txBox="true"/>
            <p:nvPr/>
          </p:nvSpPr>
          <p:spPr>
            <a:xfrm rot="0">
              <a:off x="27228" y="2765024"/>
              <a:ext cx="4499906" cy="228759"/>
            </a:xfrm>
            <a:prstGeom prst="rect">
              <a:avLst/>
            </a:prstGeom>
          </p:spPr>
          <p:txBody>
            <a:bodyPr anchor="t" rtlCol="false" tIns="0" lIns="0" bIns="0" rIns="0">
              <a:spAutoFit/>
            </a:bodyPr>
            <a:lstStyle/>
            <a:p>
              <a:pPr algn="l">
                <a:lnSpc>
                  <a:spcPts val="1288"/>
                </a:lnSpc>
              </a:pPr>
              <a:r>
                <a:rPr lang="en-US" sz="1288" spc="451">
                  <a:solidFill>
                    <a:srgbClr val="575757"/>
                  </a:solidFill>
                  <a:latin typeface="Assistant"/>
                  <a:ea typeface="Assistant"/>
                  <a:cs typeface="Assistant"/>
                  <a:sym typeface="Assistant"/>
                </a:rPr>
                <a:t>GET TO KNOW US</a:t>
              </a:r>
            </a:p>
          </p:txBody>
        </p:sp>
      </p:grpSp>
      <p:grpSp>
        <p:nvGrpSpPr>
          <p:cNvPr name="Group 7" id="7"/>
          <p:cNvGrpSpPr/>
          <p:nvPr/>
        </p:nvGrpSpPr>
        <p:grpSpPr>
          <a:xfrm rot="0">
            <a:off x="4520176" y="1184856"/>
            <a:ext cx="5233424" cy="4945487"/>
            <a:chOff x="0" y="0"/>
            <a:chExt cx="2945921" cy="2783840"/>
          </a:xfrm>
        </p:grpSpPr>
        <p:sp>
          <p:nvSpPr>
            <p:cNvPr name="Freeform 8" id="8"/>
            <p:cNvSpPr/>
            <p:nvPr/>
          </p:nvSpPr>
          <p:spPr>
            <a:xfrm flipH="false" flipV="false" rot="0">
              <a:off x="0" y="0"/>
              <a:ext cx="2945921" cy="2783840"/>
            </a:xfrm>
            <a:custGeom>
              <a:avLst/>
              <a:gdLst/>
              <a:ahLst/>
              <a:cxnLst/>
              <a:rect r="r" b="b" t="t" l="l"/>
              <a:pathLst>
                <a:path h="2783840" w="2945921">
                  <a:moveTo>
                    <a:pt x="0" y="0"/>
                  </a:moveTo>
                  <a:lnTo>
                    <a:pt x="2945921" y="0"/>
                  </a:lnTo>
                  <a:lnTo>
                    <a:pt x="2945921" y="2783840"/>
                  </a:lnTo>
                  <a:lnTo>
                    <a:pt x="0" y="2783840"/>
                  </a:lnTo>
                  <a:close/>
                </a:path>
              </a:pathLst>
            </a:custGeom>
            <a:solidFill>
              <a:srgbClr val="FFFFFF"/>
            </a:solidFill>
          </p:spPr>
        </p:sp>
      </p:grpSp>
      <p:grpSp>
        <p:nvGrpSpPr>
          <p:cNvPr name="Group 9" id="9"/>
          <p:cNvGrpSpPr/>
          <p:nvPr/>
        </p:nvGrpSpPr>
        <p:grpSpPr>
          <a:xfrm rot="0">
            <a:off x="5084660" y="1752542"/>
            <a:ext cx="1108985" cy="1109860"/>
            <a:chOff x="0" y="0"/>
            <a:chExt cx="1478647" cy="1479813"/>
          </a:xfrm>
        </p:grpSpPr>
        <p:pic>
          <p:nvPicPr>
            <p:cNvPr name="Picture 10" id="10"/>
            <p:cNvPicPr>
              <a:picLocks noChangeAspect="true"/>
            </p:cNvPicPr>
            <p:nvPr/>
          </p:nvPicPr>
          <p:blipFill>
            <a:blip r:embed="rId2"/>
            <a:srcRect l="0" t="4873" r="0" b="4873"/>
            <a:stretch>
              <a:fillRect/>
            </a:stretch>
          </p:blipFill>
          <p:spPr>
            <a:xfrm flipH="false" flipV="false">
              <a:off x="0" y="0"/>
              <a:ext cx="1478647" cy="1479813"/>
            </a:xfrm>
            <a:prstGeom prst="rect">
              <a:avLst/>
            </a:prstGeom>
          </p:spPr>
        </p:pic>
      </p:grpSp>
      <p:grpSp>
        <p:nvGrpSpPr>
          <p:cNvPr name="Group 11" id="11"/>
          <p:cNvGrpSpPr/>
          <p:nvPr/>
        </p:nvGrpSpPr>
        <p:grpSpPr>
          <a:xfrm rot="0">
            <a:off x="5084660" y="3657600"/>
            <a:ext cx="1108985" cy="1109860"/>
            <a:chOff x="0" y="0"/>
            <a:chExt cx="1478647" cy="1479813"/>
          </a:xfrm>
        </p:grpSpPr>
        <p:pic>
          <p:nvPicPr>
            <p:cNvPr name="Picture 12" id="12"/>
            <p:cNvPicPr>
              <a:picLocks noChangeAspect="true"/>
            </p:cNvPicPr>
            <p:nvPr/>
          </p:nvPicPr>
          <p:blipFill>
            <a:blip r:embed="rId3"/>
            <a:srcRect l="0" t="4873" r="0" b="4873"/>
            <a:stretch>
              <a:fillRect/>
            </a:stretch>
          </p:blipFill>
          <p:spPr>
            <a:xfrm flipH="false" flipV="false">
              <a:off x="0" y="0"/>
              <a:ext cx="1478647" cy="1479813"/>
            </a:xfrm>
            <a:prstGeom prst="rect">
              <a:avLst/>
            </a:prstGeom>
          </p:spPr>
        </p:pic>
      </p:grpSp>
      <p:grpSp>
        <p:nvGrpSpPr>
          <p:cNvPr name="Group 13" id="13"/>
          <p:cNvGrpSpPr/>
          <p:nvPr/>
        </p:nvGrpSpPr>
        <p:grpSpPr>
          <a:xfrm rot="0">
            <a:off x="6491136" y="1752542"/>
            <a:ext cx="2764313" cy="1589997"/>
            <a:chOff x="0" y="0"/>
            <a:chExt cx="3685750" cy="2119996"/>
          </a:xfrm>
        </p:grpSpPr>
        <p:sp>
          <p:nvSpPr>
            <p:cNvPr name="TextBox 14" id="14"/>
            <p:cNvSpPr txBox="true"/>
            <p:nvPr/>
          </p:nvSpPr>
          <p:spPr>
            <a:xfrm rot="0">
              <a:off x="0" y="9525"/>
              <a:ext cx="3685750" cy="265733"/>
            </a:xfrm>
            <a:prstGeom prst="rect">
              <a:avLst/>
            </a:prstGeom>
          </p:spPr>
          <p:txBody>
            <a:bodyPr anchor="t" rtlCol="false" tIns="0" lIns="0" bIns="0" rIns="0">
              <a:spAutoFit/>
            </a:bodyPr>
            <a:lstStyle/>
            <a:p>
              <a:pPr algn="l">
                <a:lnSpc>
                  <a:spcPts val="1520"/>
                </a:lnSpc>
              </a:pPr>
              <a:r>
                <a:rPr lang="en-US" sz="1382">
                  <a:solidFill>
                    <a:srgbClr val="777F8F"/>
                  </a:solidFill>
                  <a:latin typeface="Assistant Bold"/>
                  <a:ea typeface="Assistant Bold"/>
                  <a:cs typeface="Assistant Bold"/>
                  <a:sym typeface="Assistant Bold"/>
                </a:rPr>
                <a:t>PAUL BELSHAW</a:t>
              </a:r>
            </a:p>
          </p:txBody>
        </p:sp>
        <p:sp>
          <p:nvSpPr>
            <p:cNvPr name="TextBox 15" id="15"/>
            <p:cNvSpPr txBox="true"/>
            <p:nvPr/>
          </p:nvSpPr>
          <p:spPr>
            <a:xfrm rot="0">
              <a:off x="0" y="833396"/>
              <a:ext cx="3685750" cy="1286600"/>
            </a:xfrm>
            <a:prstGeom prst="rect">
              <a:avLst/>
            </a:prstGeom>
          </p:spPr>
          <p:txBody>
            <a:bodyPr anchor="t" rtlCol="false" tIns="0" lIns="0" bIns="0" rIns="0">
              <a:spAutoFit/>
            </a:bodyPr>
            <a:lstStyle/>
            <a:p>
              <a:pPr algn="l">
                <a:lnSpc>
                  <a:spcPts val="1562"/>
                </a:lnSpc>
              </a:pPr>
              <a:r>
                <a:rPr lang="en-US" sz="1201" spc="36">
                  <a:solidFill>
                    <a:srgbClr val="575757"/>
                  </a:solidFill>
                  <a:latin typeface="Assistant"/>
                  <a:ea typeface="Assistant"/>
                  <a:cs typeface="Assistant"/>
                  <a:sym typeface="Assistant"/>
                </a:rPr>
                <a:t>Paul empowers clients nationwide with strategic accounting solutions to enhance financial security and achieve business goals, leveraging effective systems to ensure success.</a:t>
              </a:r>
            </a:p>
          </p:txBody>
        </p:sp>
        <p:sp>
          <p:nvSpPr>
            <p:cNvPr name="TextBox 16" id="16"/>
            <p:cNvSpPr txBox="true"/>
            <p:nvPr/>
          </p:nvSpPr>
          <p:spPr>
            <a:xfrm rot="0">
              <a:off x="0" y="324548"/>
              <a:ext cx="3685750" cy="232153"/>
            </a:xfrm>
            <a:prstGeom prst="rect">
              <a:avLst/>
            </a:prstGeom>
          </p:spPr>
          <p:txBody>
            <a:bodyPr anchor="t" rtlCol="false" tIns="0" lIns="0" bIns="0" rIns="0">
              <a:spAutoFit/>
            </a:bodyPr>
            <a:lstStyle/>
            <a:p>
              <a:pPr algn="l">
                <a:lnSpc>
                  <a:spcPts val="1322"/>
                </a:lnSpc>
              </a:pPr>
              <a:r>
                <a:rPr lang="en-US" sz="1201" spc="36">
                  <a:solidFill>
                    <a:srgbClr val="575757"/>
                  </a:solidFill>
                  <a:latin typeface="Assistant"/>
                  <a:ea typeface="Assistant"/>
                  <a:cs typeface="Assistant"/>
                  <a:sym typeface="Assistant"/>
                </a:rPr>
                <a:t>OWNER, TAX ADVISOR</a:t>
              </a:r>
            </a:p>
          </p:txBody>
        </p:sp>
      </p:grpSp>
      <p:grpSp>
        <p:nvGrpSpPr>
          <p:cNvPr name="Group 17" id="17"/>
          <p:cNvGrpSpPr/>
          <p:nvPr/>
        </p:nvGrpSpPr>
        <p:grpSpPr>
          <a:xfrm rot="0">
            <a:off x="6491136" y="3657600"/>
            <a:ext cx="2764313" cy="2173839"/>
            <a:chOff x="0" y="0"/>
            <a:chExt cx="3685750" cy="2898453"/>
          </a:xfrm>
        </p:grpSpPr>
        <p:sp>
          <p:nvSpPr>
            <p:cNvPr name="TextBox 18" id="18"/>
            <p:cNvSpPr txBox="true"/>
            <p:nvPr/>
          </p:nvSpPr>
          <p:spPr>
            <a:xfrm rot="0">
              <a:off x="0" y="9525"/>
              <a:ext cx="3685750" cy="265733"/>
            </a:xfrm>
            <a:prstGeom prst="rect">
              <a:avLst/>
            </a:prstGeom>
          </p:spPr>
          <p:txBody>
            <a:bodyPr anchor="t" rtlCol="false" tIns="0" lIns="0" bIns="0" rIns="0">
              <a:spAutoFit/>
            </a:bodyPr>
            <a:lstStyle/>
            <a:p>
              <a:pPr algn="l">
                <a:lnSpc>
                  <a:spcPts val="1520"/>
                </a:lnSpc>
              </a:pPr>
              <a:r>
                <a:rPr lang="en-US" sz="1382">
                  <a:solidFill>
                    <a:srgbClr val="777F8F"/>
                  </a:solidFill>
                  <a:latin typeface="Assistant Bold"/>
                  <a:ea typeface="Assistant Bold"/>
                  <a:cs typeface="Assistant Bold"/>
                  <a:sym typeface="Assistant Bold"/>
                </a:rPr>
                <a:t>ELIANE BELSHAW</a:t>
              </a:r>
            </a:p>
          </p:txBody>
        </p:sp>
        <p:sp>
          <p:nvSpPr>
            <p:cNvPr name="TextBox 19" id="19"/>
            <p:cNvSpPr txBox="true"/>
            <p:nvPr/>
          </p:nvSpPr>
          <p:spPr>
            <a:xfrm rot="0">
              <a:off x="0" y="833396"/>
              <a:ext cx="3685750" cy="2065057"/>
            </a:xfrm>
            <a:prstGeom prst="rect">
              <a:avLst/>
            </a:prstGeom>
          </p:spPr>
          <p:txBody>
            <a:bodyPr anchor="t" rtlCol="false" tIns="0" lIns="0" bIns="0" rIns="0">
              <a:spAutoFit/>
            </a:bodyPr>
            <a:lstStyle/>
            <a:p>
              <a:pPr algn="l">
                <a:lnSpc>
                  <a:spcPts val="1562"/>
                </a:lnSpc>
              </a:pPr>
              <a:r>
                <a:rPr lang="en-US" sz="1201" spc="36">
                  <a:solidFill>
                    <a:srgbClr val="575757"/>
                  </a:solidFill>
                  <a:latin typeface="Assistant"/>
                  <a:ea typeface="Assistant"/>
                  <a:cs typeface="Assistant"/>
                  <a:sym typeface="Assistant"/>
                </a:rPr>
                <a:t>Eliane, a skilled Professional Business Analyst on Paul Belshaw's team, specializes in detailed business analyses for tax, accounting, and bookkeeping, utilizing tools such as Microsoft Office, Visio, and Pivot Tables to boost client productivity and profitability across the USA.</a:t>
              </a:r>
            </a:p>
          </p:txBody>
        </p:sp>
        <p:sp>
          <p:nvSpPr>
            <p:cNvPr name="TextBox 20" id="20"/>
            <p:cNvSpPr txBox="true"/>
            <p:nvPr/>
          </p:nvSpPr>
          <p:spPr>
            <a:xfrm rot="0">
              <a:off x="0" y="324548"/>
              <a:ext cx="3685750" cy="232153"/>
            </a:xfrm>
            <a:prstGeom prst="rect">
              <a:avLst/>
            </a:prstGeom>
          </p:spPr>
          <p:txBody>
            <a:bodyPr anchor="t" rtlCol="false" tIns="0" lIns="0" bIns="0" rIns="0">
              <a:spAutoFit/>
            </a:bodyPr>
            <a:lstStyle/>
            <a:p>
              <a:pPr algn="l">
                <a:lnSpc>
                  <a:spcPts val="1322"/>
                </a:lnSpc>
              </a:pPr>
              <a:r>
                <a:rPr lang="en-US" sz="1201" spc="36">
                  <a:solidFill>
                    <a:srgbClr val="575757"/>
                  </a:solidFill>
                  <a:latin typeface="Assistant"/>
                  <a:ea typeface="Assistant"/>
                  <a:cs typeface="Assistant"/>
                  <a:sym typeface="Assistant"/>
                </a:rPr>
                <a:t>PROFESSIONAL BUSINESS ANALYST</a:t>
              </a:r>
            </a:p>
          </p:txBody>
        </p:sp>
      </p:grpSp>
      <p:grpSp>
        <p:nvGrpSpPr>
          <p:cNvPr name="Group 21" id="21"/>
          <p:cNvGrpSpPr/>
          <p:nvPr/>
        </p:nvGrpSpPr>
        <p:grpSpPr>
          <a:xfrm rot="0">
            <a:off x="0" y="5731870"/>
            <a:ext cx="4278879" cy="398474"/>
            <a:chOff x="0" y="0"/>
            <a:chExt cx="5705172" cy="531298"/>
          </a:xfrm>
        </p:grpSpPr>
        <p:grpSp>
          <p:nvGrpSpPr>
            <p:cNvPr name="Group 22" id="22"/>
            <p:cNvGrpSpPr/>
            <p:nvPr/>
          </p:nvGrpSpPr>
          <p:grpSpPr>
            <a:xfrm rot="0">
              <a:off x="0" y="0"/>
              <a:ext cx="5705172" cy="531298"/>
              <a:chOff x="0" y="0"/>
              <a:chExt cx="2408603" cy="224303"/>
            </a:xfrm>
          </p:grpSpPr>
          <p:sp>
            <p:nvSpPr>
              <p:cNvPr name="Freeform 23" id="23"/>
              <p:cNvSpPr/>
              <p:nvPr/>
            </p:nvSpPr>
            <p:spPr>
              <a:xfrm flipH="false" flipV="false" rot="0">
                <a:off x="0" y="0"/>
                <a:ext cx="2408603" cy="224303"/>
              </a:xfrm>
              <a:custGeom>
                <a:avLst/>
                <a:gdLst/>
                <a:ahLst/>
                <a:cxnLst/>
                <a:rect r="r" b="b" t="t" l="l"/>
                <a:pathLst>
                  <a:path h="224303" w="2408603">
                    <a:moveTo>
                      <a:pt x="0" y="0"/>
                    </a:moveTo>
                    <a:lnTo>
                      <a:pt x="2408603" y="0"/>
                    </a:lnTo>
                    <a:lnTo>
                      <a:pt x="2408603" y="224303"/>
                    </a:lnTo>
                    <a:lnTo>
                      <a:pt x="0" y="224303"/>
                    </a:lnTo>
                    <a:close/>
                  </a:path>
                </a:pathLst>
              </a:custGeom>
              <a:solidFill>
                <a:srgbClr val="8B5336"/>
              </a:solidFill>
            </p:spPr>
          </p:sp>
        </p:grpSp>
        <p:sp>
          <p:nvSpPr>
            <p:cNvPr name="TextBox 24" id="24"/>
            <p:cNvSpPr txBox="true"/>
            <p:nvPr/>
          </p:nvSpPr>
          <p:spPr>
            <a:xfrm rot="0">
              <a:off x="212513" y="151172"/>
              <a:ext cx="5280146" cy="240956"/>
            </a:xfrm>
            <a:prstGeom prst="rect">
              <a:avLst/>
            </a:prstGeom>
          </p:spPr>
          <p:txBody>
            <a:bodyPr anchor="t" rtlCol="false" tIns="0" lIns="0" bIns="0" rIns="0">
              <a:spAutoFit/>
            </a:bodyPr>
            <a:lstStyle/>
            <a:p>
              <a:pPr algn="ctr">
                <a:lnSpc>
                  <a:spcPts val="1302"/>
                </a:lnSpc>
              </a:pPr>
              <a:r>
                <a:rPr lang="en-US" sz="1302" spc="652">
                  <a:solidFill>
                    <a:srgbClr val="FFFFFF"/>
                  </a:solidFill>
                  <a:latin typeface="Assistant"/>
                  <a:ea typeface="Assistant"/>
                  <a:cs typeface="Assistant"/>
                  <a:sym typeface="Assistant"/>
                </a:rPr>
                <a:t>BELSHAWACCOUNTING.COM</a:t>
              </a:r>
            </a:p>
          </p:txBody>
        </p:sp>
      </p:grpSp>
      <p:sp>
        <p:nvSpPr>
          <p:cNvPr name="Freeform 25" id="25"/>
          <p:cNvSpPr/>
          <p:nvPr/>
        </p:nvSpPr>
        <p:spPr>
          <a:xfrm flipH="false" flipV="false" rot="0">
            <a:off x="8664696" y="6130344"/>
            <a:ext cx="978855" cy="978855"/>
          </a:xfrm>
          <a:custGeom>
            <a:avLst/>
            <a:gdLst/>
            <a:ahLst/>
            <a:cxnLst/>
            <a:rect r="r" b="b" t="t" l="l"/>
            <a:pathLst>
              <a:path h="978855" w="978855">
                <a:moveTo>
                  <a:pt x="0" y="0"/>
                </a:moveTo>
                <a:lnTo>
                  <a:pt x="978855" y="0"/>
                </a:lnTo>
                <a:lnTo>
                  <a:pt x="978855" y="978855"/>
                </a:lnTo>
                <a:lnTo>
                  <a:pt x="0" y="978855"/>
                </a:lnTo>
                <a:lnTo>
                  <a:pt x="0" y="0"/>
                </a:lnTo>
                <a:close/>
              </a:path>
            </a:pathLst>
          </a:custGeom>
          <a:blipFill>
            <a:blip r:embed="rId4"/>
            <a:stretch>
              <a:fillRect l="0" t="0" r="0" b="0"/>
            </a:stretch>
          </a:blipFill>
        </p:spPr>
      </p:sp>
    </p:spTree>
  </p:cSld>
  <p:clrMapOvr>
    <a:masterClrMapping/>
  </p:clrMapOvr>
</p:sld>
</file>

<file path=ppt/slides/slide47.xml><?xml version="1.0" encoding="utf-8"?>
<p:sld xmlns:p="http://schemas.openxmlformats.org/presentationml/2006/main" xmlns:a="http://schemas.openxmlformats.org/drawingml/2006/main" xmlns:r="http://schemas.openxmlformats.org/officeDocument/2006/relationships">
  <p:cSld>
    <p:bg>
      <p:bgPr>
        <a:solidFill>
          <a:srgbClr val="0E1D42"/>
        </a:solidFill>
      </p:bgPr>
    </p:bg>
    <p:spTree>
      <p:nvGrpSpPr>
        <p:cNvPr id="1" name=""/>
        <p:cNvGrpSpPr/>
        <p:nvPr/>
      </p:nvGrpSpPr>
      <p:grpSpPr>
        <a:xfrm>
          <a:off x="0" y="0"/>
          <a:ext cx="0" cy="0"/>
          <a:chOff x="0" y="0"/>
          <a:chExt cx="0" cy="0"/>
        </a:xfrm>
      </p:grpSpPr>
      <p:grpSp>
        <p:nvGrpSpPr>
          <p:cNvPr name="Group 2" id="2"/>
          <p:cNvGrpSpPr/>
          <p:nvPr/>
        </p:nvGrpSpPr>
        <p:grpSpPr>
          <a:xfrm rot="5400000">
            <a:off x="445829" y="739027"/>
            <a:ext cx="3387220" cy="4278879"/>
            <a:chOff x="0" y="0"/>
            <a:chExt cx="2809995" cy="3549704"/>
          </a:xfrm>
        </p:grpSpPr>
        <p:sp>
          <p:nvSpPr>
            <p:cNvPr name="Freeform 3" id="3"/>
            <p:cNvSpPr/>
            <p:nvPr/>
          </p:nvSpPr>
          <p:spPr>
            <a:xfrm flipH="false" flipV="false" rot="0">
              <a:off x="0" y="0"/>
              <a:ext cx="2809995" cy="3549703"/>
            </a:xfrm>
            <a:custGeom>
              <a:avLst/>
              <a:gdLst/>
              <a:ahLst/>
              <a:cxnLst/>
              <a:rect r="r" b="b" t="t" l="l"/>
              <a:pathLst>
                <a:path h="3549703" w="2809995">
                  <a:moveTo>
                    <a:pt x="0" y="0"/>
                  </a:moveTo>
                  <a:lnTo>
                    <a:pt x="2809995" y="0"/>
                  </a:lnTo>
                  <a:lnTo>
                    <a:pt x="2809995" y="3549703"/>
                  </a:lnTo>
                  <a:lnTo>
                    <a:pt x="0" y="3549703"/>
                  </a:lnTo>
                  <a:close/>
                </a:path>
              </a:pathLst>
            </a:custGeom>
            <a:solidFill>
              <a:srgbClr val="FFFFFF"/>
            </a:solidFill>
          </p:spPr>
        </p:sp>
      </p:grpSp>
      <p:grpSp>
        <p:nvGrpSpPr>
          <p:cNvPr name="Group 4" id="4"/>
          <p:cNvGrpSpPr/>
          <p:nvPr/>
        </p:nvGrpSpPr>
        <p:grpSpPr>
          <a:xfrm rot="0">
            <a:off x="440856" y="1706469"/>
            <a:ext cx="3395351" cy="2245337"/>
            <a:chOff x="0" y="0"/>
            <a:chExt cx="4527134" cy="2993783"/>
          </a:xfrm>
        </p:grpSpPr>
        <p:sp>
          <p:nvSpPr>
            <p:cNvPr name="TextBox 5" id="5"/>
            <p:cNvSpPr txBox="true"/>
            <p:nvPr/>
          </p:nvSpPr>
          <p:spPr>
            <a:xfrm rot="0">
              <a:off x="0" y="219075"/>
              <a:ext cx="4499906" cy="2510620"/>
            </a:xfrm>
            <a:prstGeom prst="rect">
              <a:avLst/>
            </a:prstGeom>
          </p:spPr>
          <p:txBody>
            <a:bodyPr anchor="t" rtlCol="false" tIns="0" lIns="0" bIns="0" rIns="0">
              <a:spAutoFit/>
            </a:bodyPr>
            <a:lstStyle/>
            <a:p>
              <a:pPr algn="l">
                <a:lnSpc>
                  <a:spcPts val="6960"/>
                </a:lnSpc>
              </a:pPr>
              <a:r>
                <a:rPr lang="en-US" sz="7734">
                  <a:solidFill>
                    <a:srgbClr val="0E1D42"/>
                  </a:solidFill>
                  <a:latin typeface="League Gothic"/>
                  <a:ea typeface="League Gothic"/>
                  <a:cs typeface="League Gothic"/>
                  <a:sym typeface="League Gothic"/>
                </a:rPr>
                <a:t>MEAT THE </a:t>
              </a:r>
              <a:r>
                <a:rPr lang="en-US" sz="7734">
                  <a:solidFill>
                    <a:srgbClr val="00BF63"/>
                  </a:solidFill>
                  <a:latin typeface="League Gothic"/>
                  <a:ea typeface="League Gothic"/>
                  <a:cs typeface="League Gothic"/>
                  <a:sym typeface="League Gothic"/>
                </a:rPr>
                <a:t>TEAM</a:t>
              </a:r>
            </a:p>
          </p:txBody>
        </p:sp>
        <p:sp>
          <p:nvSpPr>
            <p:cNvPr name="TextBox 6" id="6"/>
            <p:cNvSpPr txBox="true"/>
            <p:nvPr/>
          </p:nvSpPr>
          <p:spPr>
            <a:xfrm rot="0">
              <a:off x="27228" y="2765024"/>
              <a:ext cx="4499906" cy="228759"/>
            </a:xfrm>
            <a:prstGeom prst="rect">
              <a:avLst/>
            </a:prstGeom>
          </p:spPr>
          <p:txBody>
            <a:bodyPr anchor="t" rtlCol="false" tIns="0" lIns="0" bIns="0" rIns="0">
              <a:spAutoFit/>
            </a:bodyPr>
            <a:lstStyle/>
            <a:p>
              <a:pPr algn="l">
                <a:lnSpc>
                  <a:spcPts val="1288"/>
                </a:lnSpc>
              </a:pPr>
              <a:r>
                <a:rPr lang="en-US" sz="1288" spc="451">
                  <a:solidFill>
                    <a:srgbClr val="575757"/>
                  </a:solidFill>
                  <a:latin typeface="Assistant"/>
                  <a:ea typeface="Assistant"/>
                  <a:cs typeface="Assistant"/>
                  <a:sym typeface="Assistant"/>
                </a:rPr>
                <a:t>GET TO KNOW US</a:t>
              </a:r>
            </a:p>
          </p:txBody>
        </p:sp>
      </p:grpSp>
      <p:grpSp>
        <p:nvGrpSpPr>
          <p:cNvPr name="Group 7" id="7"/>
          <p:cNvGrpSpPr/>
          <p:nvPr/>
        </p:nvGrpSpPr>
        <p:grpSpPr>
          <a:xfrm rot="0">
            <a:off x="4520176" y="1184856"/>
            <a:ext cx="5233424" cy="4945487"/>
            <a:chOff x="0" y="0"/>
            <a:chExt cx="2945921" cy="2783840"/>
          </a:xfrm>
        </p:grpSpPr>
        <p:sp>
          <p:nvSpPr>
            <p:cNvPr name="Freeform 8" id="8"/>
            <p:cNvSpPr/>
            <p:nvPr/>
          </p:nvSpPr>
          <p:spPr>
            <a:xfrm flipH="false" flipV="false" rot="0">
              <a:off x="0" y="0"/>
              <a:ext cx="2945921" cy="2783840"/>
            </a:xfrm>
            <a:custGeom>
              <a:avLst/>
              <a:gdLst/>
              <a:ahLst/>
              <a:cxnLst/>
              <a:rect r="r" b="b" t="t" l="l"/>
              <a:pathLst>
                <a:path h="2783840" w="2945921">
                  <a:moveTo>
                    <a:pt x="0" y="0"/>
                  </a:moveTo>
                  <a:lnTo>
                    <a:pt x="2945921" y="0"/>
                  </a:lnTo>
                  <a:lnTo>
                    <a:pt x="2945921" y="2783840"/>
                  </a:lnTo>
                  <a:lnTo>
                    <a:pt x="0" y="2783840"/>
                  </a:lnTo>
                  <a:close/>
                </a:path>
              </a:pathLst>
            </a:custGeom>
            <a:solidFill>
              <a:srgbClr val="FFFFFF"/>
            </a:solidFill>
          </p:spPr>
        </p:sp>
      </p:grpSp>
      <p:grpSp>
        <p:nvGrpSpPr>
          <p:cNvPr name="Group 9" id="9"/>
          <p:cNvGrpSpPr/>
          <p:nvPr/>
        </p:nvGrpSpPr>
        <p:grpSpPr>
          <a:xfrm rot="0">
            <a:off x="5084660" y="1592507"/>
            <a:ext cx="1108985" cy="1109860"/>
            <a:chOff x="0" y="0"/>
            <a:chExt cx="1478647" cy="1479813"/>
          </a:xfrm>
        </p:grpSpPr>
        <p:pic>
          <p:nvPicPr>
            <p:cNvPr name="Picture 10" id="10"/>
            <p:cNvPicPr>
              <a:picLocks noChangeAspect="true"/>
            </p:cNvPicPr>
            <p:nvPr/>
          </p:nvPicPr>
          <p:blipFill>
            <a:blip r:embed="rId2"/>
            <a:srcRect l="39" t="0" r="39" b="0"/>
            <a:stretch>
              <a:fillRect/>
            </a:stretch>
          </p:blipFill>
          <p:spPr>
            <a:xfrm flipH="false" flipV="false">
              <a:off x="0" y="0"/>
              <a:ext cx="1478647" cy="1479813"/>
            </a:xfrm>
            <a:prstGeom prst="rect">
              <a:avLst/>
            </a:prstGeom>
          </p:spPr>
        </p:pic>
      </p:grpSp>
      <p:grpSp>
        <p:nvGrpSpPr>
          <p:cNvPr name="Group 11" id="11"/>
          <p:cNvGrpSpPr/>
          <p:nvPr/>
        </p:nvGrpSpPr>
        <p:grpSpPr>
          <a:xfrm rot="0">
            <a:off x="5084660" y="3951806"/>
            <a:ext cx="1108985" cy="1109860"/>
            <a:chOff x="0" y="0"/>
            <a:chExt cx="1478647" cy="1479813"/>
          </a:xfrm>
        </p:grpSpPr>
        <p:pic>
          <p:nvPicPr>
            <p:cNvPr name="Picture 12" id="12"/>
            <p:cNvPicPr>
              <a:picLocks noChangeAspect="true"/>
            </p:cNvPicPr>
            <p:nvPr/>
          </p:nvPicPr>
          <p:blipFill>
            <a:blip r:embed="rId3"/>
            <a:srcRect l="39" t="0" r="39" b="0"/>
            <a:stretch>
              <a:fillRect/>
            </a:stretch>
          </p:blipFill>
          <p:spPr>
            <a:xfrm flipH="false" flipV="false">
              <a:off x="0" y="0"/>
              <a:ext cx="1478647" cy="1479813"/>
            </a:xfrm>
            <a:prstGeom prst="rect">
              <a:avLst/>
            </a:prstGeom>
          </p:spPr>
        </p:pic>
      </p:grpSp>
      <p:grpSp>
        <p:nvGrpSpPr>
          <p:cNvPr name="Group 13" id="13"/>
          <p:cNvGrpSpPr/>
          <p:nvPr/>
        </p:nvGrpSpPr>
        <p:grpSpPr>
          <a:xfrm rot="0">
            <a:off x="6477931" y="1592507"/>
            <a:ext cx="3081217" cy="2173839"/>
            <a:chOff x="0" y="0"/>
            <a:chExt cx="4108289" cy="2898453"/>
          </a:xfrm>
        </p:grpSpPr>
        <p:sp>
          <p:nvSpPr>
            <p:cNvPr name="TextBox 14" id="14"/>
            <p:cNvSpPr txBox="true"/>
            <p:nvPr/>
          </p:nvSpPr>
          <p:spPr>
            <a:xfrm rot="0">
              <a:off x="0" y="9525"/>
              <a:ext cx="4108289" cy="265733"/>
            </a:xfrm>
            <a:prstGeom prst="rect">
              <a:avLst/>
            </a:prstGeom>
          </p:spPr>
          <p:txBody>
            <a:bodyPr anchor="t" rtlCol="false" tIns="0" lIns="0" bIns="0" rIns="0">
              <a:spAutoFit/>
            </a:bodyPr>
            <a:lstStyle/>
            <a:p>
              <a:pPr algn="l">
                <a:lnSpc>
                  <a:spcPts val="1520"/>
                </a:lnSpc>
              </a:pPr>
              <a:r>
                <a:rPr lang="en-US" sz="1382">
                  <a:solidFill>
                    <a:srgbClr val="777F8F"/>
                  </a:solidFill>
                  <a:latin typeface="Assistant Bold"/>
                  <a:ea typeface="Assistant Bold"/>
                  <a:cs typeface="Assistant Bold"/>
                  <a:sym typeface="Assistant Bold"/>
                </a:rPr>
                <a:t>NICOLE GREEN</a:t>
              </a:r>
            </a:p>
          </p:txBody>
        </p:sp>
        <p:sp>
          <p:nvSpPr>
            <p:cNvPr name="TextBox 15" id="15"/>
            <p:cNvSpPr txBox="true"/>
            <p:nvPr/>
          </p:nvSpPr>
          <p:spPr>
            <a:xfrm rot="0">
              <a:off x="0" y="833396"/>
              <a:ext cx="4108289" cy="2065057"/>
            </a:xfrm>
            <a:prstGeom prst="rect">
              <a:avLst/>
            </a:prstGeom>
          </p:spPr>
          <p:txBody>
            <a:bodyPr anchor="t" rtlCol="false" tIns="0" lIns="0" bIns="0" rIns="0">
              <a:spAutoFit/>
            </a:bodyPr>
            <a:lstStyle/>
            <a:p>
              <a:pPr algn="l">
                <a:lnSpc>
                  <a:spcPts val="1562"/>
                </a:lnSpc>
              </a:pPr>
              <a:r>
                <a:rPr lang="en-US" sz="1201" spc="36">
                  <a:solidFill>
                    <a:srgbClr val="575757"/>
                  </a:solidFill>
                  <a:latin typeface="Assistant"/>
                  <a:ea typeface="Assistant"/>
                  <a:cs typeface="Assistant"/>
                  <a:sym typeface="Assistant"/>
                </a:rPr>
                <a:t>Nicole, an Enrolled Agent (EA) and Certified Bitcoin Professional (CBP), combines her extensive background in IRS representation and tax preparation with deep expertise in cryptocurrency, offering tailored financial guidance and services to a diverse clientele, including high net worth individuals and small businesses.</a:t>
              </a:r>
            </a:p>
          </p:txBody>
        </p:sp>
        <p:sp>
          <p:nvSpPr>
            <p:cNvPr name="TextBox 16" id="16"/>
            <p:cNvSpPr txBox="true"/>
            <p:nvPr/>
          </p:nvSpPr>
          <p:spPr>
            <a:xfrm rot="0">
              <a:off x="0" y="324548"/>
              <a:ext cx="4108289" cy="232153"/>
            </a:xfrm>
            <a:prstGeom prst="rect">
              <a:avLst/>
            </a:prstGeom>
          </p:spPr>
          <p:txBody>
            <a:bodyPr anchor="t" rtlCol="false" tIns="0" lIns="0" bIns="0" rIns="0">
              <a:spAutoFit/>
            </a:bodyPr>
            <a:lstStyle/>
            <a:p>
              <a:pPr algn="l">
                <a:lnSpc>
                  <a:spcPts val="1322"/>
                </a:lnSpc>
              </a:pPr>
              <a:r>
                <a:rPr lang="en-US" sz="1201" spc="36">
                  <a:solidFill>
                    <a:srgbClr val="575757"/>
                  </a:solidFill>
                  <a:latin typeface="Assistant"/>
                  <a:ea typeface="Assistant"/>
                  <a:cs typeface="Assistant"/>
                  <a:sym typeface="Assistant"/>
                </a:rPr>
                <a:t>EA, CBP, NTPI</a:t>
              </a:r>
            </a:p>
          </p:txBody>
        </p:sp>
      </p:grpSp>
      <p:grpSp>
        <p:nvGrpSpPr>
          <p:cNvPr name="Group 17" id="17"/>
          <p:cNvGrpSpPr/>
          <p:nvPr/>
        </p:nvGrpSpPr>
        <p:grpSpPr>
          <a:xfrm rot="0">
            <a:off x="6477931" y="3951806"/>
            <a:ext cx="2764313" cy="1979225"/>
            <a:chOff x="0" y="0"/>
            <a:chExt cx="3685750" cy="2638967"/>
          </a:xfrm>
        </p:grpSpPr>
        <p:sp>
          <p:nvSpPr>
            <p:cNvPr name="TextBox 18" id="18"/>
            <p:cNvSpPr txBox="true"/>
            <p:nvPr/>
          </p:nvSpPr>
          <p:spPr>
            <a:xfrm rot="0">
              <a:off x="0" y="9525"/>
              <a:ext cx="3685750" cy="265733"/>
            </a:xfrm>
            <a:prstGeom prst="rect">
              <a:avLst/>
            </a:prstGeom>
          </p:spPr>
          <p:txBody>
            <a:bodyPr anchor="t" rtlCol="false" tIns="0" lIns="0" bIns="0" rIns="0">
              <a:spAutoFit/>
            </a:bodyPr>
            <a:lstStyle/>
            <a:p>
              <a:pPr algn="l">
                <a:lnSpc>
                  <a:spcPts val="1520"/>
                </a:lnSpc>
              </a:pPr>
              <a:r>
                <a:rPr lang="en-US" sz="1382">
                  <a:solidFill>
                    <a:srgbClr val="777F8F"/>
                  </a:solidFill>
                  <a:latin typeface="Assistant Bold"/>
                  <a:ea typeface="Assistant Bold"/>
                  <a:cs typeface="Assistant Bold"/>
                  <a:sym typeface="Assistant Bold"/>
                </a:rPr>
                <a:t>GENE DANIEL</a:t>
              </a:r>
            </a:p>
          </p:txBody>
        </p:sp>
        <p:sp>
          <p:nvSpPr>
            <p:cNvPr name="TextBox 19" id="19"/>
            <p:cNvSpPr txBox="true"/>
            <p:nvPr/>
          </p:nvSpPr>
          <p:spPr>
            <a:xfrm rot="0">
              <a:off x="0" y="833396"/>
              <a:ext cx="3685750" cy="1805571"/>
            </a:xfrm>
            <a:prstGeom prst="rect">
              <a:avLst/>
            </a:prstGeom>
          </p:spPr>
          <p:txBody>
            <a:bodyPr anchor="t" rtlCol="false" tIns="0" lIns="0" bIns="0" rIns="0">
              <a:spAutoFit/>
            </a:bodyPr>
            <a:lstStyle/>
            <a:p>
              <a:pPr algn="l">
                <a:lnSpc>
                  <a:spcPts val="1562"/>
                </a:lnSpc>
              </a:pPr>
              <a:r>
                <a:rPr lang="en-US" sz="1201" spc="36">
                  <a:solidFill>
                    <a:srgbClr val="575757"/>
                  </a:solidFill>
                  <a:latin typeface="Assistant"/>
                  <a:ea typeface="Assistant"/>
                  <a:cs typeface="Assistant"/>
                  <a:sym typeface="Assistant"/>
                </a:rPr>
                <a:t>an experienced accountant with offices in New Jersey and the east coast of Florida, specializes in tax planning, financial consulting, and accounting, offering exceptional and personalized financial services to both individuals and businesses.</a:t>
              </a:r>
            </a:p>
          </p:txBody>
        </p:sp>
        <p:sp>
          <p:nvSpPr>
            <p:cNvPr name="TextBox 20" id="20"/>
            <p:cNvSpPr txBox="true"/>
            <p:nvPr/>
          </p:nvSpPr>
          <p:spPr>
            <a:xfrm rot="0">
              <a:off x="0" y="324548"/>
              <a:ext cx="3685750" cy="232153"/>
            </a:xfrm>
            <a:prstGeom prst="rect">
              <a:avLst/>
            </a:prstGeom>
          </p:spPr>
          <p:txBody>
            <a:bodyPr anchor="t" rtlCol="false" tIns="0" lIns="0" bIns="0" rIns="0">
              <a:spAutoFit/>
            </a:bodyPr>
            <a:lstStyle/>
            <a:p>
              <a:pPr algn="l">
                <a:lnSpc>
                  <a:spcPts val="1322"/>
                </a:lnSpc>
              </a:pPr>
              <a:r>
                <a:rPr lang="en-US" sz="1201" spc="36">
                  <a:solidFill>
                    <a:srgbClr val="575757"/>
                  </a:solidFill>
                  <a:latin typeface="Assistant"/>
                  <a:ea typeface="Assistant"/>
                  <a:cs typeface="Assistant"/>
                  <a:sym typeface="Assistant"/>
                </a:rPr>
                <a:t>TAX CONSULTANT</a:t>
              </a:r>
            </a:p>
          </p:txBody>
        </p:sp>
      </p:grpSp>
      <p:grpSp>
        <p:nvGrpSpPr>
          <p:cNvPr name="Group 21" id="21"/>
          <p:cNvGrpSpPr/>
          <p:nvPr/>
        </p:nvGrpSpPr>
        <p:grpSpPr>
          <a:xfrm rot="0">
            <a:off x="0" y="5731870"/>
            <a:ext cx="4278879" cy="398474"/>
            <a:chOff x="0" y="0"/>
            <a:chExt cx="5705172" cy="531298"/>
          </a:xfrm>
        </p:grpSpPr>
        <p:grpSp>
          <p:nvGrpSpPr>
            <p:cNvPr name="Group 22" id="22"/>
            <p:cNvGrpSpPr/>
            <p:nvPr/>
          </p:nvGrpSpPr>
          <p:grpSpPr>
            <a:xfrm rot="0">
              <a:off x="0" y="0"/>
              <a:ext cx="5705172" cy="531298"/>
              <a:chOff x="0" y="0"/>
              <a:chExt cx="2408603" cy="224303"/>
            </a:xfrm>
          </p:grpSpPr>
          <p:sp>
            <p:nvSpPr>
              <p:cNvPr name="Freeform 23" id="23"/>
              <p:cNvSpPr/>
              <p:nvPr/>
            </p:nvSpPr>
            <p:spPr>
              <a:xfrm flipH="false" flipV="false" rot="0">
                <a:off x="0" y="0"/>
                <a:ext cx="2408603" cy="224303"/>
              </a:xfrm>
              <a:custGeom>
                <a:avLst/>
                <a:gdLst/>
                <a:ahLst/>
                <a:cxnLst/>
                <a:rect r="r" b="b" t="t" l="l"/>
                <a:pathLst>
                  <a:path h="224303" w="2408603">
                    <a:moveTo>
                      <a:pt x="0" y="0"/>
                    </a:moveTo>
                    <a:lnTo>
                      <a:pt x="2408603" y="0"/>
                    </a:lnTo>
                    <a:lnTo>
                      <a:pt x="2408603" y="224303"/>
                    </a:lnTo>
                    <a:lnTo>
                      <a:pt x="0" y="224303"/>
                    </a:lnTo>
                    <a:close/>
                  </a:path>
                </a:pathLst>
              </a:custGeom>
              <a:solidFill>
                <a:srgbClr val="8B5336"/>
              </a:solidFill>
            </p:spPr>
          </p:sp>
        </p:grpSp>
        <p:sp>
          <p:nvSpPr>
            <p:cNvPr name="TextBox 24" id="24"/>
            <p:cNvSpPr txBox="true"/>
            <p:nvPr/>
          </p:nvSpPr>
          <p:spPr>
            <a:xfrm rot="0">
              <a:off x="212513" y="151172"/>
              <a:ext cx="5280146" cy="240956"/>
            </a:xfrm>
            <a:prstGeom prst="rect">
              <a:avLst/>
            </a:prstGeom>
          </p:spPr>
          <p:txBody>
            <a:bodyPr anchor="t" rtlCol="false" tIns="0" lIns="0" bIns="0" rIns="0">
              <a:spAutoFit/>
            </a:bodyPr>
            <a:lstStyle/>
            <a:p>
              <a:pPr algn="ctr">
                <a:lnSpc>
                  <a:spcPts val="1302"/>
                </a:lnSpc>
              </a:pPr>
              <a:r>
                <a:rPr lang="en-US" sz="1302" spc="652">
                  <a:solidFill>
                    <a:srgbClr val="FFFFFF"/>
                  </a:solidFill>
                  <a:latin typeface="Assistant"/>
                  <a:ea typeface="Assistant"/>
                  <a:cs typeface="Assistant"/>
                  <a:sym typeface="Assistant"/>
                </a:rPr>
                <a:t>BELSHAWACCOUNTING.COM</a:t>
              </a:r>
            </a:p>
          </p:txBody>
        </p:sp>
      </p:grpSp>
      <p:sp>
        <p:nvSpPr>
          <p:cNvPr name="Freeform 25" id="25"/>
          <p:cNvSpPr/>
          <p:nvPr/>
        </p:nvSpPr>
        <p:spPr>
          <a:xfrm flipH="false" flipV="false" rot="0">
            <a:off x="8664696" y="6130344"/>
            <a:ext cx="978855" cy="978855"/>
          </a:xfrm>
          <a:custGeom>
            <a:avLst/>
            <a:gdLst/>
            <a:ahLst/>
            <a:cxnLst/>
            <a:rect r="r" b="b" t="t" l="l"/>
            <a:pathLst>
              <a:path h="978855" w="978855">
                <a:moveTo>
                  <a:pt x="0" y="0"/>
                </a:moveTo>
                <a:lnTo>
                  <a:pt x="978855" y="0"/>
                </a:lnTo>
                <a:lnTo>
                  <a:pt x="978855" y="978855"/>
                </a:lnTo>
                <a:lnTo>
                  <a:pt x="0" y="978855"/>
                </a:lnTo>
                <a:lnTo>
                  <a:pt x="0" y="0"/>
                </a:lnTo>
                <a:close/>
              </a:path>
            </a:pathLst>
          </a:custGeom>
          <a:blipFill>
            <a:blip r:embed="rId4"/>
            <a:stretch>
              <a:fillRect l="0" t="0" r="0" b="0"/>
            </a:stretch>
          </a:blipFill>
        </p:spPr>
      </p:sp>
    </p:spTree>
  </p:cSld>
  <p:clrMapOvr>
    <a:masterClrMapping/>
  </p:clrMapOvr>
</p:sld>
</file>

<file path=ppt/slides/slide48.xml><?xml version="1.0" encoding="utf-8"?>
<p:sld xmlns:p="http://schemas.openxmlformats.org/presentationml/2006/main" xmlns:a="http://schemas.openxmlformats.org/drawingml/2006/main" xmlns:r="http://schemas.openxmlformats.org/officeDocument/2006/relationships">
  <p:cSld>
    <p:bg>
      <p:bgPr>
        <a:solidFill>
          <a:srgbClr val="0E1D42"/>
        </a:solidFill>
      </p:bgPr>
    </p:bg>
    <p:spTree>
      <p:nvGrpSpPr>
        <p:cNvPr id="1" name=""/>
        <p:cNvGrpSpPr/>
        <p:nvPr/>
      </p:nvGrpSpPr>
      <p:grpSpPr>
        <a:xfrm>
          <a:off x="0" y="0"/>
          <a:ext cx="0" cy="0"/>
          <a:chOff x="0" y="0"/>
          <a:chExt cx="0" cy="0"/>
        </a:xfrm>
      </p:grpSpPr>
      <p:grpSp>
        <p:nvGrpSpPr>
          <p:cNvPr name="Group 2" id="2"/>
          <p:cNvGrpSpPr/>
          <p:nvPr/>
        </p:nvGrpSpPr>
        <p:grpSpPr>
          <a:xfrm rot="5400000">
            <a:off x="445829" y="739027"/>
            <a:ext cx="3387220" cy="4278879"/>
            <a:chOff x="0" y="0"/>
            <a:chExt cx="2809995" cy="3549704"/>
          </a:xfrm>
        </p:grpSpPr>
        <p:sp>
          <p:nvSpPr>
            <p:cNvPr name="Freeform 3" id="3"/>
            <p:cNvSpPr/>
            <p:nvPr/>
          </p:nvSpPr>
          <p:spPr>
            <a:xfrm flipH="false" flipV="false" rot="0">
              <a:off x="0" y="0"/>
              <a:ext cx="2809995" cy="3549703"/>
            </a:xfrm>
            <a:custGeom>
              <a:avLst/>
              <a:gdLst/>
              <a:ahLst/>
              <a:cxnLst/>
              <a:rect r="r" b="b" t="t" l="l"/>
              <a:pathLst>
                <a:path h="3549703" w="2809995">
                  <a:moveTo>
                    <a:pt x="0" y="0"/>
                  </a:moveTo>
                  <a:lnTo>
                    <a:pt x="2809995" y="0"/>
                  </a:lnTo>
                  <a:lnTo>
                    <a:pt x="2809995" y="3549703"/>
                  </a:lnTo>
                  <a:lnTo>
                    <a:pt x="0" y="3549703"/>
                  </a:lnTo>
                  <a:close/>
                </a:path>
              </a:pathLst>
            </a:custGeom>
            <a:solidFill>
              <a:srgbClr val="FFFFFF"/>
            </a:solidFill>
          </p:spPr>
        </p:sp>
      </p:grpSp>
      <p:grpSp>
        <p:nvGrpSpPr>
          <p:cNvPr name="Group 4" id="4"/>
          <p:cNvGrpSpPr/>
          <p:nvPr/>
        </p:nvGrpSpPr>
        <p:grpSpPr>
          <a:xfrm rot="0">
            <a:off x="440856" y="1704799"/>
            <a:ext cx="3395351" cy="2248676"/>
            <a:chOff x="0" y="0"/>
            <a:chExt cx="4527134" cy="2998234"/>
          </a:xfrm>
        </p:grpSpPr>
        <p:sp>
          <p:nvSpPr>
            <p:cNvPr name="TextBox 5" id="5"/>
            <p:cNvSpPr txBox="true"/>
            <p:nvPr/>
          </p:nvSpPr>
          <p:spPr>
            <a:xfrm rot="0">
              <a:off x="0" y="219075"/>
              <a:ext cx="4499906" cy="2510620"/>
            </a:xfrm>
            <a:prstGeom prst="rect">
              <a:avLst/>
            </a:prstGeom>
          </p:spPr>
          <p:txBody>
            <a:bodyPr anchor="t" rtlCol="false" tIns="0" lIns="0" bIns="0" rIns="0">
              <a:spAutoFit/>
            </a:bodyPr>
            <a:lstStyle/>
            <a:p>
              <a:pPr algn="l">
                <a:lnSpc>
                  <a:spcPts val="6960"/>
                </a:lnSpc>
              </a:pPr>
              <a:r>
                <a:rPr lang="en-US" sz="7734">
                  <a:solidFill>
                    <a:srgbClr val="0E1D42"/>
                  </a:solidFill>
                  <a:latin typeface="League Gothic"/>
                  <a:ea typeface="League Gothic"/>
                  <a:cs typeface="League Gothic"/>
                  <a:sym typeface="League Gothic"/>
                </a:rPr>
                <a:t>MEAT THE </a:t>
              </a:r>
              <a:r>
                <a:rPr lang="en-US" sz="7734">
                  <a:solidFill>
                    <a:srgbClr val="00BF63"/>
                  </a:solidFill>
                  <a:latin typeface="League Gothic"/>
                  <a:ea typeface="League Gothic"/>
                  <a:cs typeface="League Gothic"/>
                  <a:sym typeface="League Gothic"/>
                </a:rPr>
                <a:t>TEAM</a:t>
              </a:r>
            </a:p>
          </p:txBody>
        </p:sp>
        <p:sp>
          <p:nvSpPr>
            <p:cNvPr name="TextBox 6" id="6"/>
            <p:cNvSpPr txBox="true"/>
            <p:nvPr/>
          </p:nvSpPr>
          <p:spPr>
            <a:xfrm rot="0">
              <a:off x="27228" y="2765024"/>
              <a:ext cx="4499906" cy="233211"/>
            </a:xfrm>
            <a:prstGeom prst="rect">
              <a:avLst/>
            </a:prstGeom>
          </p:spPr>
          <p:txBody>
            <a:bodyPr anchor="t" rtlCol="false" tIns="0" lIns="0" bIns="0" rIns="0">
              <a:spAutoFit/>
            </a:bodyPr>
            <a:lstStyle/>
            <a:p>
              <a:pPr algn="l">
                <a:lnSpc>
                  <a:spcPts val="1288"/>
                </a:lnSpc>
              </a:pPr>
              <a:r>
                <a:rPr lang="en-US" sz="1288" spc="451">
                  <a:solidFill>
                    <a:srgbClr val="575757"/>
                  </a:solidFill>
                  <a:latin typeface="Assistant"/>
                  <a:ea typeface="Assistant"/>
                  <a:cs typeface="Assistant"/>
                  <a:sym typeface="Assistant"/>
                </a:rPr>
                <a:t>GET TO KNOW US</a:t>
              </a:r>
            </a:p>
          </p:txBody>
        </p:sp>
      </p:grpSp>
      <p:grpSp>
        <p:nvGrpSpPr>
          <p:cNvPr name="Group 7" id="7"/>
          <p:cNvGrpSpPr/>
          <p:nvPr/>
        </p:nvGrpSpPr>
        <p:grpSpPr>
          <a:xfrm rot="0">
            <a:off x="4520176" y="1184856"/>
            <a:ext cx="5233424" cy="4945487"/>
            <a:chOff x="0" y="0"/>
            <a:chExt cx="2945921" cy="2783840"/>
          </a:xfrm>
        </p:grpSpPr>
        <p:sp>
          <p:nvSpPr>
            <p:cNvPr name="Freeform 8" id="8"/>
            <p:cNvSpPr/>
            <p:nvPr/>
          </p:nvSpPr>
          <p:spPr>
            <a:xfrm flipH="false" flipV="false" rot="0">
              <a:off x="0" y="0"/>
              <a:ext cx="2945921" cy="2783840"/>
            </a:xfrm>
            <a:custGeom>
              <a:avLst/>
              <a:gdLst/>
              <a:ahLst/>
              <a:cxnLst/>
              <a:rect r="r" b="b" t="t" l="l"/>
              <a:pathLst>
                <a:path h="2783840" w="2945921">
                  <a:moveTo>
                    <a:pt x="0" y="0"/>
                  </a:moveTo>
                  <a:lnTo>
                    <a:pt x="2945921" y="0"/>
                  </a:lnTo>
                  <a:lnTo>
                    <a:pt x="2945921" y="2783840"/>
                  </a:lnTo>
                  <a:lnTo>
                    <a:pt x="0" y="2783840"/>
                  </a:lnTo>
                  <a:close/>
                </a:path>
              </a:pathLst>
            </a:custGeom>
            <a:solidFill>
              <a:srgbClr val="FFFFFF"/>
            </a:solidFill>
          </p:spPr>
        </p:sp>
      </p:grpSp>
      <p:grpSp>
        <p:nvGrpSpPr>
          <p:cNvPr name="Group 9" id="9"/>
          <p:cNvGrpSpPr/>
          <p:nvPr/>
        </p:nvGrpSpPr>
        <p:grpSpPr>
          <a:xfrm rot="0">
            <a:off x="5084660" y="1752542"/>
            <a:ext cx="1108985" cy="1109860"/>
            <a:chOff x="0" y="0"/>
            <a:chExt cx="1478647" cy="1479813"/>
          </a:xfrm>
        </p:grpSpPr>
        <p:pic>
          <p:nvPicPr>
            <p:cNvPr name="Picture 10" id="10"/>
            <p:cNvPicPr>
              <a:picLocks noChangeAspect="true"/>
            </p:cNvPicPr>
            <p:nvPr/>
          </p:nvPicPr>
          <p:blipFill>
            <a:blip r:embed="rId2"/>
            <a:srcRect l="39" t="0" r="39" b="0"/>
            <a:stretch>
              <a:fillRect/>
            </a:stretch>
          </p:blipFill>
          <p:spPr>
            <a:xfrm flipH="false" flipV="false">
              <a:off x="0" y="0"/>
              <a:ext cx="1478647" cy="1479813"/>
            </a:xfrm>
            <a:prstGeom prst="rect">
              <a:avLst/>
            </a:prstGeom>
          </p:spPr>
        </p:pic>
      </p:grpSp>
      <p:grpSp>
        <p:nvGrpSpPr>
          <p:cNvPr name="Group 11" id="11"/>
          <p:cNvGrpSpPr/>
          <p:nvPr/>
        </p:nvGrpSpPr>
        <p:grpSpPr>
          <a:xfrm rot="0">
            <a:off x="5084660" y="4193544"/>
            <a:ext cx="1108985" cy="1109860"/>
            <a:chOff x="0" y="0"/>
            <a:chExt cx="1478647" cy="1479813"/>
          </a:xfrm>
        </p:grpSpPr>
        <p:pic>
          <p:nvPicPr>
            <p:cNvPr name="Picture 12" id="12"/>
            <p:cNvPicPr>
              <a:picLocks noChangeAspect="true"/>
            </p:cNvPicPr>
            <p:nvPr/>
          </p:nvPicPr>
          <p:blipFill>
            <a:blip r:embed="rId3"/>
            <a:srcRect l="39" t="0" r="39" b="0"/>
            <a:stretch>
              <a:fillRect/>
            </a:stretch>
          </p:blipFill>
          <p:spPr>
            <a:xfrm flipH="false" flipV="false">
              <a:off x="0" y="0"/>
              <a:ext cx="1478647" cy="1479813"/>
            </a:xfrm>
            <a:prstGeom prst="rect">
              <a:avLst/>
            </a:prstGeom>
          </p:spPr>
        </p:pic>
      </p:grpSp>
      <p:grpSp>
        <p:nvGrpSpPr>
          <p:cNvPr name="Group 13" id="13"/>
          <p:cNvGrpSpPr/>
          <p:nvPr/>
        </p:nvGrpSpPr>
        <p:grpSpPr>
          <a:xfrm rot="0">
            <a:off x="6477931" y="1704799"/>
            <a:ext cx="2764313" cy="1979225"/>
            <a:chOff x="0" y="0"/>
            <a:chExt cx="3685750" cy="2638967"/>
          </a:xfrm>
        </p:grpSpPr>
        <p:sp>
          <p:nvSpPr>
            <p:cNvPr name="TextBox 14" id="14"/>
            <p:cNvSpPr txBox="true"/>
            <p:nvPr/>
          </p:nvSpPr>
          <p:spPr>
            <a:xfrm rot="0">
              <a:off x="0" y="9525"/>
              <a:ext cx="3685750" cy="265733"/>
            </a:xfrm>
            <a:prstGeom prst="rect">
              <a:avLst/>
            </a:prstGeom>
          </p:spPr>
          <p:txBody>
            <a:bodyPr anchor="t" rtlCol="false" tIns="0" lIns="0" bIns="0" rIns="0">
              <a:spAutoFit/>
            </a:bodyPr>
            <a:lstStyle/>
            <a:p>
              <a:pPr algn="l">
                <a:lnSpc>
                  <a:spcPts val="1520"/>
                </a:lnSpc>
              </a:pPr>
              <a:r>
                <a:rPr lang="en-US" sz="1382">
                  <a:solidFill>
                    <a:srgbClr val="777F8F"/>
                  </a:solidFill>
                  <a:latin typeface="Assistant Bold"/>
                  <a:ea typeface="Assistant Bold"/>
                  <a:cs typeface="Assistant Bold"/>
                  <a:sym typeface="Assistant Bold"/>
                </a:rPr>
                <a:t>ARLEN NACION</a:t>
              </a:r>
            </a:p>
          </p:txBody>
        </p:sp>
        <p:sp>
          <p:nvSpPr>
            <p:cNvPr name="TextBox 15" id="15"/>
            <p:cNvSpPr txBox="true"/>
            <p:nvPr/>
          </p:nvSpPr>
          <p:spPr>
            <a:xfrm rot="0">
              <a:off x="0" y="833396"/>
              <a:ext cx="3685750" cy="1805571"/>
            </a:xfrm>
            <a:prstGeom prst="rect">
              <a:avLst/>
            </a:prstGeom>
          </p:spPr>
          <p:txBody>
            <a:bodyPr anchor="t" rtlCol="false" tIns="0" lIns="0" bIns="0" rIns="0">
              <a:spAutoFit/>
            </a:bodyPr>
            <a:lstStyle/>
            <a:p>
              <a:pPr algn="l">
                <a:lnSpc>
                  <a:spcPts val="1562"/>
                </a:lnSpc>
              </a:pPr>
              <a:r>
                <a:rPr lang="en-US" sz="1201" spc="36">
                  <a:solidFill>
                    <a:srgbClr val="575757"/>
                  </a:solidFill>
                  <a:latin typeface="Assistant"/>
                  <a:ea typeface="Assistant"/>
                  <a:cs typeface="Assistant"/>
                  <a:sym typeface="Assistant"/>
                </a:rPr>
                <a:t>Arlen, a certified Xero Advisor and QuickBooks ProAdvisor with over 20 years of experience, skillfully manages bookkeeping, accounting, and payroll for business clients, providing detailed financial statements and reports that support corporate objectives.</a:t>
              </a:r>
            </a:p>
          </p:txBody>
        </p:sp>
        <p:sp>
          <p:nvSpPr>
            <p:cNvPr name="TextBox 16" id="16"/>
            <p:cNvSpPr txBox="true"/>
            <p:nvPr/>
          </p:nvSpPr>
          <p:spPr>
            <a:xfrm rot="0">
              <a:off x="0" y="324548"/>
              <a:ext cx="3685750" cy="232153"/>
            </a:xfrm>
            <a:prstGeom prst="rect">
              <a:avLst/>
            </a:prstGeom>
          </p:spPr>
          <p:txBody>
            <a:bodyPr anchor="t" rtlCol="false" tIns="0" lIns="0" bIns="0" rIns="0">
              <a:spAutoFit/>
            </a:bodyPr>
            <a:lstStyle/>
            <a:p>
              <a:pPr algn="l">
                <a:lnSpc>
                  <a:spcPts val="1322"/>
                </a:lnSpc>
              </a:pPr>
              <a:r>
                <a:rPr lang="en-US" sz="1201" spc="36">
                  <a:solidFill>
                    <a:srgbClr val="575757"/>
                  </a:solidFill>
                  <a:latin typeface="Assistant"/>
                  <a:ea typeface="Assistant"/>
                  <a:cs typeface="Assistant"/>
                  <a:sym typeface="Assistant"/>
                </a:rPr>
                <a:t>STAFF ACCOUNTANT</a:t>
              </a:r>
            </a:p>
          </p:txBody>
        </p:sp>
      </p:grpSp>
      <p:grpSp>
        <p:nvGrpSpPr>
          <p:cNvPr name="Group 17" id="17"/>
          <p:cNvGrpSpPr/>
          <p:nvPr/>
        </p:nvGrpSpPr>
        <p:grpSpPr>
          <a:xfrm rot="0">
            <a:off x="6477931" y="4141873"/>
            <a:ext cx="2764313" cy="1589997"/>
            <a:chOff x="0" y="0"/>
            <a:chExt cx="3685750" cy="2119996"/>
          </a:xfrm>
        </p:grpSpPr>
        <p:sp>
          <p:nvSpPr>
            <p:cNvPr name="TextBox 18" id="18"/>
            <p:cNvSpPr txBox="true"/>
            <p:nvPr/>
          </p:nvSpPr>
          <p:spPr>
            <a:xfrm rot="0">
              <a:off x="0" y="9525"/>
              <a:ext cx="3685750" cy="265733"/>
            </a:xfrm>
            <a:prstGeom prst="rect">
              <a:avLst/>
            </a:prstGeom>
          </p:spPr>
          <p:txBody>
            <a:bodyPr anchor="t" rtlCol="false" tIns="0" lIns="0" bIns="0" rIns="0">
              <a:spAutoFit/>
            </a:bodyPr>
            <a:lstStyle/>
            <a:p>
              <a:pPr algn="l">
                <a:lnSpc>
                  <a:spcPts val="1520"/>
                </a:lnSpc>
              </a:pPr>
              <a:r>
                <a:rPr lang="en-US" sz="1382">
                  <a:solidFill>
                    <a:srgbClr val="777F8F"/>
                  </a:solidFill>
                  <a:latin typeface="Assistant Bold"/>
                  <a:ea typeface="Assistant Bold"/>
                  <a:cs typeface="Assistant Bold"/>
                  <a:sym typeface="Assistant Bold"/>
                </a:rPr>
                <a:t>IVY FERHN NACION</a:t>
              </a:r>
            </a:p>
          </p:txBody>
        </p:sp>
        <p:sp>
          <p:nvSpPr>
            <p:cNvPr name="TextBox 19" id="19"/>
            <p:cNvSpPr txBox="true"/>
            <p:nvPr/>
          </p:nvSpPr>
          <p:spPr>
            <a:xfrm rot="0">
              <a:off x="0" y="833396"/>
              <a:ext cx="3685750" cy="1286600"/>
            </a:xfrm>
            <a:prstGeom prst="rect">
              <a:avLst/>
            </a:prstGeom>
          </p:spPr>
          <p:txBody>
            <a:bodyPr anchor="t" rtlCol="false" tIns="0" lIns="0" bIns="0" rIns="0">
              <a:spAutoFit/>
            </a:bodyPr>
            <a:lstStyle/>
            <a:p>
              <a:pPr algn="l">
                <a:lnSpc>
                  <a:spcPts val="1562"/>
                </a:lnSpc>
              </a:pPr>
              <a:r>
                <a:rPr lang="en-US" sz="1201" spc="36">
                  <a:solidFill>
                    <a:srgbClr val="575757"/>
                  </a:solidFill>
                  <a:latin typeface="Assistant"/>
                  <a:ea typeface="Assistant"/>
                  <a:cs typeface="Assistant"/>
                  <a:sym typeface="Assistant"/>
                </a:rPr>
                <a:t>The primary contact at our firm, dedicated to resolving inquiries and providing advice, demonstrating her commitment to achieving high client satisfaction</a:t>
              </a:r>
            </a:p>
          </p:txBody>
        </p:sp>
        <p:sp>
          <p:nvSpPr>
            <p:cNvPr name="TextBox 20" id="20"/>
            <p:cNvSpPr txBox="true"/>
            <p:nvPr/>
          </p:nvSpPr>
          <p:spPr>
            <a:xfrm rot="0">
              <a:off x="0" y="324548"/>
              <a:ext cx="3685750" cy="232153"/>
            </a:xfrm>
            <a:prstGeom prst="rect">
              <a:avLst/>
            </a:prstGeom>
          </p:spPr>
          <p:txBody>
            <a:bodyPr anchor="t" rtlCol="false" tIns="0" lIns="0" bIns="0" rIns="0">
              <a:spAutoFit/>
            </a:bodyPr>
            <a:lstStyle/>
            <a:p>
              <a:pPr algn="l">
                <a:lnSpc>
                  <a:spcPts val="1322"/>
                </a:lnSpc>
              </a:pPr>
              <a:r>
                <a:rPr lang="en-US" sz="1201" spc="36">
                  <a:solidFill>
                    <a:srgbClr val="575757"/>
                  </a:solidFill>
                  <a:latin typeface="Assistant"/>
                  <a:ea typeface="Assistant"/>
                  <a:cs typeface="Assistant"/>
                  <a:sym typeface="Assistant"/>
                </a:rPr>
                <a:t>EXECUTIVE ASSISTANT</a:t>
              </a:r>
            </a:p>
          </p:txBody>
        </p:sp>
      </p:grpSp>
      <p:grpSp>
        <p:nvGrpSpPr>
          <p:cNvPr name="Group 21" id="21"/>
          <p:cNvGrpSpPr/>
          <p:nvPr/>
        </p:nvGrpSpPr>
        <p:grpSpPr>
          <a:xfrm rot="0">
            <a:off x="0" y="5731870"/>
            <a:ext cx="4278879" cy="398474"/>
            <a:chOff x="0" y="0"/>
            <a:chExt cx="5705172" cy="531298"/>
          </a:xfrm>
        </p:grpSpPr>
        <p:grpSp>
          <p:nvGrpSpPr>
            <p:cNvPr name="Group 22" id="22"/>
            <p:cNvGrpSpPr/>
            <p:nvPr/>
          </p:nvGrpSpPr>
          <p:grpSpPr>
            <a:xfrm rot="0">
              <a:off x="0" y="0"/>
              <a:ext cx="5705172" cy="531298"/>
              <a:chOff x="0" y="0"/>
              <a:chExt cx="2408603" cy="224303"/>
            </a:xfrm>
          </p:grpSpPr>
          <p:sp>
            <p:nvSpPr>
              <p:cNvPr name="Freeform 23" id="23"/>
              <p:cNvSpPr/>
              <p:nvPr/>
            </p:nvSpPr>
            <p:spPr>
              <a:xfrm flipH="false" flipV="false" rot="0">
                <a:off x="0" y="0"/>
                <a:ext cx="2408603" cy="224303"/>
              </a:xfrm>
              <a:custGeom>
                <a:avLst/>
                <a:gdLst/>
                <a:ahLst/>
                <a:cxnLst/>
                <a:rect r="r" b="b" t="t" l="l"/>
                <a:pathLst>
                  <a:path h="224303" w="2408603">
                    <a:moveTo>
                      <a:pt x="0" y="0"/>
                    </a:moveTo>
                    <a:lnTo>
                      <a:pt x="2408603" y="0"/>
                    </a:lnTo>
                    <a:lnTo>
                      <a:pt x="2408603" y="224303"/>
                    </a:lnTo>
                    <a:lnTo>
                      <a:pt x="0" y="224303"/>
                    </a:lnTo>
                    <a:close/>
                  </a:path>
                </a:pathLst>
              </a:custGeom>
              <a:solidFill>
                <a:srgbClr val="8B5336"/>
              </a:solidFill>
            </p:spPr>
          </p:sp>
        </p:grpSp>
        <p:sp>
          <p:nvSpPr>
            <p:cNvPr name="TextBox 24" id="24"/>
            <p:cNvSpPr txBox="true"/>
            <p:nvPr/>
          </p:nvSpPr>
          <p:spPr>
            <a:xfrm rot="0">
              <a:off x="212513" y="151172"/>
              <a:ext cx="5280146" cy="240956"/>
            </a:xfrm>
            <a:prstGeom prst="rect">
              <a:avLst/>
            </a:prstGeom>
          </p:spPr>
          <p:txBody>
            <a:bodyPr anchor="t" rtlCol="false" tIns="0" lIns="0" bIns="0" rIns="0">
              <a:spAutoFit/>
            </a:bodyPr>
            <a:lstStyle/>
            <a:p>
              <a:pPr algn="ctr">
                <a:lnSpc>
                  <a:spcPts val="1302"/>
                </a:lnSpc>
              </a:pPr>
              <a:r>
                <a:rPr lang="en-US" sz="1302" spc="652">
                  <a:solidFill>
                    <a:srgbClr val="FFFFFF"/>
                  </a:solidFill>
                  <a:latin typeface="Assistant"/>
                  <a:ea typeface="Assistant"/>
                  <a:cs typeface="Assistant"/>
                  <a:sym typeface="Assistant"/>
                </a:rPr>
                <a:t>BELSHAWACCOUNTING.COM</a:t>
              </a:r>
            </a:p>
          </p:txBody>
        </p:sp>
      </p:grpSp>
      <p:sp>
        <p:nvSpPr>
          <p:cNvPr name="Freeform 25" id="25"/>
          <p:cNvSpPr/>
          <p:nvPr/>
        </p:nvSpPr>
        <p:spPr>
          <a:xfrm flipH="false" flipV="false" rot="0">
            <a:off x="8664696" y="6130344"/>
            <a:ext cx="978855" cy="978855"/>
          </a:xfrm>
          <a:custGeom>
            <a:avLst/>
            <a:gdLst/>
            <a:ahLst/>
            <a:cxnLst/>
            <a:rect r="r" b="b" t="t" l="l"/>
            <a:pathLst>
              <a:path h="978855" w="978855">
                <a:moveTo>
                  <a:pt x="0" y="0"/>
                </a:moveTo>
                <a:lnTo>
                  <a:pt x="978855" y="0"/>
                </a:lnTo>
                <a:lnTo>
                  <a:pt x="978855" y="978855"/>
                </a:lnTo>
                <a:lnTo>
                  <a:pt x="0" y="978855"/>
                </a:lnTo>
                <a:lnTo>
                  <a:pt x="0" y="0"/>
                </a:lnTo>
                <a:close/>
              </a:path>
            </a:pathLst>
          </a:custGeom>
          <a:blipFill>
            <a:blip r:embed="rId4"/>
            <a:stretch>
              <a:fillRect l="0" t="0" r="0" b="0"/>
            </a:stretch>
          </a:blipFill>
        </p:spPr>
      </p:sp>
    </p:spTree>
  </p:cSld>
  <p:clrMapOvr>
    <a:masterClrMapping/>
  </p:clrMapOvr>
</p:sld>
</file>

<file path=ppt/slides/slide49.xml><?xml version="1.0" encoding="utf-8"?>
<p:sld xmlns:p="http://schemas.openxmlformats.org/presentationml/2006/main" xmlns:a="http://schemas.openxmlformats.org/drawingml/2006/main" xmlns:r="http://schemas.openxmlformats.org/officeDocument/2006/relationships">
  <p:cSld>
    <p:bg>
      <p:bgPr>
        <a:solidFill>
          <a:srgbClr val="8B5336"/>
        </a:solidFill>
      </p:bgPr>
    </p:bg>
    <p:spTree>
      <p:nvGrpSpPr>
        <p:cNvPr id="1" name=""/>
        <p:cNvGrpSpPr/>
        <p:nvPr/>
      </p:nvGrpSpPr>
      <p:grpSpPr>
        <a:xfrm>
          <a:off x="0" y="0"/>
          <a:ext cx="0" cy="0"/>
          <a:chOff x="0" y="0"/>
          <a:chExt cx="0" cy="0"/>
        </a:xfrm>
      </p:grpSpPr>
      <p:grpSp>
        <p:nvGrpSpPr>
          <p:cNvPr name="Group 2" id="2"/>
          <p:cNvGrpSpPr/>
          <p:nvPr/>
        </p:nvGrpSpPr>
        <p:grpSpPr>
          <a:xfrm rot="0">
            <a:off x="3335978" y="0"/>
            <a:ext cx="6417622" cy="7315200"/>
            <a:chOff x="0" y="0"/>
            <a:chExt cx="3554039" cy="4051112"/>
          </a:xfrm>
        </p:grpSpPr>
        <p:sp>
          <p:nvSpPr>
            <p:cNvPr name="Freeform 3" id="3"/>
            <p:cNvSpPr/>
            <p:nvPr/>
          </p:nvSpPr>
          <p:spPr>
            <a:xfrm flipH="false" flipV="false" rot="0">
              <a:off x="0" y="0"/>
              <a:ext cx="3554039" cy="4051112"/>
            </a:xfrm>
            <a:custGeom>
              <a:avLst/>
              <a:gdLst/>
              <a:ahLst/>
              <a:cxnLst/>
              <a:rect r="r" b="b" t="t" l="l"/>
              <a:pathLst>
                <a:path h="4051112" w="3554039">
                  <a:moveTo>
                    <a:pt x="0" y="0"/>
                  </a:moveTo>
                  <a:lnTo>
                    <a:pt x="3554039" y="0"/>
                  </a:lnTo>
                  <a:lnTo>
                    <a:pt x="3554039" y="4051112"/>
                  </a:lnTo>
                  <a:lnTo>
                    <a:pt x="0" y="4051112"/>
                  </a:lnTo>
                  <a:close/>
                </a:path>
              </a:pathLst>
            </a:custGeom>
            <a:solidFill>
              <a:srgbClr val="FFFFFF"/>
            </a:solidFill>
          </p:spPr>
        </p:sp>
      </p:grpSp>
      <p:grpSp>
        <p:nvGrpSpPr>
          <p:cNvPr name="Group 4" id="4"/>
          <p:cNvGrpSpPr/>
          <p:nvPr/>
        </p:nvGrpSpPr>
        <p:grpSpPr>
          <a:xfrm rot="5400000">
            <a:off x="1085583" y="1275749"/>
            <a:ext cx="2592536" cy="4763703"/>
            <a:chOff x="0" y="0"/>
            <a:chExt cx="1890725" cy="3474147"/>
          </a:xfrm>
        </p:grpSpPr>
        <p:sp>
          <p:nvSpPr>
            <p:cNvPr name="Freeform 5" id="5"/>
            <p:cNvSpPr/>
            <p:nvPr/>
          </p:nvSpPr>
          <p:spPr>
            <a:xfrm flipH="false" flipV="false" rot="0">
              <a:off x="0" y="0"/>
              <a:ext cx="1890725" cy="3474147"/>
            </a:xfrm>
            <a:custGeom>
              <a:avLst/>
              <a:gdLst/>
              <a:ahLst/>
              <a:cxnLst/>
              <a:rect r="r" b="b" t="t" l="l"/>
              <a:pathLst>
                <a:path h="3474147" w="1890725">
                  <a:moveTo>
                    <a:pt x="0" y="0"/>
                  </a:moveTo>
                  <a:lnTo>
                    <a:pt x="1890725" y="0"/>
                  </a:lnTo>
                  <a:lnTo>
                    <a:pt x="1890725" y="3474147"/>
                  </a:lnTo>
                  <a:lnTo>
                    <a:pt x="0" y="3474147"/>
                  </a:lnTo>
                  <a:close/>
                </a:path>
              </a:pathLst>
            </a:custGeom>
            <a:solidFill>
              <a:srgbClr val="0E1D42"/>
            </a:solidFill>
          </p:spPr>
        </p:sp>
      </p:grpSp>
      <p:sp>
        <p:nvSpPr>
          <p:cNvPr name="Freeform 6" id="6"/>
          <p:cNvSpPr/>
          <p:nvPr/>
        </p:nvSpPr>
        <p:spPr>
          <a:xfrm flipH="false" flipV="false" rot="0">
            <a:off x="5688006" y="-449146"/>
            <a:ext cx="4197923" cy="2361332"/>
          </a:xfrm>
          <a:custGeom>
            <a:avLst/>
            <a:gdLst/>
            <a:ahLst/>
            <a:cxnLst/>
            <a:rect r="r" b="b" t="t" l="l"/>
            <a:pathLst>
              <a:path h="2361332" w="4197923">
                <a:moveTo>
                  <a:pt x="0" y="0"/>
                </a:moveTo>
                <a:lnTo>
                  <a:pt x="4197924" y="0"/>
                </a:lnTo>
                <a:lnTo>
                  <a:pt x="4197924" y="2361332"/>
                </a:lnTo>
                <a:lnTo>
                  <a:pt x="0" y="2361332"/>
                </a:lnTo>
                <a:lnTo>
                  <a:pt x="0" y="0"/>
                </a:lnTo>
                <a:close/>
              </a:path>
            </a:pathLst>
          </a:custGeom>
          <a:blipFill>
            <a:blip r:embed="rId2"/>
            <a:stretch>
              <a:fillRect l="0" t="0" r="0" b="0"/>
            </a:stretch>
          </a:blipFill>
        </p:spPr>
      </p:sp>
      <p:grpSp>
        <p:nvGrpSpPr>
          <p:cNvPr name="Group 7" id="7"/>
          <p:cNvGrpSpPr/>
          <p:nvPr/>
        </p:nvGrpSpPr>
        <p:grpSpPr>
          <a:xfrm rot="0">
            <a:off x="731520" y="2957806"/>
            <a:ext cx="3451213" cy="1399589"/>
            <a:chOff x="0" y="0"/>
            <a:chExt cx="4601617" cy="1866118"/>
          </a:xfrm>
        </p:grpSpPr>
        <p:sp>
          <p:nvSpPr>
            <p:cNvPr name="TextBox 8" id="8"/>
            <p:cNvSpPr txBox="true"/>
            <p:nvPr/>
          </p:nvSpPr>
          <p:spPr>
            <a:xfrm rot="0">
              <a:off x="0" y="219075"/>
              <a:ext cx="4573941" cy="1374085"/>
            </a:xfrm>
            <a:prstGeom prst="rect">
              <a:avLst/>
            </a:prstGeom>
          </p:spPr>
          <p:txBody>
            <a:bodyPr anchor="t" rtlCol="false" tIns="0" lIns="0" bIns="0" rIns="0">
              <a:spAutoFit/>
            </a:bodyPr>
            <a:lstStyle/>
            <a:p>
              <a:pPr algn="l">
                <a:lnSpc>
                  <a:spcPts val="7075"/>
                </a:lnSpc>
              </a:pPr>
              <a:r>
                <a:rPr lang="en-US" sz="7861">
                  <a:solidFill>
                    <a:srgbClr val="00BF63"/>
                  </a:solidFill>
                  <a:latin typeface="League Gothic"/>
                  <a:ea typeface="League Gothic"/>
                  <a:cs typeface="League Gothic"/>
                  <a:sym typeface="League Gothic"/>
                </a:rPr>
                <a:t>CONTACT</a:t>
              </a:r>
              <a:r>
                <a:rPr lang="en-US" sz="7861">
                  <a:solidFill>
                    <a:srgbClr val="FFFFFF"/>
                  </a:solidFill>
                  <a:latin typeface="League Gothic"/>
                  <a:ea typeface="League Gothic"/>
                  <a:cs typeface="League Gothic"/>
                  <a:sym typeface="League Gothic"/>
                </a:rPr>
                <a:t> US</a:t>
              </a:r>
            </a:p>
          </p:txBody>
        </p:sp>
        <p:sp>
          <p:nvSpPr>
            <p:cNvPr name="TextBox 9" id="9"/>
            <p:cNvSpPr txBox="true"/>
            <p:nvPr/>
          </p:nvSpPr>
          <p:spPr>
            <a:xfrm rot="0">
              <a:off x="27676" y="1619075"/>
              <a:ext cx="4573941" cy="247043"/>
            </a:xfrm>
            <a:prstGeom prst="rect">
              <a:avLst/>
            </a:prstGeom>
          </p:spPr>
          <p:txBody>
            <a:bodyPr anchor="t" rtlCol="false" tIns="0" lIns="0" bIns="0" rIns="0">
              <a:spAutoFit/>
            </a:bodyPr>
            <a:lstStyle/>
            <a:p>
              <a:pPr algn="l">
                <a:lnSpc>
                  <a:spcPts val="1309"/>
                </a:lnSpc>
              </a:pPr>
              <a:r>
                <a:rPr lang="en-US" sz="1309" spc="458">
                  <a:solidFill>
                    <a:srgbClr val="FFFFFF"/>
                  </a:solidFill>
                  <a:latin typeface="Assistant"/>
                  <a:ea typeface="Assistant"/>
                  <a:cs typeface="Assistant"/>
                  <a:sym typeface="Assistant"/>
                </a:rPr>
                <a:t>FOR INQUIRIES</a:t>
              </a:r>
            </a:p>
          </p:txBody>
        </p:sp>
      </p:grpSp>
      <p:grpSp>
        <p:nvGrpSpPr>
          <p:cNvPr name="Group 10" id="10"/>
          <p:cNvGrpSpPr/>
          <p:nvPr/>
        </p:nvGrpSpPr>
        <p:grpSpPr>
          <a:xfrm rot="0">
            <a:off x="5784773" y="2069047"/>
            <a:ext cx="3195524" cy="3177106"/>
            <a:chOff x="0" y="0"/>
            <a:chExt cx="4260699" cy="4236141"/>
          </a:xfrm>
        </p:grpSpPr>
        <p:sp>
          <p:nvSpPr>
            <p:cNvPr name="TextBox 11" id="11"/>
            <p:cNvSpPr txBox="true"/>
            <p:nvPr/>
          </p:nvSpPr>
          <p:spPr>
            <a:xfrm rot="0">
              <a:off x="0" y="357125"/>
              <a:ext cx="4260699" cy="286078"/>
            </a:xfrm>
            <a:prstGeom prst="rect">
              <a:avLst/>
            </a:prstGeom>
          </p:spPr>
          <p:txBody>
            <a:bodyPr anchor="t" rtlCol="false" tIns="0" lIns="0" bIns="0" rIns="0">
              <a:spAutoFit/>
            </a:bodyPr>
            <a:lstStyle/>
            <a:p>
              <a:pPr algn="l">
                <a:lnSpc>
                  <a:spcPts val="1679"/>
                </a:lnSpc>
              </a:pPr>
              <a:r>
                <a:rPr lang="en-US" sz="1527">
                  <a:solidFill>
                    <a:srgbClr val="777F8F"/>
                  </a:solidFill>
                  <a:latin typeface="Assistant Bold"/>
                  <a:ea typeface="Assistant Bold"/>
                  <a:cs typeface="Assistant Bold"/>
                  <a:sym typeface="Assistant Bold"/>
                </a:rPr>
                <a:t>info@belshawaccounting.com</a:t>
              </a:r>
            </a:p>
          </p:txBody>
        </p:sp>
        <p:sp>
          <p:nvSpPr>
            <p:cNvPr name="TextBox 12" id="12"/>
            <p:cNvSpPr txBox="true"/>
            <p:nvPr/>
          </p:nvSpPr>
          <p:spPr>
            <a:xfrm rot="0">
              <a:off x="0" y="19050"/>
              <a:ext cx="4260699" cy="291250"/>
            </a:xfrm>
            <a:prstGeom prst="rect">
              <a:avLst/>
            </a:prstGeom>
          </p:spPr>
          <p:txBody>
            <a:bodyPr anchor="t" rtlCol="false" tIns="0" lIns="0" bIns="0" rIns="0">
              <a:spAutoFit/>
            </a:bodyPr>
            <a:lstStyle/>
            <a:p>
              <a:pPr algn="l">
                <a:lnSpc>
                  <a:spcPts val="1679"/>
                </a:lnSpc>
              </a:pPr>
              <a:r>
                <a:rPr lang="en-US" sz="1527" spc="45">
                  <a:solidFill>
                    <a:srgbClr val="575757"/>
                  </a:solidFill>
                  <a:latin typeface="Assistant"/>
                  <a:ea typeface="Assistant"/>
                  <a:cs typeface="Assistant"/>
                  <a:sym typeface="Assistant"/>
                </a:rPr>
                <a:t>E-MAIL:</a:t>
              </a:r>
            </a:p>
          </p:txBody>
        </p:sp>
        <p:sp>
          <p:nvSpPr>
            <p:cNvPr name="TextBox 13" id="13"/>
            <p:cNvSpPr txBox="true"/>
            <p:nvPr/>
          </p:nvSpPr>
          <p:spPr>
            <a:xfrm rot="0">
              <a:off x="0" y="1461681"/>
              <a:ext cx="4260699" cy="286078"/>
            </a:xfrm>
            <a:prstGeom prst="rect">
              <a:avLst/>
            </a:prstGeom>
          </p:spPr>
          <p:txBody>
            <a:bodyPr anchor="t" rtlCol="false" tIns="0" lIns="0" bIns="0" rIns="0">
              <a:spAutoFit/>
            </a:bodyPr>
            <a:lstStyle/>
            <a:p>
              <a:pPr algn="l">
                <a:lnSpc>
                  <a:spcPts val="1679"/>
                </a:lnSpc>
              </a:pPr>
              <a:r>
                <a:rPr lang="en-US" sz="1527">
                  <a:solidFill>
                    <a:srgbClr val="777F8F"/>
                  </a:solidFill>
                  <a:latin typeface="Assistant Bold"/>
                  <a:ea typeface="Assistant Bold"/>
                  <a:cs typeface="Assistant Bold"/>
                  <a:sym typeface="Assistant Bold"/>
                </a:rPr>
                <a:t>(727) 916 - 7410</a:t>
              </a:r>
            </a:p>
          </p:txBody>
        </p:sp>
        <p:sp>
          <p:nvSpPr>
            <p:cNvPr name="TextBox 14" id="14"/>
            <p:cNvSpPr txBox="true"/>
            <p:nvPr/>
          </p:nvSpPr>
          <p:spPr>
            <a:xfrm rot="0">
              <a:off x="0" y="1123606"/>
              <a:ext cx="4260699" cy="291250"/>
            </a:xfrm>
            <a:prstGeom prst="rect">
              <a:avLst/>
            </a:prstGeom>
          </p:spPr>
          <p:txBody>
            <a:bodyPr anchor="t" rtlCol="false" tIns="0" lIns="0" bIns="0" rIns="0">
              <a:spAutoFit/>
            </a:bodyPr>
            <a:lstStyle/>
            <a:p>
              <a:pPr algn="l">
                <a:lnSpc>
                  <a:spcPts val="1679"/>
                </a:lnSpc>
              </a:pPr>
              <a:r>
                <a:rPr lang="en-US" sz="1527" spc="45">
                  <a:solidFill>
                    <a:srgbClr val="575757"/>
                  </a:solidFill>
                  <a:latin typeface="Assistant"/>
                  <a:ea typeface="Assistant"/>
                  <a:cs typeface="Assistant"/>
                  <a:sym typeface="Assistant"/>
                </a:rPr>
                <a:t>PHONE:</a:t>
              </a:r>
            </a:p>
          </p:txBody>
        </p:sp>
        <p:sp>
          <p:nvSpPr>
            <p:cNvPr name="TextBox 15" id="15"/>
            <p:cNvSpPr txBox="true"/>
            <p:nvPr/>
          </p:nvSpPr>
          <p:spPr>
            <a:xfrm rot="0">
              <a:off x="0" y="2566238"/>
              <a:ext cx="4260699" cy="565347"/>
            </a:xfrm>
            <a:prstGeom prst="rect">
              <a:avLst/>
            </a:prstGeom>
          </p:spPr>
          <p:txBody>
            <a:bodyPr anchor="t" rtlCol="false" tIns="0" lIns="0" bIns="0" rIns="0">
              <a:spAutoFit/>
            </a:bodyPr>
            <a:lstStyle/>
            <a:p>
              <a:pPr algn="l">
                <a:lnSpc>
                  <a:spcPts val="1679"/>
                </a:lnSpc>
              </a:pPr>
              <a:r>
                <a:rPr lang="en-US" sz="1527">
                  <a:solidFill>
                    <a:srgbClr val="777F8F"/>
                  </a:solidFill>
                  <a:latin typeface="Assistant Bold"/>
                  <a:ea typeface="Assistant Bold"/>
                  <a:cs typeface="Assistant Bold"/>
                  <a:sym typeface="Assistant Bold"/>
                </a:rPr>
                <a:t>3717 Cedarwood Drive, Holiday FL 34691 </a:t>
              </a:r>
            </a:p>
          </p:txBody>
        </p:sp>
        <p:sp>
          <p:nvSpPr>
            <p:cNvPr name="TextBox 16" id="16"/>
            <p:cNvSpPr txBox="true"/>
            <p:nvPr/>
          </p:nvSpPr>
          <p:spPr>
            <a:xfrm rot="0">
              <a:off x="0" y="2228163"/>
              <a:ext cx="4260699" cy="291250"/>
            </a:xfrm>
            <a:prstGeom prst="rect">
              <a:avLst/>
            </a:prstGeom>
          </p:spPr>
          <p:txBody>
            <a:bodyPr anchor="t" rtlCol="false" tIns="0" lIns="0" bIns="0" rIns="0">
              <a:spAutoFit/>
            </a:bodyPr>
            <a:lstStyle/>
            <a:p>
              <a:pPr algn="l">
                <a:lnSpc>
                  <a:spcPts val="1679"/>
                </a:lnSpc>
              </a:pPr>
              <a:r>
                <a:rPr lang="en-US" sz="1527" spc="45">
                  <a:solidFill>
                    <a:srgbClr val="575757"/>
                  </a:solidFill>
                  <a:latin typeface="Assistant"/>
                  <a:ea typeface="Assistant"/>
                  <a:cs typeface="Assistant"/>
                  <a:sym typeface="Assistant"/>
                </a:rPr>
                <a:t>ADDRESS:</a:t>
              </a:r>
            </a:p>
          </p:txBody>
        </p:sp>
        <p:sp>
          <p:nvSpPr>
            <p:cNvPr name="TextBox 17" id="17"/>
            <p:cNvSpPr txBox="true"/>
            <p:nvPr/>
          </p:nvSpPr>
          <p:spPr>
            <a:xfrm rot="0">
              <a:off x="0" y="3950064"/>
              <a:ext cx="4260699" cy="286078"/>
            </a:xfrm>
            <a:prstGeom prst="rect">
              <a:avLst/>
            </a:prstGeom>
          </p:spPr>
          <p:txBody>
            <a:bodyPr anchor="t" rtlCol="false" tIns="0" lIns="0" bIns="0" rIns="0">
              <a:spAutoFit/>
            </a:bodyPr>
            <a:lstStyle/>
            <a:p>
              <a:pPr algn="l">
                <a:lnSpc>
                  <a:spcPts val="1679"/>
                </a:lnSpc>
              </a:pPr>
              <a:r>
                <a:rPr lang="en-US" sz="1527">
                  <a:solidFill>
                    <a:srgbClr val="777F8F"/>
                  </a:solidFill>
                  <a:latin typeface="Assistant Bold"/>
                  <a:ea typeface="Assistant Bold"/>
                  <a:cs typeface="Assistant Bold"/>
                  <a:sym typeface="Assistant Bold"/>
                </a:rPr>
                <a:t>www.belshawaccounting.com</a:t>
              </a:r>
            </a:p>
          </p:txBody>
        </p:sp>
        <p:sp>
          <p:nvSpPr>
            <p:cNvPr name="TextBox 18" id="18"/>
            <p:cNvSpPr txBox="true"/>
            <p:nvPr/>
          </p:nvSpPr>
          <p:spPr>
            <a:xfrm rot="0">
              <a:off x="0" y="3611989"/>
              <a:ext cx="4260699" cy="291250"/>
            </a:xfrm>
            <a:prstGeom prst="rect">
              <a:avLst/>
            </a:prstGeom>
          </p:spPr>
          <p:txBody>
            <a:bodyPr anchor="t" rtlCol="false" tIns="0" lIns="0" bIns="0" rIns="0">
              <a:spAutoFit/>
            </a:bodyPr>
            <a:lstStyle/>
            <a:p>
              <a:pPr algn="l">
                <a:lnSpc>
                  <a:spcPts val="1679"/>
                </a:lnSpc>
              </a:pPr>
              <a:r>
                <a:rPr lang="en-US" sz="1527" spc="45">
                  <a:solidFill>
                    <a:srgbClr val="575757"/>
                  </a:solidFill>
                  <a:latin typeface="Assistant"/>
                  <a:ea typeface="Assistant"/>
                  <a:cs typeface="Assistant"/>
                  <a:sym typeface="Assistant"/>
                </a:rPr>
                <a:t>WEB:</a:t>
              </a:r>
            </a:p>
          </p:txBody>
        </p:sp>
      </p:gr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5400000">
            <a:off x="1436430" y="1445034"/>
            <a:ext cx="3502996" cy="4425132"/>
            <a:chOff x="0" y="0"/>
            <a:chExt cx="2809995" cy="3549704"/>
          </a:xfrm>
        </p:grpSpPr>
        <p:sp>
          <p:nvSpPr>
            <p:cNvPr name="Freeform 3" id="3"/>
            <p:cNvSpPr/>
            <p:nvPr/>
          </p:nvSpPr>
          <p:spPr>
            <a:xfrm flipH="false" flipV="false" rot="0">
              <a:off x="0" y="0"/>
              <a:ext cx="2809995" cy="3549703"/>
            </a:xfrm>
            <a:custGeom>
              <a:avLst/>
              <a:gdLst/>
              <a:ahLst/>
              <a:cxnLst/>
              <a:rect r="r" b="b" t="t" l="l"/>
              <a:pathLst>
                <a:path h="3549703" w="2809995">
                  <a:moveTo>
                    <a:pt x="0" y="0"/>
                  </a:moveTo>
                  <a:lnTo>
                    <a:pt x="2809995" y="0"/>
                  </a:lnTo>
                  <a:lnTo>
                    <a:pt x="2809995" y="3549703"/>
                  </a:lnTo>
                  <a:lnTo>
                    <a:pt x="0" y="3549703"/>
                  </a:lnTo>
                  <a:close/>
                </a:path>
              </a:pathLst>
            </a:custGeom>
            <a:solidFill>
              <a:srgbClr val="8B5336"/>
            </a:solidFill>
          </p:spPr>
        </p:sp>
      </p:grpSp>
      <p:grpSp>
        <p:nvGrpSpPr>
          <p:cNvPr name="Group 4" id="4"/>
          <p:cNvGrpSpPr/>
          <p:nvPr/>
        </p:nvGrpSpPr>
        <p:grpSpPr>
          <a:xfrm rot="5400000">
            <a:off x="-1386433" y="3292535"/>
            <a:ext cx="3502996" cy="730129"/>
            <a:chOff x="0" y="0"/>
            <a:chExt cx="2809995" cy="585687"/>
          </a:xfrm>
        </p:grpSpPr>
        <p:sp>
          <p:nvSpPr>
            <p:cNvPr name="Freeform 5" id="5"/>
            <p:cNvSpPr/>
            <p:nvPr/>
          </p:nvSpPr>
          <p:spPr>
            <a:xfrm flipH="false" flipV="false" rot="0">
              <a:off x="0" y="0"/>
              <a:ext cx="2809995" cy="585687"/>
            </a:xfrm>
            <a:custGeom>
              <a:avLst/>
              <a:gdLst/>
              <a:ahLst/>
              <a:cxnLst/>
              <a:rect r="r" b="b" t="t" l="l"/>
              <a:pathLst>
                <a:path h="585687" w="2809995">
                  <a:moveTo>
                    <a:pt x="0" y="0"/>
                  </a:moveTo>
                  <a:lnTo>
                    <a:pt x="2809995" y="0"/>
                  </a:lnTo>
                  <a:lnTo>
                    <a:pt x="2809995" y="585687"/>
                  </a:lnTo>
                  <a:lnTo>
                    <a:pt x="0" y="585687"/>
                  </a:lnTo>
                  <a:close/>
                </a:path>
              </a:pathLst>
            </a:custGeom>
            <a:solidFill>
              <a:srgbClr val="0E1D42"/>
            </a:solidFill>
          </p:spPr>
        </p:sp>
      </p:grpSp>
      <p:grpSp>
        <p:nvGrpSpPr>
          <p:cNvPr name="Group 6" id="6"/>
          <p:cNvGrpSpPr/>
          <p:nvPr/>
        </p:nvGrpSpPr>
        <p:grpSpPr>
          <a:xfrm rot="5400000">
            <a:off x="7882024" y="3537522"/>
            <a:ext cx="3502996" cy="240155"/>
            <a:chOff x="0" y="0"/>
            <a:chExt cx="2222965" cy="152400"/>
          </a:xfrm>
        </p:grpSpPr>
        <p:sp>
          <p:nvSpPr>
            <p:cNvPr name="Freeform 7" id="7"/>
            <p:cNvSpPr/>
            <p:nvPr/>
          </p:nvSpPr>
          <p:spPr>
            <a:xfrm flipH="false" flipV="false" rot="0">
              <a:off x="0" y="0"/>
              <a:ext cx="2222965" cy="152400"/>
            </a:xfrm>
            <a:custGeom>
              <a:avLst/>
              <a:gdLst/>
              <a:ahLst/>
              <a:cxnLst/>
              <a:rect r="r" b="b" t="t" l="l"/>
              <a:pathLst>
                <a:path h="152400" w="2222965">
                  <a:moveTo>
                    <a:pt x="0" y="0"/>
                  </a:moveTo>
                  <a:lnTo>
                    <a:pt x="2222965" y="0"/>
                  </a:lnTo>
                  <a:lnTo>
                    <a:pt x="2222965" y="152400"/>
                  </a:lnTo>
                  <a:lnTo>
                    <a:pt x="0" y="152400"/>
                  </a:lnTo>
                  <a:close/>
                </a:path>
              </a:pathLst>
            </a:custGeom>
            <a:solidFill>
              <a:srgbClr val="00BF63"/>
            </a:solidFill>
          </p:spPr>
        </p:sp>
      </p:grpSp>
      <p:sp>
        <p:nvSpPr>
          <p:cNvPr name="TextBox 8" id="8"/>
          <p:cNvSpPr txBox="true"/>
          <p:nvPr/>
        </p:nvSpPr>
        <p:spPr>
          <a:xfrm rot="0">
            <a:off x="5524319" y="1602148"/>
            <a:ext cx="3865301" cy="4150320"/>
          </a:xfrm>
          <a:prstGeom prst="rect">
            <a:avLst/>
          </a:prstGeom>
        </p:spPr>
        <p:txBody>
          <a:bodyPr anchor="t" rtlCol="false" tIns="0" lIns="0" bIns="0" rIns="0">
            <a:spAutoFit/>
          </a:bodyPr>
          <a:lstStyle/>
          <a:p>
            <a:pPr algn="l" marL="310731" indent="-155365" lvl="1">
              <a:lnSpc>
                <a:spcPts val="3022"/>
              </a:lnSpc>
              <a:buFont typeface="Arial"/>
              <a:buChar char="•"/>
            </a:pPr>
            <a:r>
              <a:rPr lang="en-US" sz="1439">
                <a:solidFill>
                  <a:srgbClr val="575757"/>
                </a:solidFill>
                <a:latin typeface="Assistant"/>
                <a:ea typeface="Assistant"/>
                <a:cs typeface="Assistant"/>
                <a:sym typeface="Assistant"/>
              </a:rPr>
              <a:t>TAX PAYER, SPOUSE AND DEPENDENTS LEGAL NAME (MUST MATCH SOCIAL SECURITY CARD)</a:t>
            </a:r>
          </a:p>
          <a:p>
            <a:pPr algn="l" marL="310731" indent="-155365" lvl="1">
              <a:lnSpc>
                <a:spcPts val="3022"/>
              </a:lnSpc>
              <a:buFont typeface="Arial"/>
              <a:buChar char="•"/>
            </a:pPr>
            <a:r>
              <a:rPr lang="en-US" sz="1439">
                <a:solidFill>
                  <a:srgbClr val="575757"/>
                </a:solidFill>
                <a:latin typeface="Assistant"/>
                <a:ea typeface="Assistant"/>
                <a:cs typeface="Assistant"/>
                <a:sym typeface="Assistant"/>
              </a:rPr>
              <a:t>DRIVERS LICENSE</a:t>
            </a:r>
          </a:p>
          <a:p>
            <a:pPr algn="l" marL="310731" indent="-155365" lvl="1">
              <a:lnSpc>
                <a:spcPts val="3022"/>
              </a:lnSpc>
              <a:buFont typeface="Arial"/>
              <a:buChar char="•"/>
            </a:pPr>
            <a:r>
              <a:rPr lang="en-US" sz="1439">
                <a:solidFill>
                  <a:srgbClr val="575757"/>
                </a:solidFill>
                <a:latin typeface="Assistant"/>
                <a:ea typeface="Assistant"/>
                <a:cs typeface="Assistant"/>
                <a:sym typeface="Assistant"/>
              </a:rPr>
              <a:t>LEGAL ADDRESS</a:t>
            </a:r>
          </a:p>
          <a:p>
            <a:pPr algn="l" marL="310731" indent="-155365" lvl="1">
              <a:lnSpc>
                <a:spcPts val="3022"/>
              </a:lnSpc>
              <a:buFont typeface="Arial"/>
              <a:buChar char="•"/>
            </a:pPr>
            <a:r>
              <a:rPr lang="en-US" sz="1439">
                <a:solidFill>
                  <a:srgbClr val="575757"/>
                </a:solidFill>
                <a:latin typeface="Assistant"/>
                <a:ea typeface="Assistant"/>
                <a:cs typeface="Assistant"/>
                <a:sym typeface="Assistant"/>
              </a:rPr>
              <a:t>DATES OF BIRTH</a:t>
            </a:r>
          </a:p>
          <a:p>
            <a:pPr algn="l" marL="310731" indent="-155365" lvl="1">
              <a:lnSpc>
                <a:spcPts val="3022"/>
              </a:lnSpc>
              <a:buFont typeface="Arial"/>
              <a:buChar char="•"/>
            </a:pPr>
            <a:r>
              <a:rPr lang="en-US" sz="1439">
                <a:solidFill>
                  <a:srgbClr val="575757"/>
                </a:solidFill>
                <a:latin typeface="Assistant"/>
                <a:ea typeface="Assistant"/>
                <a:cs typeface="Assistant"/>
                <a:sym typeface="Assistant"/>
              </a:rPr>
              <a:t>SSN</a:t>
            </a:r>
          </a:p>
          <a:p>
            <a:pPr algn="l" marL="310731" indent="-155365" lvl="1">
              <a:lnSpc>
                <a:spcPts val="3022"/>
              </a:lnSpc>
              <a:buFont typeface="Arial"/>
              <a:buChar char="•"/>
            </a:pPr>
            <a:r>
              <a:rPr lang="en-US" sz="1439">
                <a:solidFill>
                  <a:srgbClr val="575757"/>
                </a:solidFill>
                <a:latin typeface="Assistant"/>
                <a:ea typeface="Assistant"/>
                <a:cs typeface="Assistant"/>
                <a:sym typeface="Assistant"/>
              </a:rPr>
              <a:t>BANK ACCOUNT INFORMATION FOR REFUND (NAME OF BANK, ROUTING AND ACCOUNT TRANSIT NUMBER, IF CHECKING OR SAVINGS ACCOUNT)</a:t>
            </a:r>
          </a:p>
          <a:p>
            <a:pPr algn="l" marL="310731" indent="-155365" lvl="1">
              <a:lnSpc>
                <a:spcPts val="3022"/>
              </a:lnSpc>
              <a:buFont typeface="Arial"/>
              <a:buChar char="•"/>
            </a:pPr>
            <a:r>
              <a:rPr lang="en-US" sz="1439">
                <a:solidFill>
                  <a:srgbClr val="575757"/>
                </a:solidFill>
                <a:latin typeface="Assistant"/>
                <a:ea typeface="Assistant"/>
                <a:cs typeface="Assistant"/>
                <a:sym typeface="Assistant"/>
              </a:rPr>
              <a:t>IRS PIN LETTER (IF APPLICABLE)</a:t>
            </a:r>
          </a:p>
        </p:txBody>
      </p:sp>
      <p:sp>
        <p:nvSpPr>
          <p:cNvPr name="TextBox 9" id="9"/>
          <p:cNvSpPr txBox="true"/>
          <p:nvPr/>
        </p:nvSpPr>
        <p:spPr>
          <a:xfrm rot="0">
            <a:off x="1249182" y="2901526"/>
            <a:ext cx="3877493" cy="1903991"/>
          </a:xfrm>
          <a:prstGeom prst="rect">
            <a:avLst/>
          </a:prstGeom>
        </p:spPr>
        <p:txBody>
          <a:bodyPr anchor="t" rtlCol="false" tIns="0" lIns="0" bIns="0" rIns="0">
            <a:spAutoFit/>
          </a:bodyPr>
          <a:lstStyle/>
          <a:p>
            <a:pPr algn="l">
              <a:lnSpc>
                <a:spcPts val="7198"/>
              </a:lnSpc>
            </a:pPr>
            <a:r>
              <a:rPr lang="en-US" sz="7998">
                <a:solidFill>
                  <a:srgbClr val="FFFFFF"/>
                </a:solidFill>
                <a:latin typeface="League Gothic"/>
                <a:ea typeface="League Gothic"/>
                <a:cs typeface="League Gothic"/>
                <a:sym typeface="League Gothic"/>
              </a:rPr>
              <a:t>PERSONAL INFORMATION</a:t>
            </a:r>
          </a:p>
        </p:txBody>
      </p:sp>
      <p:sp>
        <p:nvSpPr>
          <p:cNvPr name="TextBox 10" id="10"/>
          <p:cNvSpPr txBox="true"/>
          <p:nvPr/>
        </p:nvSpPr>
        <p:spPr>
          <a:xfrm rot="-5400000">
            <a:off x="-1278080" y="3566424"/>
            <a:ext cx="3276568" cy="182352"/>
          </a:xfrm>
          <a:prstGeom prst="rect">
            <a:avLst/>
          </a:prstGeom>
        </p:spPr>
        <p:txBody>
          <a:bodyPr anchor="t" rtlCol="false" tIns="0" lIns="0" bIns="0" rIns="0">
            <a:spAutoFit/>
          </a:bodyPr>
          <a:lstStyle/>
          <a:p>
            <a:pPr algn="ctr">
              <a:lnSpc>
                <a:spcPts val="1332"/>
              </a:lnSpc>
            </a:pPr>
            <a:r>
              <a:rPr lang="en-US" sz="1332" spc="362">
                <a:solidFill>
                  <a:srgbClr val="FFFFFF"/>
                </a:solidFill>
                <a:latin typeface="Assistant"/>
                <a:ea typeface="Assistant"/>
                <a:cs typeface="Assistant"/>
                <a:sym typeface="Assistant"/>
              </a:rPr>
              <a:t>BELSHAW ACCOUNTING</a:t>
            </a:r>
          </a:p>
        </p:txBody>
      </p:sp>
      <p:sp>
        <p:nvSpPr>
          <p:cNvPr name="Freeform 11" id="11"/>
          <p:cNvSpPr/>
          <p:nvPr/>
        </p:nvSpPr>
        <p:spPr>
          <a:xfrm flipH="false" flipV="false" rot="0">
            <a:off x="8258632" y="6038547"/>
            <a:ext cx="1087230" cy="1100868"/>
          </a:xfrm>
          <a:custGeom>
            <a:avLst/>
            <a:gdLst/>
            <a:ahLst/>
            <a:cxnLst/>
            <a:rect r="r" b="b" t="t" l="l"/>
            <a:pathLst>
              <a:path h="1100868" w="1087230">
                <a:moveTo>
                  <a:pt x="0" y="0"/>
                </a:moveTo>
                <a:lnTo>
                  <a:pt x="1087230" y="0"/>
                </a:lnTo>
                <a:lnTo>
                  <a:pt x="1087230" y="1100867"/>
                </a:lnTo>
                <a:lnTo>
                  <a:pt x="0" y="1100867"/>
                </a:lnTo>
                <a:lnTo>
                  <a:pt x="0" y="0"/>
                </a:lnTo>
                <a:close/>
              </a:path>
            </a:pathLst>
          </a:custGeom>
          <a:blipFill>
            <a:blip r:embed="rId2"/>
            <a:stretch>
              <a:fillRect l="-22100" t="-65121" r="-298765" b="-68682"/>
            </a:stretch>
          </a:blipFill>
        </p:spPr>
      </p:sp>
    </p:spTree>
  </p:cSld>
  <p:clrMapOvr>
    <a:masterClrMapping/>
  </p:clrMapOvr>
</p:sld>
</file>

<file path=ppt/slides/slide6.xml><?xml version="1.0" encoding="utf-8"?>
<p:sld xmlns:p="http://schemas.openxmlformats.org/presentationml/2006/main" xmlns:a="http://schemas.openxmlformats.org/drawingml/2006/main" xmlns:r="http://schemas.openxmlformats.org/officeDocument/2006/relationships">
  <p:cSld>
    <p:bg>
      <p:bgPr>
        <a:solidFill>
          <a:srgbClr val="FEFFFF"/>
        </a:solidFill>
      </p:bgPr>
    </p:bg>
    <p:spTree>
      <p:nvGrpSpPr>
        <p:cNvPr id="1" name=""/>
        <p:cNvGrpSpPr/>
        <p:nvPr/>
      </p:nvGrpSpPr>
      <p:grpSpPr>
        <a:xfrm>
          <a:off x="0" y="0"/>
          <a:ext cx="0" cy="0"/>
          <a:chOff x="0" y="0"/>
          <a:chExt cx="0" cy="0"/>
        </a:xfrm>
      </p:grpSpPr>
      <p:grpSp>
        <p:nvGrpSpPr>
          <p:cNvPr name="Group 2" id="2"/>
          <p:cNvGrpSpPr/>
          <p:nvPr/>
        </p:nvGrpSpPr>
        <p:grpSpPr>
          <a:xfrm rot="5400000">
            <a:off x="-104943" y="915333"/>
            <a:ext cx="4488766" cy="4278879"/>
            <a:chOff x="0" y="0"/>
            <a:chExt cx="3723823" cy="3549704"/>
          </a:xfrm>
        </p:grpSpPr>
        <p:sp>
          <p:nvSpPr>
            <p:cNvPr name="Freeform 3" id="3"/>
            <p:cNvSpPr/>
            <p:nvPr/>
          </p:nvSpPr>
          <p:spPr>
            <a:xfrm flipH="false" flipV="false" rot="0">
              <a:off x="0" y="0"/>
              <a:ext cx="3723823" cy="3549703"/>
            </a:xfrm>
            <a:custGeom>
              <a:avLst/>
              <a:gdLst/>
              <a:ahLst/>
              <a:cxnLst/>
              <a:rect r="r" b="b" t="t" l="l"/>
              <a:pathLst>
                <a:path h="3549703" w="3723823">
                  <a:moveTo>
                    <a:pt x="0" y="0"/>
                  </a:moveTo>
                  <a:lnTo>
                    <a:pt x="3723823" y="0"/>
                  </a:lnTo>
                  <a:lnTo>
                    <a:pt x="3723823" y="3549703"/>
                  </a:lnTo>
                  <a:lnTo>
                    <a:pt x="0" y="3549703"/>
                  </a:lnTo>
                  <a:close/>
                </a:path>
              </a:pathLst>
            </a:custGeom>
            <a:solidFill>
              <a:srgbClr val="0F1E42"/>
            </a:solidFill>
          </p:spPr>
        </p:sp>
      </p:grpSp>
      <p:grpSp>
        <p:nvGrpSpPr>
          <p:cNvPr name="Group 4" id="4"/>
          <p:cNvGrpSpPr/>
          <p:nvPr/>
        </p:nvGrpSpPr>
        <p:grpSpPr>
          <a:xfrm rot="0">
            <a:off x="4555717" y="810390"/>
            <a:ext cx="2980561" cy="1667893"/>
            <a:chOff x="0" y="0"/>
            <a:chExt cx="3974081" cy="2223857"/>
          </a:xfrm>
        </p:grpSpPr>
        <p:pic>
          <p:nvPicPr>
            <p:cNvPr name="Picture 5" id="5"/>
            <p:cNvPicPr>
              <a:picLocks noChangeAspect="true"/>
            </p:cNvPicPr>
            <p:nvPr/>
          </p:nvPicPr>
          <p:blipFill>
            <a:blip r:embed="rId2"/>
            <a:srcRect l="0" t="2183" r="0" b="13724"/>
            <a:stretch>
              <a:fillRect/>
            </a:stretch>
          </p:blipFill>
          <p:spPr>
            <a:xfrm flipH="false" flipV="false">
              <a:off x="0" y="0"/>
              <a:ext cx="3974081" cy="2223857"/>
            </a:xfrm>
            <a:prstGeom prst="rect">
              <a:avLst/>
            </a:prstGeom>
          </p:spPr>
        </p:pic>
      </p:grpSp>
      <p:grpSp>
        <p:nvGrpSpPr>
          <p:cNvPr name="Group 6" id="6"/>
          <p:cNvGrpSpPr/>
          <p:nvPr/>
        </p:nvGrpSpPr>
        <p:grpSpPr>
          <a:xfrm rot="0">
            <a:off x="0" y="5699825"/>
            <a:ext cx="4278879" cy="430519"/>
            <a:chOff x="0" y="0"/>
            <a:chExt cx="5705172" cy="574025"/>
          </a:xfrm>
        </p:grpSpPr>
        <p:grpSp>
          <p:nvGrpSpPr>
            <p:cNvPr name="Group 7" id="7"/>
            <p:cNvGrpSpPr/>
            <p:nvPr/>
          </p:nvGrpSpPr>
          <p:grpSpPr>
            <a:xfrm rot="0">
              <a:off x="0" y="0"/>
              <a:ext cx="5705172" cy="574025"/>
              <a:chOff x="0" y="0"/>
              <a:chExt cx="2408603" cy="242341"/>
            </a:xfrm>
          </p:grpSpPr>
          <p:sp>
            <p:nvSpPr>
              <p:cNvPr name="Freeform 8" id="8"/>
              <p:cNvSpPr/>
              <p:nvPr/>
            </p:nvSpPr>
            <p:spPr>
              <a:xfrm flipH="false" flipV="false" rot="0">
                <a:off x="0" y="0"/>
                <a:ext cx="2408603" cy="242341"/>
              </a:xfrm>
              <a:custGeom>
                <a:avLst/>
                <a:gdLst/>
                <a:ahLst/>
                <a:cxnLst/>
                <a:rect r="r" b="b" t="t" l="l"/>
                <a:pathLst>
                  <a:path h="242341" w="2408603">
                    <a:moveTo>
                      <a:pt x="0" y="0"/>
                    </a:moveTo>
                    <a:lnTo>
                      <a:pt x="2408603" y="0"/>
                    </a:lnTo>
                    <a:lnTo>
                      <a:pt x="2408603" y="242341"/>
                    </a:lnTo>
                    <a:lnTo>
                      <a:pt x="0" y="242341"/>
                    </a:lnTo>
                    <a:close/>
                  </a:path>
                </a:pathLst>
              </a:custGeom>
              <a:solidFill>
                <a:srgbClr val="8B5336"/>
              </a:solidFill>
            </p:spPr>
          </p:sp>
        </p:grpSp>
        <p:sp>
          <p:nvSpPr>
            <p:cNvPr name="TextBox 9" id="9"/>
            <p:cNvSpPr txBox="true"/>
            <p:nvPr/>
          </p:nvSpPr>
          <p:spPr>
            <a:xfrm rot="0">
              <a:off x="212513" y="160697"/>
              <a:ext cx="5280146" cy="274158"/>
            </a:xfrm>
            <a:prstGeom prst="rect">
              <a:avLst/>
            </a:prstGeom>
          </p:spPr>
          <p:txBody>
            <a:bodyPr anchor="t" rtlCol="false" tIns="0" lIns="0" bIns="0" rIns="0">
              <a:spAutoFit/>
            </a:bodyPr>
            <a:lstStyle/>
            <a:p>
              <a:pPr algn="ctr">
                <a:lnSpc>
                  <a:spcPts val="1502"/>
                </a:lnSpc>
              </a:pPr>
              <a:r>
                <a:rPr lang="en-US" sz="1502" spc="752">
                  <a:solidFill>
                    <a:srgbClr val="FFFFFF"/>
                  </a:solidFill>
                  <a:latin typeface="Assistant"/>
                  <a:ea typeface="Assistant"/>
                  <a:cs typeface="Assistant"/>
                  <a:sym typeface="Assistant"/>
                </a:rPr>
                <a:t>BELSHAW ACCOUNTING</a:t>
              </a:r>
            </a:p>
          </p:txBody>
        </p:sp>
      </p:grpSp>
      <p:sp>
        <p:nvSpPr>
          <p:cNvPr name="Freeform 10" id="10"/>
          <p:cNvSpPr/>
          <p:nvPr/>
        </p:nvSpPr>
        <p:spPr>
          <a:xfrm flipH="false" flipV="false" rot="0">
            <a:off x="4555717" y="2551813"/>
            <a:ext cx="2980561" cy="1749659"/>
          </a:xfrm>
          <a:custGeom>
            <a:avLst/>
            <a:gdLst/>
            <a:ahLst/>
            <a:cxnLst/>
            <a:rect r="r" b="b" t="t" l="l"/>
            <a:pathLst>
              <a:path h="1749659" w="2980561">
                <a:moveTo>
                  <a:pt x="0" y="0"/>
                </a:moveTo>
                <a:lnTo>
                  <a:pt x="2980560" y="0"/>
                </a:lnTo>
                <a:lnTo>
                  <a:pt x="2980560" y="1749659"/>
                </a:lnTo>
                <a:lnTo>
                  <a:pt x="0" y="1749659"/>
                </a:lnTo>
                <a:lnTo>
                  <a:pt x="0" y="0"/>
                </a:lnTo>
                <a:close/>
              </a:path>
            </a:pathLst>
          </a:custGeom>
          <a:blipFill>
            <a:blip r:embed="rId3"/>
            <a:stretch>
              <a:fillRect l="0" t="0" r="0" b="-13567"/>
            </a:stretch>
          </a:blipFill>
        </p:spPr>
      </p:sp>
      <p:sp>
        <p:nvSpPr>
          <p:cNvPr name="Freeform 11" id="11"/>
          <p:cNvSpPr/>
          <p:nvPr/>
        </p:nvSpPr>
        <p:spPr>
          <a:xfrm flipH="false" flipV="false" rot="0">
            <a:off x="4555717" y="4369109"/>
            <a:ext cx="2980561" cy="1849893"/>
          </a:xfrm>
          <a:custGeom>
            <a:avLst/>
            <a:gdLst/>
            <a:ahLst/>
            <a:cxnLst/>
            <a:rect r="r" b="b" t="t" l="l"/>
            <a:pathLst>
              <a:path h="1849893" w="2980561">
                <a:moveTo>
                  <a:pt x="0" y="0"/>
                </a:moveTo>
                <a:lnTo>
                  <a:pt x="2980560" y="0"/>
                </a:lnTo>
                <a:lnTo>
                  <a:pt x="2980560" y="1849893"/>
                </a:lnTo>
                <a:lnTo>
                  <a:pt x="0" y="1849893"/>
                </a:lnTo>
                <a:lnTo>
                  <a:pt x="0" y="0"/>
                </a:lnTo>
                <a:close/>
              </a:path>
            </a:pathLst>
          </a:custGeom>
          <a:blipFill>
            <a:blip r:embed="rId4"/>
            <a:stretch>
              <a:fillRect l="0" t="0" r="0" b="-8810"/>
            </a:stretch>
          </a:blipFill>
        </p:spPr>
      </p:sp>
      <p:sp>
        <p:nvSpPr>
          <p:cNvPr name="Freeform 12" id="12"/>
          <p:cNvSpPr/>
          <p:nvPr/>
        </p:nvSpPr>
        <p:spPr>
          <a:xfrm flipH="false" flipV="false" rot="0">
            <a:off x="8258632" y="6038547"/>
            <a:ext cx="1087230" cy="1100868"/>
          </a:xfrm>
          <a:custGeom>
            <a:avLst/>
            <a:gdLst/>
            <a:ahLst/>
            <a:cxnLst/>
            <a:rect r="r" b="b" t="t" l="l"/>
            <a:pathLst>
              <a:path h="1100868" w="1087230">
                <a:moveTo>
                  <a:pt x="0" y="0"/>
                </a:moveTo>
                <a:lnTo>
                  <a:pt x="1087230" y="0"/>
                </a:lnTo>
                <a:lnTo>
                  <a:pt x="1087230" y="1100867"/>
                </a:lnTo>
                <a:lnTo>
                  <a:pt x="0" y="1100867"/>
                </a:lnTo>
                <a:lnTo>
                  <a:pt x="0" y="0"/>
                </a:lnTo>
                <a:close/>
              </a:path>
            </a:pathLst>
          </a:custGeom>
          <a:blipFill>
            <a:blip r:embed="rId5"/>
            <a:stretch>
              <a:fillRect l="-22100" t="-65121" r="-298765" b="-68682"/>
            </a:stretch>
          </a:blipFill>
        </p:spPr>
      </p:sp>
      <p:sp>
        <p:nvSpPr>
          <p:cNvPr name="Freeform 13" id="13"/>
          <p:cNvSpPr/>
          <p:nvPr/>
        </p:nvSpPr>
        <p:spPr>
          <a:xfrm flipH="false" flipV="false" rot="0">
            <a:off x="451975" y="975308"/>
            <a:ext cx="2048273" cy="2079465"/>
          </a:xfrm>
          <a:custGeom>
            <a:avLst/>
            <a:gdLst/>
            <a:ahLst/>
            <a:cxnLst/>
            <a:rect r="r" b="b" t="t" l="l"/>
            <a:pathLst>
              <a:path h="2079465" w="2048273">
                <a:moveTo>
                  <a:pt x="0" y="0"/>
                </a:moveTo>
                <a:lnTo>
                  <a:pt x="2048273" y="0"/>
                </a:lnTo>
                <a:lnTo>
                  <a:pt x="2048273" y="2079465"/>
                </a:lnTo>
                <a:lnTo>
                  <a:pt x="0" y="2079465"/>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TextBox 14" id="14"/>
          <p:cNvSpPr txBox="true"/>
          <p:nvPr/>
        </p:nvSpPr>
        <p:spPr>
          <a:xfrm rot="0">
            <a:off x="451975" y="3273848"/>
            <a:ext cx="3374930" cy="1838572"/>
          </a:xfrm>
          <a:prstGeom prst="rect">
            <a:avLst/>
          </a:prstGeom>
        </p:spPr>
        <p:txBody>
          <a:bodyPr anchor="t" rtlCol="false" tIns="0" lIns="0" bIns="0" rIns="0">
            <a:spAutoFit/>
          </a:bodyPr>
          <a:lstStyle/>
          <a:p>
            <a:pPr algn="l">
              <a:lnSpc>
                <a:spcPts val="6960"/>
              </a:lnSpc>
            </a:pPr>
            <a:r>
              <a:rPr lang="en-US" sz="7734">
                <a:solidFill>
                  <a:srgbClr val="FFFFFF"/>
                </a:solidFill>
                <a:latin typeface="League Gothic"/>
                <a:ea typeface="League Gothic"/>
                <a:cs typeface="League Gothic"/>
                <a:sym typeface="League Gothic"/>
              </a:rPr>
              <a:t>INCOME DOCUMENTS</a:t>
            </a:r>
          </a:p>
        </p:txBody>
      </p:sp>
      <p:sp>
        <p:nvSpPr>
          <p:cNvPr name="TextBox 15" id="15"/>
          <p:cNvSpPr txBox="true"/>
          <p:nvPr/>
        </p:nvSpPr>
        <p:spPr>
          <a:xfrm rot="0">
            <a:off x="7767552" y="1652308"/>
            <a:ext cx="927891" cy="209550"/>
          </a:xfrm>
          <a:prstGeom prst="rect">
            <a:avLst/>
          </a:prstGeom>
        </p:spPr>
        <p:txBody>
          <a:bodyPr anchor="t" rtlCol="false" tIns="0" lIns="0" bIns="0" rIns="0">
            <a:spAutoFit/>
          </a:bodyPr>
          <a:lstStyle/>
          <a:p>
            <a:pPr algn="l">
              <a:lnSpc>
                <a:spcPts val="1650"/>
              </a:lnSpc>
            </a:pPr>
            <a:r>
              <a:rPr lang="en-US" sz="1500">
                <a:solidFill>
                  <a:srgbClr val="000000"/>
                </a:solidFill>
                <a:latin typeface="Assistant Bold"/>
                <a:ea typeface="Assistant Bold"/>
                <a:cs typeface="Assistant Bold"/>
                <a:sym typeface="Assistant Bold"/>
              </a:rPr>
              <a:t>FORM W2</a:t>
            </a:r>
          </a:p>
        </p:txBody>
      </p:sp>
      <p:sp>
        <p:nvSpPr>
          <p:cNvPr name="TextBox 16" id="16"/>
          <p:cNvSpPr txBox="true"/>
          <p:nvPr/>
        </p:nvSpPr>
        <p:spPr>
          <a:xfrm rot="0">
            <a:off x="7767552" y="3434614"/>
            <a:ext cx="857437" cy="209550"/>
          </a:xfrm>
          <a:prstGeom prst="rect">
            <a:avLst/>
          </a:prstGeom>
        </p:spPr>
        <p:txBody>
          <a:bodyPr anchor="t" rtlCol="false" tIns="0" lIns="0" bIns="0" rIns="0">
            <a:spAutoFit/>
          </a:bodyPr>
          <a:lstStyle/>
          <a:p>
            <a:pPr algn="l">
              <a:lnSpc>
                <a:spcPts val="1650"/>
              </a:lnSpc>
            </a:pPr>
            <a:r>
              <a:rPr lang="en-US" sz="1500">
                <a:solidFill>
                  <a:srgbClr val="000000"/>
                </a:solidFill>
                <a:latin typeface="Assistant Bold"/>
                <a:ea typeface="Assistant Bold"/>
                <a:cs typeface="Assistant Bold"/>
                <a:sym typeface="Assistant Bold"/>
              </a:rPr>
              <a:t>FORM K-1</a:t>
            </a:r>
          </a:p>
        </p:txBody>
      </p:sp>
      <p:sp>
        <p:nvSpPr>
          <p:cNvPr name="TextBox 17" id="17"/>
          <p:cNvSpPr txBox="true"/>
          <p:nvPr/>
        </p:nvSpPr>
        <p:spPr>
          <a:xfrm rot="0">
            <a:off x="7767552" y="4994356"/>
            <a:ext cx="1915588" cy="628650"/>
          </a:xfrm>
          <a:prstGeom prst="rect">
            <a:avLst/>
          </a:prstGeom>
        </p:spPr>
        <p:txBody>
          <a:bodyPr anchor="t" rtlCol="false" tIns="0" lIns="0" bIns="0" rIns="0">
            <a:spAutoFit/>
          </a:bodyPr>
          <a:lstStyle/>
          <a:p>
            <a:pPr algn="l">
              <a:lnSpc>
                <a:spcPts val="1650"/>
              </a:lnSpc>
            </a:pPr>
            <a:r>
              <a:rPr lang="en-US" sz="1500">
                <a:solidFill>
                  <a:srgbClr val="000000"/>
                </a:solidFill>
                <a:latin typeface="Assistant Bold"/>
                <a:ea typeface="Assistant Bold"/>
                <a:cs typeface="Assistant Bold"/>
                <a:sym typeface="Assistant Bold"/>
              </a:rPr>
              <a:t>FORM 1099 (1099-SSA, 1099-R, 1099-MISC, 1099-NEC)</a:t>
            </a:r>
          </a:p>
        </p:txBody>
      </p:sp>
    </p:spTree>
  </p:cSld>
  <p:clrMapOvr>
    <a:masterClrMapping/>
  </p:clrMapOvr>
</p:sld>
</file>

<file path=ppt/slides/slide7.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597012" y="994660"/>
            <a:ext cx="269015" cy="5378119"/>
            <a:chOff x="0" y="0"/>
            <a:chExt cx="152400" cy="3046764"/>
          </a:xfrm>
        </p:grpSpPr>
        <p:sp>
          <p:nvSpPr>
            <p:cNvPr name="Freeform 3" id="3"/>
            <p:cNvSpPr/>
            <p:nvPr/>
          </p:nvSpPr>
          <p:spPr>
            <a:xfrm flipH="false" flipV="false" rot="0">
              <a:off x="0" y="0"/>
              <a:ext cx="152400" cy="3046764"/>
            </a:xfrm>
            <a:custGeom>
              <a:avLst/>
              <a:gdLst/>
              <a:ahLst/>
              <a:cxnLst/>
              <a:rect r="r" b="b" t="t" l="l"/>
              <a:pathLst>
                <a:path h="3046764" w="152400">
                  <a:moveTo>
                    <a:pt x="0" y="0"/>
                  </a:moveTo>
                  <a:lnTo>
                    <a:pt x="152400" y="0"/>
                  </a:lnTo>
                  <a:lnTo>
                    <a:pt x="152400" y="3046764"/>
                  </a:lnTo>
                  <a:lnTo>
                    <a:pt x="0" y="3046764"/>
                  </a:lnTo>
                  <a:close/>
                </a:path>
              </a:pathLst>
            </a:custGeom>
            <a:solidFill>
              <a:srgbClr val="8B5336"/>
            </a:solidFill>
          </p:spPr>
        </p:sp>
      </p:grpSp>
      <p:grpSp>
        <p:nvGrpSpPr>
          <p:cNvPr name="Group 4" id="4"/>
          <p:cNvGrpSpPr/>
          <p:nvPr/>
        </p:nvGrpSpPr>
        <p:grpSpPr>
          <a:xfrm rot="0">
            <a:off x="7745198" y="518951"/>
            <a:ext cx="2008402" cy="5378119"/>
            <a:chOff x="0" y="0"/>
            <a:chExt cx="2677869" cy="7170826"/>
          </a:xfrm>
        </p:grpSpPr>
        <p:pic>
          <p:nvPicPr>
            <p:cNvPr name="Picture 5" id="5"/>
            <p:cNvPicPr>
              <a:picLocks noChangeAspect="true"/>
            </p:cNvPicPr>
            <p:nvPr/>
          </p:nvPicPr>
          <p:blipFill>
            <a:blip r:embed="rId2"/>
            <a:srcRect l="29434" t="0" r="45684" b="0"/>
            <a:stretch>
              <a:fillRect/>
            </a:stretch>
          </p:blipFill>
          <p:spPr>
            <a:xfrm flipH="false" flipV="false">
              <a:off x="0" y="0"/>
              <a:ext cx="2677869" cy="7170826"/>
            </a:xfrm>
            <a:prstGeom prst="rect">
              <a:avLst/>
            </a:prstGeom>
          </p:spPr>
        </p:pic>
      </p:grpSp>
      <p:grpSp>
        <p:nvGrpSpPr>
          <p:cNvPr name="Group 6" id="6"/>
          <p:cNvGrpSpPr/>
          <p:nvPr/>
        </p:nvGrpSpPr>
        <p:grpSpPr>
          <a:xfrm rot="0">
            <a:off x="7162907" y="518951"/>
            <a:ext cx="2590693" cy="456897"/>
            <a:chOff x="0" y="0"/>
            <a:chExt cx="3454257" cy="609195"/>
          </a:xfrm>
        </p:grpSpPr>
        <p:grpSp>
          <p:nvGrpSpPr>
            <p:cNvPr name="Group 7" id="7"/>
            <p:cNvGrpSpPr/>
            <p:nvPr/>
          </p:nvGrpSpPr>
          <p:grpSpPr>
            <a:xfrm rot="5400000">
              <a:off x="1422531" y="-1422531"/>
              <a:ext cx="609195" cy="3454257"/>
              <a:chOff x="0" y="0"/>
              <a:chExt cx="258837" cy="1467656"/>
            </a:xfrm>
          </p:grpSpPr>
          <p:sp>
            <p:nvSpPr>
              <p:cNvPr name="Freeform 8" id="8"/>
              <p:cNvSpPr/>
              <p:nvPr/>
            </p:nvSpPr>
            <p:spPr>
              <a:xfrm flipH="false" flipV="false" rot="0">
                <a:off x="0" y="0"/>
                <a:ext cx="258837" cy="1467656"/>
              </a:xfrm>
              <a:custGeom>
                <a:avLst/>
                <a:gdLst/>
                <a:ahLst/>
                <a:cxnLst/>
                <a:rect r="r" b="b" t="t" l="l"/>
                <a:pathLst>
                  <a:path h="1467656" w="258837">
                    <a:moveTo>
                      <a:pt x="0" y="0"/>
                    </a:moveTo>
                    <a:lnTo>
                      <a:pt x="258837" y="0"/>
                    </a:lnTo>
                    <a:lnTo>
                      <a:pt x="258837" y="1467656"/>
                    </a:lnTo>
                    <a:lnTo>
                      <a:pt x="0" y="1467656"/>
                    </a:lnTo>
                    <a:close/>
                  </a:path>
                </a:pathLst>
              </a:custGeom>
              <a:solidFill>
                <a:srgbClr val="0E1D42"/>
              </a:solidFill>
            </p:spPr>
          </p:sp>
        </p:grpSp>
        <p:sp>
          <p:nvSpPr>
            <p:cNvPr name="TextBox 9" id="9"/>
            <p:cNvSpPr txBox="true"/>
            <p:nvPr/>
          </p:nvSpPr>
          <p:spPr>
            <a:xfrm rot="0">
              <a:off x="189756" y="191031"/>
              <a:ext cx="2999379" cy="262706"/>
            </a:xfrm>
            <a:prstGeom prst="rect">
              <a:avLst/>
            </a:prstGeom>
          </p:spPr>
          <p:txBody>
            <a:bodyPr anchor="t" rtlCol="false" tIns="0" lIns="0" bIns="0" rIns="0">
              <a:spAutoFit/>
            </a:bodyPr>
            <a:lstStyle/>
            <a:p>
              <a:pPr algn="l">
                <a:lnSpc>
                  <a:spcPts val="1492"/>
                </a:lnSpc>
              </a:pPr>
              <a:r>
                <a:rPr lang="en-US" sz="1492" spc="149">
                  <a:solidFill>
                    <a:srgbClr val="FFFFFF"/>
                  </a:solidFill>
                  <a:latin typeface="Assistant"/>
                  <a:ea typeface="Assistant"/>
                  <a:cs typeface="Assistant"/>
                  <a:sym typeface="Assistant"/>
                </a:rPr>
                <a:t>BELSHAW ACCOUNTING</a:t>
              </a:r>
            </a:p>
          </p:txBody>
        </p:sp>
      </p:grpSp>
      <p:sp>
        <p:nvSpPr>
          <p:cNvPr name="Freeform 10" id="10"/>
          <p:cNvSpPr/>
          <p:nvPr/>
        </p:nvSpPr>
        <p:spPr>
          <a:xfrm flipH="false" flipV="false" rot="0">
            <a:off x="8258632" y="6038547"/>
            <a:ext cx="1087230" cy="1100868"/>
          </a:xfrm>
          <a:custGeom>
            <a:avLst/>
            <a:gdLst/>
            <a:ahLst/>
            <a:cxnLst/>
            <a:rect r="r" b="b" t="t" l="l"/>
            <a:pathLst>
              <a:path h="1100868" w="1087230">
                <a:moveTo>
                  <a:pt x="0" y="0"/>
                </a:moveTo>
                <a:lnTo>
                  <a:pt x="1087230" y="0"/>
                </a:lnTo>
                <a:lnTo>
                  <a:pt x="1087230" y="1100867"/>
                </a:lnTo>
                <a:lnTo>
                  <a:pt x="0" y="1100867"/>
                </a:lnTo>
                <a:lnTo>
                  <a:pt x="0" y="0"/>
                </a:lnTo>
                <a:close/>
              </a:path>
            </a:pathLst>
          </a:custGeom>
          <a:blipFill>
            <a:blip r:embed="rId3"/>
            <a:stretch>
              <a:fillRect l="-22100" t="-65121" r="-298765" b="-68682"/>
            </a:stretch>
          </a:blipFill>
        </p:spPr>
      </p:sp>
      <p:sp>
        <p:nvSpPr>
          <p:cNvPr name="Freeform 11" id="11"/>
          <p:cNvSpPr/>
          <p:nvPr/>
        </p:nvSpPr>
        <p:spPr>
          <a:xfrm flipH="false" flipV="false" rot="0">
            <a:off x="4625091" y="573683"/>
            <a:ext cx="1316863" cy="1546975"/>
          </a:xfrm>
          <a:custGeom>
            <a:avLst/>
            <a:gdLst/>
            <a:ahLst/>
            <a:cxnLst/>
            <a:rect r="r" b="b" t="t" l="l"/>
            <a:pathLst>
              <a:path h="1546975" w="1316863">
                <a:moveTo>
                  <a:pt x="0" y="0"/>
                </a:moveTo>
                <a:lnTo>
                  <a:pt x="1316863" y="0"/>
                </a:lnTo>
                <a:lnTo>
                  <a:pt x="1316863" y="1546975"/>
                </a:lnTo>
                <a:lnTo>
                  <a:pt x="0" y="1546975"/>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TextBox 12" id="12"/>
          <p:cNvSpPr txBox="true"/>
          <p:nvPr/>
        </p:nvSpPr>
        <p:spPr>
          <a:xfrm rot="0">
            <a:off x="1218038" y="712863"/>
            <a:ext cx="3291259" cy="1703070"/>
          </a:xfrm>
          <a:prstGeom prst="rect">
            <a:avLst/>
          </a:prstGeom>
        </p:spPr>
        <p:txBody>
          <a:bodyPr anchor="t" rtlCol="false" tIns="0" lIns="0" bIns="0" rIns="0">
            <a:spAutoFit/>
          </a:bodyPr>
          <a:lstStyle/>
          <a:p>
            <a:pPr algn="l">
              <a:lnSpc>
                <a:spcPts val="6480"/>
              </a:lnSpc>
            </a:pPr>
            <a:r>
              <a:rPr lang="en-US" sz="7200" spc="144">
                <a:solidFill>
                  <a:srgbClr val="0F1E42"/>
                </a:solidFill>
                <a:latin typeface="League Gothic"/>
                <a:ea typeface="League Gothic"/>
                <a:cs typeface="League Gothic"/>
                <a:sym typeface="League Gothic"/>
              </a:rPr>
              <a:t>DEDUCTION DOCUMENTS</a:t>
            </a:r>
          </a:p>
        </p:txBody>
      </p:sp>
      <p:grpSp>
        <p:nvGrpSpPr>
          <p:cNvPr name="Group 13" id="13"/>
          <p:cNvGrpSpPr/>
          <p:nvPr/>
        </p:nvGrpSpPr>
        <p:grpSpPr>
          <a:xfrm rot="0">
            <a:off x="1218038" y="2415933"/>
            <a:ext cx="2492266" cy="1849143"/>
            <a:chOff x="0" y="0"/>
            <a:chExt cx="3323021" cy="2465525"/>
          </a:xfrm>
        </p:grpSpPr>
        <p:sp>
          <p:nvSpPr>
            <p:cNvPr name="TextBox 14" id="14"/>
            <p:cNvSpPr txBox="true"/>
            <p:nvPr/>
          </p:nvSpPr>
          <p:spPr>
            <a:xfrm rot="0">
              <a:off x="0" y="28575"/>
              <a:ext cx="3323021" cy="359586"/>
            </a:xfrm>
            <a:prstGeom prst="rect">
              <a:avLst/>
            </a:prstGeom>
          </p:spPr>
          <p:txBody>
            <a:bodyPr anchor="t" rtlCol="false" tIns="0" lIns="0" bIns="0" rIns="0">
              <a:spAutoFit/>
            </a:bodyPr>
            <a:lstStyle/>
            <a:p>
              <a:pPr algn="l">
                <a:lnSpc>
                  <a:spcPts val="1910"/>
                </a:lnSpc>
              </a:pPr>
              <a:r>
                <a:rPr lang="en-US" sz="1910">
                  <a:solidFill>
                    <a:srgbClr val="777F8F"/>
                  </a:solidFill>
                  <a:latin typeface="Assistant Bold"/>
                  <a:ea typeface="Assistant Bold"/>
                  <a:cs typeface="Assistant Bold"/>
                  <a:sym typeface="Assistant Bold"/>
                </a:rPr>
                <a:t>FORM 1098</a:t>
              </a:r>
            </a:p>
          </p:txBody>
        </p:sp>
        <p:sp>
          <p:nvSpPr>
            <p:cNvPr name="TextBox 15" id="15"/>
            <p:cNvSpPr txBox="true"/>
            <p:nvPr/>
          </p:nvSpPr>
          <p:spPr>
            <a:xfrm rot="0">
              <a:off x="0" y="635955"/>
              <a:ext cx="3323021" cy="1829570"/>
            </a:xfrm>
            <a:prstGeom prst="rect">
              <a:avLst/>
            </a:prstGeom>
          </p:spPr>
          <p:txBody>
            <a:bodyPr anchor="t" rtlCol="false" tIns="0" lIns="0" bIns="0" rIns="0">
              <a:spAutoFit/>
            </a:bodyPr>
            <a:lstStyle/>
            <a:p>
              <a:pPr algn="l">
                <a:lnSpc>
                  <a:spcPts val="1821"/>
                </a:lnSpc>
              </a:pPr>
              <a:r>
                <a:rPr lang="en-US" sz="1400" spc="42">
                  <a:solidFill>
                    <a:srgbClr val="777F8F"/>
                  </a:solidFill>
                  <a:latin typeface="Assistant"/>
                  <a:ea typeface="Assistant"/>
                  <a:cs typeface="Assistant"/>
                  <a:sym typeface="Assistant"/>
                </a:rPr>
                <a:t>This form is provided by lenders and shows the mortgage interest paid during the year, which can be deducted if you itemize deductions.</a:t>
              </a:r>
            </a:p>
          </p:txBody>
        </p:sp>
      </p:grpSp>
      <p:grpSp>
        <p:nvGrpSpPr>
          <p:cNvPr name="Group 16" id="16"/>
          <p:cNvGrpSpPr/>
          <p:nvPr/>
        </p:nvGrpSpPr>
        <p:grpSpPr>
          <a:xfrm rot="0">
            <a:off x="4262467" y="2499869"/>
            <a:ext cx="2492266" cy="1157731"/>
            <a:chOff x="0" y="0"/>
            <a:chExt cx="3323021" cy="1543642"/>
          </a:xfrm>
        </p:grpSpPr>
        <p:sp>
          <p:nvSpPr>
            <p:cNvPr name="TextBox 17" id="17"/>
            <p:cNvSpPr txBox="true"/>
            <p:nvPr/>
          </p:nvSpPr>
          <p:spPr>
            <a:xfrm rot="0">
              <a:off x="0" y="28575"/>
              <a:ext cx="3323021" cy="359586"/>
            </a:xfrm>
            <a:prstGeom prst="rect">
              <a:avLst/>
            </a:prstGeom>
          </p:spPr>
          <p:txBody>
            <a:bodyPr anchor="t" rtlCol="false" tIns="0" lIns="0" bIns="0" rIns="0">
              <a:spAutoFit/>
            </a:bodyPr>
            <a:lstStyle/>
            <a:p>
              <a:pPr algn="l">
                <a:lnSpc>
                  <a:spcPts val="1910"/>
                </a:lnSpc>
              </a:pPr>
              <a:r>
                <a:rPr lang="en-US" sz="1910">
                  <a:solidFill>
                    <a:srgbClr val="777F8F"/>
                  </a:solidFill>
                  <a:latin typeface="Assistant Bold"/>
                  <a:ea typeface="Assistant Bold"/>
                  <a:cs typeface="Assistant Bold"/>
                  <a:sym typeface="Assistant Bold"/>
                </a:rPr>
                <a:t>FORM 1098-E</a:t>
              </a:r>
            </a:p>
          </p:txBody>
        </p:sp>
        <p:sp>
          <p:nvSpPr>
            <p:cNvPr name="TextBox 18" id="18"/>
            <p:cNvSpPr txBox="true"/>
            <p:nvPr/>
          </p:nvSpPr>
          <p:spPr>
            <a:xfrm rot="0">
              <a:off x="0" y="635955"/>
              <a:ext cx="3323021" cy="907687"/>
            </a:xfrm>
            <a:prstGeom prst="rect">
              <a:avLst/>
            </a:prstGeom>
          </p:spPr>
          <p:txBody>
            <a:bodyPr anchor="t" rtlCol="false" tIns="0" lIns="0" bIns="0" rIns="0">
              <a:spAutoFit/>
            </a:bodyPr>
            <a:lstStyle/>
            <a:p>
              <a:pPr algn="l">
                <a:lnSpc>
                  <a:spcPts val="1821"/>
                </a:lnSpc>
              </a:pPr>
              <a:r>
                <a:rPr lang="en-US" sz="1400" spc="42">
                  <a:solidFill>
                    <a:srgbClr val="777F8F"/>
                  </a:solidFill>
                  <a:latin typeface="Assistant"/>
                  <a:ea typeface="Assistant"/>
                  <a:cs typeface="Assistant"/>
                  <a:sym typeface="Assistant"/>
                </a:rPr>
                <a:t>This form reports student loan interest paid, which can be deducted up to a certain limit.</a:t>
              </a:r>
            </a:p>
          </p:txBody>
        </p:sp>
      </p:grpSp>
      <p:grpSp>
        <p:nvGrpSpPr>
          <p:cNvPr name="Group 19" id="19"/>
          <p:cNvGrpSpPr/>
          <p:nvPr/>
        </p:nvGrpSpPr>
        <p:grpSpPr>
          <a:xfrm rot="0">
            <a:off x="1218038" y="4633197"/>
            <a:ext cx="2492266" cy="1849143"/>
            <a:chOff x="0" y="0"/>
            <a:chExt cx="3323021" cy="2465525"/>
          </a:xfrm>
        </p:grpSpPr>
        <p:sp>
          <p:nvSpPr>
            <p:cNvPr name="TextBox 20" id="20"/>
            <p:cNvSpPr txBox="true"/>
            <p:nvPr/>
          </p:nvSpPr>
          <p:spPr>
            <a:xfrm rot="0">
              <a:off x="0" y="28575"/>
              <a:ext cx="3323021" cy="359586"/>
            </a:xfrm>
            <a:prstGeom prst="rect">
              <a:avLst/>
            </a:prstGeom>
          </p:spPr>
          <p:txBody>
            <a:bodyPr anchor="t" rtlCol="false" tIns="0" lIns="0" bIns="0" rIns="0">
              <a:spAutoFit/>
            </a:bodyPr>
            <a:lstStyle/>
            <a:p>
              <a:pPr algn="l">
                <a:lnSpc>
                  <a:spcPts val="1910"/>
                </a:lnSpc>
              </a:pPr>
              <a:r>
                <a:rPr lang="en-US" sz="1910">
                  <a:solidFill>
                    <a:srgbClr val="777F8F"/>
                  </a:solidFill>
                  <a:latin typeface="Assistant Bold"/>
                  <a:ea typeface="Assistant Bold"/>
                  <a:cs typeface="Assistant Bold"/>
                  <a:sym typeface="Assistant Bold"/>
                </a:rPr>
                <a:t>FORM 5498</a:t>
              </a:r>
            </a:p>
          </p:txBody>
        </p:sp>
        <p:sp>
          <p:nvSpPr>
            <p:cNvPr name="TextBox 21" id="21"/>
            <p:cNvSpPr txBox="true"/>
            <p:nvPr/>
          </p:nvSpPr>
          <p:spPr>
            <a:xfrm rot="0">
              <a:off x="0" y="635955"/>
              <a:ext cx="3323021" cy="1829570"/>
            </a:xfrm>
            <a:prstGeom prst="rect">
              <a:avLst/>
            </a:prstGeom>
          </p:spPr>
          <p:txBody>
            <a:bodyPr anchor="t" rtlCol="false" tIns="0" lIns="0" bIns="0" rIns="0">
              <a:spAutoFit/>
            </a:bodyPr>
            <a:lstStyle/>
            <a:p>
              <a:pPr algn="l">
                <a:lnSpc>
                  <a:spcPts val="1821"/>
                </a:lnSpc>
              </a:pPr>
              <a:r>
                <a:rPr lang="en-US" sz="1400" spc="42">
                  <a:solidFill>
                    <a:srgbClr val="777F8F"/>
                  </a:solidFill>
                  <a:latin typeface="Assistant"/>
                  <a:ea typeface="Assistant"/>
                  <a:cs typeface="Assistant"/>
                  <a:sym typeface="Assistant"/>
                </a:rPr>
                <a:t>This form reports contributions to an individual retirement account (IRA), which may be deductible depending on the type of IRA and your income level.</a:t>
              </a:r>
            </a:p>
          </p:txBody>
        </p:sp>
      </p:grpSp>
      <p:grpSp>
        <p:nvGrpSpPr>
          <p:cNvPr name="Group 22" id="22"/>
          <p:cNvGrpSpPr/>
          <p:nvPr/>
        </p:nvGrpSpPr>
        <p:grpSpPr>
          <a:xfrm rot="0">
            <a:off x="4262467" y="4633197"/>
            <a:ext cx="2930568" cy="1618673"/>
            <a:chOff x="0" y="0"/>
            <a:chExt cx="3907425" cy="2158230"/>
          </a:xfrm>
        </p:grpSpPr>
        <p:sp>
          <p:nvSpPr>
            <p:cNvPr name="TextBox 23" id="23"/>
            <p:cNvSpPr txBox="true"/>
            <p:nvPr/>
          </p:nvSpPr>
          <p:spPr>
            <a:xfrm rot="0">
              <a:off x="0" y="28575"/>
              <a:ext cx="3907425" cy="359586"/>
            </a:xfrm>
            <a:prstGeom prst="rect">
              <a:avLst/>
            </a:prstGeom>
          </p:spPr>
          <p:txBody>
            <a:bodyPr anchor="t" rtlCol="false" tIns="0" lIns="0" bIns="0" rIns="0">
              <a:spAutoFit/>
            </a:bodyPr>
            <a:lstStyle/>
            <a:p>
              <a:pPr algn="l">
                <a:lnSpc>
                  <a:spcPts val="1910"/>
                </a:lnSpc>
              </a:pPr>
              <a:r>
                <a:rPr lang="en-US" sz="1910">
                  <a:solidFill>
                    <a:srgbClr val="777F8F"/>
                  </a:solidFill>
                  <a:latin typeface="Assistant Bold"/>
                  <a:ea typeface="Assistant Bold"/>
                  <a:cs typeface="Assistant Bold"/>
                  <a:sym typeface="Assistant Bold"/>
                </a:rPr>
                <a:t>FORM 8889</a:t>
              </a:r>
            </a:p>
          </p:txBody>
        </p:sp>
        <p:sp>
          <p:nvSpPr>
            <p:cNvPr name="TextBox 24" id="24"/>
            <p:cNvSpPr txBox="true"/>
            <p:nvPr/>
          </p:nvSpPr>
          <p:spPr>
            <a:xfrm rot="0">
              <a:off x="0" y="635955"/>
              <a:ext cx="3907425" cy="1522275"/>
            </a:xfrm>
            <a:prstGeom prst="rect">
              <a:avLst/>
            </a:prstGeom>
          </p:spPr>
          <p:txBody>
            <a:bodyPr anchor="t" rtlCol="false" tIns="0" lIns="0" bIns="0" rIns="0">
              <a:spAutoFit/>
            </a:bodyPr>
            <a:lstStyle/>
            <a:p>
              <a:pPr algn="l">
                <a:lnSpc>
                  <a:spcPts val="1821"/>
                </a:lnSpc>
              </a:pPr>
              <a:r>
                <a:rPr lang="en-US" sz="1400" spc="42">
                  <a:solidFill>
                    <a:srgbClr val="777F8F"/>
                  </a:solidFill>
                  <a:latin typeface="Assistant"/>
                  <a:ea typeface="Assistant"/>
                  <a:cs typeface="Assistant"/>
                  <a:sym typeface="Assistant"/>
                </a:rPr>
                <a:t>This form is used to report contributions to and distributions from Health Savings Accounts (HSAs), along with deductions for HSA contributions.</a:t>
              </a:r>
            </a:p>
          </p:txBody>
        </p:sp>
      </p:grpSp>
    </p:spTree>
  </p:cSld>
  <p:clrMapOvr>
    <a:masterClrMapping/>
  </p:clrMapOvr>
</p:sld>
</file>

<file path=ppt/slides/slide8.xml><?xml version="1.0" encoding="utf-8"?>
<p:sld xmlns:p="http://schemas.openxmlformats.org/presentationml/2006/main" xmlns:a="http://schemas.openxmlformats.org/drawingml/2006/main" xmlns:r="http://schemas.openxmlformats.org/officeDocument/2006/relationships">
  <p:cSld>
    <p:bg>
      <p:bgPr>
        <a:solidFill>
          <a:srgbClr val="FEFFFF"/>
        </a:solidFill>
      </p:bgPr>
    </p:bg>
    <p:spTree>
      <p:nvGrpSpPr>
        <p:cNvPr id="1" name=""/>
        <p:cNvGrpSpPr/>
        <p:nvPr/>
      </p:nvGrpSpPr>
      <p:grpSpPr>
        <a:xfrm>
          <a:off x="0" y="0"/>
          <a:ext cx="0" cy="0"/>
          <a:chOff x="0" y="0"/>
          <a:chExt cx="0" cy="0"/>
        </a:xfrm>
      </p:grpSpPr>
      <p:grpSp>
        <p:nvGrpSpPr>
          <p:cNvPr name="Group 2" id="2"/>
          <p:cNvGrpSpPr/>
          <p:nvPr/>
        </p:nvGrpSpPr>
        <p:grpSpPr>
          <a:xfrm rot="5400000">
            <a:off x="-770268" y="3512642"/>
            <a:ext cx="1800147" cy="259611"/>
            <a:chOff x="0" y="0"/>
            <a:chExt cx="1056744" cy="152400"/>
          </a:xfrm>
        </p:grpSpPr>
        <p:sp>
          <p:nvSpPr>
            <p:cNvPr name="Freeform 3" id="3"/>
            <p:cNvSpPr/>
            <p:nvPr/>
          </p:nvSpPr>
          <p:spPr>
            <a:xfrm flipH="false" flipV="false" rot="0">
              <a:off x="0" y="0"/>
              <a:ext cx="1056744" cy="152400"/>
            </a:xfrm>
            <a:custGeom>
              <a:avLst/>
              <a:gdLst/>
              <a:ahLst/>
              <a:cxnLst/>
              <a:rect r="r" b="b" t="t" l="l"/>
              <a:pathLst>
                <a:path h="152400" w="1056744">
                  <a:moveTo>
                    <a:pt x="0" y="0"/>
                  </a:moveTo>
                  <a:lnTo>
                    <a:pt x="1056744" y="0"/>
                  </a:lnTo>
                  <a:lnTo>
                    <a:pt x="1056744" y="152400"/>
                  </a:lnTo>
                  <a:lnTo>
                    <a:pt x="0" y="152400"/>
                  </a:lnTo>
                  <a:close/>
                </a:path>
              </a:pathLst>
            </a:custGeom>
            <a:solidFill>
              <a:srgbClr val="8A5335"/>
            </a:solidFill>
          </p:spPr>
        </p:sp>
      </p:grpSp>
      <p:grpSp>
        <p:nvGrpSpPr>
          <p:cNvPr name="Group 4" id="4"/>
          <p:cNvGrpSpPr/>
          <p:nvPr/>
        </p:nvGrpSpPr>
        <p:grpSpPr>
          <a:xfrm rot="5400000">
            <a:off x="6369823" y="1103814"/>
            <a:ext cx="1800147" cy="5077267"/>
            <a:chOff x="0" y="0"/>
            <a:chExt cx="1056744" cy="2980519"/>
          </a:xfrm>
        </p:grpSpPr>
        <p:sp>
          <p:nvSpPr>
            <p:cNvPr name="Freeform 5" id="5"/>
            <p:cNvSpPr/>
            <p:nvPr/>
          </p:nvSpPr>
          <p:spPr>
            <a:xfrm flipH="false" flipV="false" rot="0">
              <a:off x="0" y="0"/>
              <a:ext cx="1056744" cy="2980519"/>
            </a:xfrm>
            <a:custGeom>
              <a:avLst/>
              <a:gdLst/>
              <a:ahLst/>
              <a:cxnLst/>
              <a:rect r="r" b="b" t="t" l="l"/>
              <a:pathLst>
                <a:path h="2980519" w="1056744">
                  <a:moveTo>
                    <a:pt x="0" y="0"/>
                  </a:moveTo>
                  <a:lnTo>
                    <a:pt x="1056744" y="0"/>
                  </a:lnTo>
                  <a:lnTo>
                    <a:pt x="1056744" y="2980519"/>
                  </a:lnTo>
                  <a:lnTo>
                    <a:pt x="0" y="2980519"/>
                  </a:lnTo>
                  <a:close/>
                </a:path>
              </a:pathLst>
            </a:custGeom>
            <a:solidFill>
              <a:srgbClr val="0E1D42"/>
            </a:solidFill>
          </p:spPr>
        </p:sp>
      </p:grpSp>
      <p:grpSp>
        <p:nvGrpSpPr>
          <p:cNvPr name="Group 6" id="6"/>
          <p:cNvGrpSpPr/>
          <p:nvPr/>
        </p:nvGrpSpPr>
        <p:grpSpPr>
          <a:xfrm rot="0">
            <a:off x="5187414" y="5190221"/>
            <a:ext cx="3561505" cy="1079442"/>
            <a:chOff x="0" y="0"/>
            <a:chExt cx="4748673" cy="1439256"/>
          </a:xfrm>
        </p:grpSpPr>
        <p:sp>
          <p:nvSpPr>
            <p:cNvPr name="TextBox 7" id="7"/>
            <p:cNvSpPr txBox="true"/>
            <p:nvPr/>
          </p:nvSpPr>
          <p:spPr>
            <a:xfrm rot="0">
              <a:off x="0" y="28575"/>
              <a:ext cx="4748673" cy="376368"/>
            </a:xfrm>
            <a:prstGeom prst="rect">
              <a:avLst/>
            </a:prstGeom>
          </p:spPr>
          <p:txBody>
            <a:bodyPr anchor="t" rtlCol="false" tIns="0" lIns="0" bIns="0" rIns="0">
              <a:spAutoFit/>
            </a:bodyPr>
            <a:lstStyle/>
            <a:p>
              <a:pPr algn="l">
                <a:lnSpc>
                  <a:spcPts val="2016"/>
                </a:lnSpc>
              </a:pPr>
              <a:r>
                <a:rPr lang="en-US" sz="2016" spc="60">
                  <a:solidFill>
                    <a:srgbClr val="000000"/>
                  </a:solidFill>
                  <a:latin typeface="Assistant Bold"/>
                  <a:ea typeface="Assistant Bold"/>
                  <a:cs typeface="Assistant Bold"/>
                  <a:sym typeface="Assistant Bold"/>
                </a:rPr>
                <a:t>FORM 1099-B</a:t>
              </a:r>
            </a:p>
          </p:txBody>
        </p:sp>
        <p:sp>
          <p:nvSpPr>
            <p:cNvPr name="TextBox 8" id="8"/>
            <p:cNvSpPr txBox="true"/>
            <p:nvPr/>
          </p:nvSpPr>
          <p:spPr>
            <a:xfrm rot="0">
              <a:off x="0" y="510071"/>
              <a:ext cx="4748673" cy="929185"/>
            </a:xfrm>
            <a:prstGeom prst="rect">
              <a:avLst/>
            </a:prstGeom>
          </p:spPr>
          <p:txBody>
            <a:bodyPr anchor="t" rtlCol="false" tIns="0" lIns="0" bIns="0" rIns="0">
              <a:spAutoFit/>
            </a:bodyPr>
            <a:lstStyle/>
            <a:p>
              <a:pPr algn="l">
                <a:lnSpc>
                  <a:spcPts val="1872"/>
                </a:lnSpc>
              </a:pPr>
              <a:r>
                <a:rPr lang="en-US" sz="1440" spc="43">
                  <a:solidFill>
                    <a:srgbClr val="000000"/>
                  </a:solidFill>
                  <a:latin typeface="Assistant"/>
                  <a:ea typeface="Assistant"/>
                  <a:cs typeface="Assistant"/>
                  <a:sym typeface="Assistant"/>
                </a:rPr>
                <a:t>Reports proceeds from sales of stocks, mutual funds, and other securities transactions.</a:t>
              </a:r>
            </a:p>
          </p:txBody>
        </p:sp>
      </p:grpSp>
      <p:sp>
        <p:nvSpPr>
          <p:cNvPr name="Freeform 9" id="9"/>
          <p:cNvSpPr/>
          <p:nvPr/>
        </p:nvSpPr>
        <p:spPr>
          <a:xfrm flipH="false" flipV="false" rot="0">
            <a:off x="8258632" y="6038547"/>
            <a:ext cx="1087230" cy="1100868"/>
          </a:xfrm>
          <a:custGeom>
            <a:avLst/>
            <a:gdLst/>
            <a:ahLst/>
            <a:cxnLst/>
            <a:rect r="r" b="b" t="t" l="l"/>
            <a:pathLst>
              <a:path h="1100868" w="1087230">
                <a:moveTo>
                  <a:pt x="0" y="0"/>
                </a:moveTo>
                <a:lnTo>
                  <a:pt x="1087230" y="0"/>
                </a:lnTo>
                <a:lnTo>
                  <a:pt x="1087230" y="1100867"/>
                </a:lnTo>
                <a:lnTo>
                  <a:pt x="0" y="1100867"/>
                </a:lnTo>
                <a:lnTo>
                  <a:pt x="0" y="0"/>
                </a:lnTo>
                <a:close/>
              </a:path>
            </a:pathLst>
          </a:custGeom>
          <a:blipFill>
            <a:blip r:embed="rId2"/>
            <a:stretch>
              <a:fillRect l="-22100" t="-65121" r="-298765" b="-68682"/>
            </a:stretch>
          </a:blipFill>
        </p:spPr>
      </p:sp>
      <p:sp>
        <p:nvSpPr>
          <p:cNvPr name="Freeform 10" id="10"/>
          <p:cNvSpPr/>
          <p:nvPr/>
        </p:nvSpPr>
        <p:spPr>
          <a:xfrm flipH="false" flipV="false" rot="0">
            <a:off x="689435" y="731520"/>
            <a:ext cx="1922120" cy="1794780"/>
          </a:xfrm>
          <a:custGeom>
            <a:avLst/>
            <a:gdLst/>
            <a:ahLst/>
            <a:cxnLst/>
            <a:rect r="r" b="b" t="t" l="l"/>
            <a:pathLst>
              <a:path h="1794780" w="1922120">
                <a:moveTo>
                  <a:pt x="0" y="0"/>
                </a:moveTo>
                <a:lnTo>
                  <a:pt x="1922120" y="0"/>
                </a:lnTo>
                <a:lnTo>
                  <a:pt x="1922120" y="1794780"/>
                </a:lnTo>
                <a:lnTo>
                  <a:pt x="0" y="1794780"/>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TextBox 11" id="11"/>
          <p:cNvSpPr txBox="true"/>
          <p:nvPr/>
        </p:nvSpPr>
        <p:spPr>
          <a:xfrm rot="0">
            <a:off x="614861" y="2764425"/>
            <a:ext cx="3851089" cy="2067235"/>
          </a:xfrm>
          <a:prstGeom prst="rect">
            <a:avLst/>
          </a:prstGeom>
        </p:spPr>
        <p:txBody>
          <a:bodyPr anchor="t" rtlCol="false" tIns="0" lIns="0" bIns="0" rIns="0">
            <a:spAutoFit/>
          </a:bodyPr>
          <a:lstStyle/>
          <a:p>
            <a:pPr algn="l">
              <a:lnSpc>
                <a:spcPts val="7781"/>
              </a:lnSpc>
            </a:pPr>
            <a:r>
              <a:rPr lang="en-US" sz="8646">
                <a:solidFill>
                  <a:srgbClr val="0E1D42"/>
                </a:solidFill>
                <a:latin typeface="League Gothic"/>
                <a:ea typeface="League Gothic"/>
                <a:cs typeface="League Gothic"/>
                <a:sym typeface="League Gothic"/>
              </a:rPr>
              <a:t>INVESTMENT DOCUMENTS</a:t>
            </a:r>
          </a:p>
        </p:txBody>
      </p:sp>
      <p:grpSp>
        <p:nvGrpSpPr>
          <p:cNvPr name="Group 12" id="12"/>
          <p:cNvGrpSpPr/>
          <p:nvPr/>
        </p:nvGrpSpPr>
        <p:grpSpPr>
          <a:xfrm rot="0">
            <a:off x="5187414" y="3220733"/>
            <a:ext cx="3561505" cy="843429"/>
            <a:chOff x="0" y="0"/>
            <a:chExt cx="4748673" cy="1124572"/>
          </a:xfrm>
        </p:grpSpPr>
        <p:sp>
          <p:nvSpPr>
            <p:cNvPr name="TextBox 13" id="13"/>
            <p:cNvSpPr txBox="true"/>
            <p:nvPr/>
          </p:nvSpPr>
          <p:spPr>
            <a:xfrm rot="0">
              <a:off x="0" y="28575"/>
              <a:ext cx="4748673" cy="376368"/>
            </a:xfrm>
            <a:prstGeom prst="rect">
              <a:avLst/>
            </a:prstGeom>
          </p:spPr>
          <p:txBody>
            <a:bodyPr anchor="t" rtlCol="false" tIns="0" lIns="0" bIns="0" rIns="0">
              <a:spAutoFit/>
            </a:bodyPr>
            <a:lstStyle/>
            <a:p>
              <a:pPr algn="l">
                <a:lnSpc>
                  <a:spcPts val="2016"/>
                </a:lnSpc>
              </a:pPr>
              <a:r>
                <a:rPr lang="en-US" sz="2016" spc="60">
                  <a:solidFill>
                    <a:srgbClr val="FEFFFF"/>
                  </a:solidFill>
                  <a:latin typeface="Assistant Bold"/>
                  <a:ea typeface="Assistant Bold"/>
                  <a:cs typeface="Assistant Bold"/>
                  <a:sym typeface="Assistant Bold"/>
                </a:rPr>
                <a:t>FORM 1099-DIV</a:t>
              </a:r>
            </a:p>
          </p:txBody>
        </p:sp>
        <p:sp>
          <p:nvSpPr>
            <p:cNvPr name="TextBox 14" id="14"/>
            <p:cNvSpPr txBox="true"/>
            <p:nvPr/>
          </p:nvSpPr>
          <p:spPr>
            <a:xfrm rot="0">
              <a:off x="0" y="510071"/>
              <a:ext cx="4748673" cy="614501"/>
            </a:xfrm>
            <a:prstGeom prst="rect">
              <a:avLst/>
            </a:prstGeom>
          </p:spPr>
          <p:txBody>
            <a:bodyPr anchor="t" rtlCol="false" tIns="0" lIns="0" bIns="0" rIns="0">
              <a:spAutoFit/>
            </a:bodyPr>
            <a:lstStyle/>
            <a:p>
              <a:pPr algn="l">
                <a:lnSpc>
                  <a:spcPts val="1872"/>
                </a:lnSpc>
              </a:pPr>
              <a:r>
                <a:rPr lang="en-US" sz="1440" spc="43">
                  <a:solidFill>
                    <a:srgbClr val="FEFFFF"/>
                  </a:solidFill>
                  <a:latin typeface="Assistant"/>
                  <a:ea typeface="Assistant"/>
                  <a:cs typeface="Assistant"/>
                  <a:sym typeface="Assistant"/>
                </a:rPr>
                <a:t>Reports dividend income from stocks, mutual funds, and other investments.</a:t>
              </a:r>
            </a:p>
          </p:txBody>
        </p:sp>
      </p:grpSp>
      <p:grpSp>
        <p:nvGrpSpPr>
          <p:cNvPr name="Group 15" id="15"/>
          <p:cNvGrpSpPr/>
          <p:nvPr/>
        </p:nvGrpSpPr>
        <p:grpSpPr>
          <a:xfrm rot="0">
            <a:off x="5187414" y="1265881"/>
            <a:ext cx="3561505" cy="828792"/>
            <a:chOff x="0" y="0"/>
            <a:chExt cx="4748673" cy="1105056"/>
          </a:xfrm>
        </p:grpSpPr>
        <p:sp>
          <p:nvSpPr>
            <p:cNvPr name="TextBox 16" id="16"/>
            <p:cNvSpPr txBox="true"/>
            <p:nvPr/>
          </p:nvSpPr>
          <p:spPr>
            <a:xfrm rot="0">
              <a:off x="0" y="28575"/>
              <a:ext cx="4748673" cy="376368"/>
            </a:xfrm>
            <a:prstGeom prst="rect">
              <a:avLst/>
            </a:prstGeom>
          </p:spPr>
          <p:txBody>
            <a:bodyPr anchor="t" rtlCol="false" tIns="0" lIns="0" bIns="0" rIns="0">
              <a:spAutoFit/>
            </a:bodyPr>
            <a:lstStyle/>
            <a:p>
              <a:pPr algn="l">
                <a:lnSpc>
                  <a:spcPts val="2016"/>
                </a:lnSpc>
              </a:pPr>
              <a:r>
                <a:rPr lang="en-US" sz="2016" spc="60">
                  <a:solidFill>
                    <a:srgbClr val="000000"/>
                  </a:solidFill>
                  <a:latin typeface="Assistant Bold"/>
                  <a:ea typeface="Assistant Bold"/>
                  <a:cs typeface="Assistant Bold"/>
                  <a:sym typeface="Assistant Bold"/>
                </a:rPr>
                <a:t>FORM 1099-INT</a:t>
              </a:r>
            </a:p>
          </p:txBody>
        </p:sp>
        <p:sp>
          <p:nvSpPr>
            <p:cNvPr name="TextBox 17" id="17"/>
            <p:cNvSpPr txBox="true"/>
            <p:nvPr/>
          </p:nvSpPr>
          <p:spPr>
            <a:xfrm rot="0">
              <a:off x="0" y="490556"/>
              <a:ext cx="4748673" cy="614501"/>
            </a:xfrm>
            <a:prstGeom prst="rect">
              <a:avLst/>
            </a:prstGeom>
          </p:spPr>
          <p:txBody>
            <a:bodyPr anchor="t" rtlCol="false" tIns="0" lIns="0" bIns="0" rIns="0">
              <a:spAutoFit/>
            </a:bodyPr>
            <a:lstStyle/>
            <a:p>
              <a:pPr algn="l">
                <a:lnSpc>
                  <a:spcPts val="1872"/>
                </a:lnSpc>
              </a:pPr>
              <a:r>
                <a:rPr lang="en-US" sz="1440" spc="43">
                  <a:solidFill>
                    <a:srgbClr val="000000"/>
                  </a:solidFill>
                  <a:latin typeface="Assistant"/>
                  <a:ea typeface="Assistant"/>
                  <a:cs typeface="Assistant"/>
                  <a:sym typeface="Assistant"/>
                </a:rPr>
                <a:t>Reports interest income earned from investments like savings accounts and CDs.</a:t>
              </a:r>
            </a:p>
          </p:txBody>
        </p:sp>
      </p:grpSp>
    </p:spTree>
  </p:cSld>
  <p:clrMapOvr>
    <a:masterClrMapping/>
  </p:clrMapOvr>
</p:sld>
</file>

<file path=ppt/slides/slide9.xml><?xml version="1.0" encoding="utf-8"?>
<p:sld xmlns:p="http://schemas.openxmlformats.org/presentationml/2006/main" xmlns:a="http://schemas.openxmlformats.org/drawingml/2006/main" xmlns:r="http://schemas.openxmlformats.org/officeDocument/2006/relationships">
  <p:cSld>
    <p:bg>
      <p:bgPr>
        <a:solidFill>
          <a:srgbClr val="FEFFFF"/>
        </a:solidFill>
      </p:bgPr>
    </p:bg>
    <p:spTree>
      <p:nvGrpSpPr>
        <p:cNvPr id="1" name=""/>
        <p:cNvGrpSpPr/>
        <p:nvPr/>
      </p:nvGrpSpPr>
      <p:grpSpPr>
        <a:xfrm>
          <a:off x="0" y="0"/>
          <a:ext cx="0" cy="0"/>
          <a:chOff x="0" y="0"/>
          <a:chExt cx="0" cy="0"/>
        </a:xfrm>
      </p:grpSpPr>
      <p:sp>
        <p:nvSpPr>
          <p:cNvPr name="TextBox 2" id="2"/>
          <p:cNvSpPr txBox="true"/>
          <p:nvPr/>
        </p:nvSpPr>
        <p:spPr>
          <a:xfrm rot="0">
            <a:off x="429823" y="2136142"/>
            <a:ext cx="8893954" cy="1071254"/>
          </a:xfrm>
          <a:prstGeom prst="rect">
            <a:avLst/>
          </a:prstGeom>
        </p:spPr>
        <p:txBody>
          <a:bodyPr anchor="t" rtlCol="false" tIns="0" lIns="0" bIns="0" rIns="0">
            <a:spAutoFit/>
          </a:bodyPr>
          <a:lstStyle/>
          <a:p>
            <a:pPr algn="ctr">
              <a:lnSpc>
                <a:spcPts val="7755"/>
              </a:lnSpc>
            </a:pPr>
            <a:r>
              <a:rPr lang="en-US" sz="8616" spc="172">
                <a:solidFill>
                  <a:srgbClr val="0E1D42"/>
                </a:solidFill>
                <a:latin typeface="League Gothic"/>
                <a:ea typeface="League Gothic"/>
                <a:cs typeface="League Gothic"/>
                <a:sym typeface="League Gothic"/>
              </a:rPr>
              <a:t>PROPERTY DOCUMENTS</a:t>
            </a:r>
          </a:p>
        </p:txBody>
      </p:sp>
      <p:grpSp>
        <p:nvGrpSpPr>
          <p:cNvPr name="Group 3" id="3"/>
          <p:cNvGrpSpPr/>
          <p:nvPr/>
        </p:nvGrpSpPr>
        <p:grpSpPr>
          <a:xfrm rot="0">
            <a:off x="3746729" y="4232117"/>
            <a:ext cx="258809" cy="3083083"/>
            <a:chOff x="0" y="0"/>
            <a:chExt cx="152400" cy="1815479"/>
          </a:xfrm>
        </p:grpSpPr>
        <p:sp>
          <p:nvSpPr>
            <p:cNvPr name="Freeform 4" id="4"/>
            <p:cNvSpPr/>
            <p:nvPr/>
          </p:nvSpPr>
          <p:spPr>
            <a:xfrm flipH="false" flipV="false" rot="0">
              <a:off x="0" y="0"/>
              <a:ext cx="152400" cy="1815479"/>
            </a:xfrm>
            <a:custGeom>
              <a:avLst/>
              <a:gdLst/>
              <a:ahLst/>
              <a:cxnLst/>
              <a:rect r="r" b="b" t="t" l="l"/>
              <a:pathLst>
                <a:path h="1815479" w="152400">
                  <a:moveTo>
                    <a:pt x="0" y="0"/>
                  </a:moveTo>
                  <a:lnTo>
                    <a:pt x="152400" y="0"/>
                  </a:lnTo>
                  <a:lnTo>
                    <a:pt x="152400" y="1815479"/>
                  </a:lnTo>
                  <a:lnTo>
                    <a:pt x="0" y="1815479"/>
                  </a:lnTo>
                  <a:close/>
                </a:path>
              </a:pathLst>
            </a:custGeom>
            <a:solidFill>
              <a:srgbClr val="8B5336"/>
            </a:solidFill>
          </p:spPr>
        </p:sp>
      </p:grpSp>
      <p:grpSp>
        <p:nvGrpSpPr>
          <p:cNvPr name="Group 5" id="5"/>
          <p:cNvGrpSpPr/>
          <p:nvPr/>
        </p:nvGrpSpPr>
        <p:grpSpPr>
          <a:xfrm rot="0">
            <a:off x="6747257" y="4232117"/>
            <a:ext cx="258809" cy="3083083"/>
            <a:chOff x="0" y="0"/>
            <a:chExt cx="152400" cy="1815479"/>
          </a:xfrm>
        </p:grpSpPr>
        <p:sp>
          <p:nvSpPr>
            <p:cNvPr name="Freeform 6" id="6"/>
            <p:cNvSpPr/>
            <p:nvPr/>
          </p:nvSpPr>
          <p:spPr>
            <a:xfrm flipH="false" flipV="false" rot="0">
              <a:off x="0" y="0"/>
              <a:ext cx="152400" cy="1815479"/>
            </a:xfrm>
            <a:custGeom>
              <a:avLst/>
              <a:gdLst/>
              <a:ahLst/>
              <a:cxnLst/>
              <a:rect r="r" b="b" t="t" l="l"/>
              <a:pathLst>
                <a:path h="1815479" w="152400">
                  <a:moveTo>
                    <a:pt x="0" y="0"/>
                  </a:moveTo>
                  <a:lnTo>
                    <a:pt x="152400" y="0"/>
                  </a:lnTo>
                  <a:lnTo>
                    <a:pt x="152400" y="1815479"/>
                  </a:lnTo>
                  <a:lnTo>
                    <a:pt x="0" y="1815479"/>
                  </a:lnTo>
                  <a:close/>
                </a:path>
              </a:pathLst>
            </a:custGeom>
            <a:solidFill>
              <a:srgbClr val="8A5335"/>
            </a:solidFill>
          </p:spPr>
        </p:sp>
      </p:grpSp>
      <p:grpSp>
        <p:nvGrpSpPr>
          <p:cNvPr name="Group 7" id="7"/>
          <p:cNvGrpSpPr/>
          <p:nvPr/>
        </p:nvGrpSpPr>
        <p:grpSpPr>
          <a:xfrm rot="0">
            <a:off x="749712" y="4232117"/>
            <a:ext cx="258809" cy="3083083"/>
            <a:chOff x="0" y="0"/>
            <a:chExt cx="152400" cy="1815479"/>
          </a:xfrm>
        </p:grpSpPr>
        <p:sp>
          <p:nvSpPr>
            <p:cNvPr name="Freeform 8" id="8"/>
            <p:cNvSpPr/>
            <p:nvPr/>
          </p:nvSpPr>
          <p:spPr>
            <a:xfrm flipH="false" flipV="false" rot="0">
              <a:off x="0" y="0"/>
              <a:ext cx="152400" cy="1815479"/>
            </a:xfrm>
            <a:custGeom>
              <a:avLst/>
              <a:gdLst/>
              <a:ahLst/>
              <a:cxnLst/>
              <a:rect r="r" b="b" t="t" l="l"/>
              <a:pathLst>
                <a:path h="1815479" w="152400">
                  <a:moveTo>
                    <a:pt x="0" y="0"/>
                  </a:moveTo>
                  <a:lnTo>
                    <a:pt x="152400" y="0"/>
                  </a:lnTo>
                  <a:lnTo>
                    <a:pt x="152400" y="1815479"/>
                  </a:lnTo>
                  <a:lnTo>
                    <a:pt x="0" y="1815479"/>
                  </a:lnTo>
                  <a:close/>
                </a:path>
              </a:pathLst>
            </a:custGeom>
            <a:solidFill>
              <a:srgbClr val="8A5335"/>
            </a:solidFill>
          </p:spPr>
        </p:sp>
      </p:grpSp>
      <p:sp>
        <p:nvSpPr>
          <p:cNvPr name="Freeform 9" id="9"/>
          <p:cNvSpPr/>
          <p:nvPr/>
        </p:nvSpPr>
        <p:spPr>
          <a:xfrm flipH="false" flipV="false" rot="0">
            <a:off x="8361734" y="346945"/>
            <a:ext cx="1087230" cy="1100868"/>
          </a:xfrm>
          <a:custGeom>
            <a:avLst/>
            <a:gdLst/>
            <a:ahLst/>
            <a:cxnLst/>
            <a:rect r="r" b="b" t="t" l="l"/>
            <a:pathLst>
              <a:path h="1100868" w="1087230">
                <a:moveTo>
                  <a:pt x="0" y="0"/>
                </a:moveTo>
                <a:lnTo>
                  <a:pt x="1087230" y="0"/>
                </a:lnTo>
                <a:lnTo>
                  <a:pt x="1087230" y="1100867"/>
                </a:lnTo>
                <a:lnTo>
                  <a:pt x="0" y="1100867"/>
                </a:lnTo>
                <a:lnTo>
                  <a:pt x="0" y="0"/>
                </a:lnTo>
                <a:close/>
              </a:path>
            </a:pathLst>
          </a:custGeom>
          <a:blipFill>
            <a:blip r:embed="rId2"/>
            <a:stretch>
              <a:fillRect l="-22100" t="-65121" r="-298765" b="-68682"/>
            </a:stretch>
          </a:blipFill>
        </p:spPr>
      </p:sp>
      <p:sp>
        <p:nvSpPr>
          <p:cNvPr name="Freeform 10" id="10"/>
          <p:cNvSpPr/>
          <p:nvPr/>
        </p:nvSpPr>
        <p:spPr>
          <a:xfrm flipH="false" flipV="false" rot="0">
            <a:off x="5118252" y="731520"/>
            <a:ext cx="2856422" cy="1285390"/>
          </a:xfrm>
          <a:custGeom>
            <a:avLst/>
            <a:gdLst/>
            <a:ahLst/>
            <a:cxnLst/>
            <a:rect r="r" b="b" t="t" l="l"/>
            <a:pathLst>
              <a:path h="1285390" w="2856422">
                <a:moveTo>
                  <a:pt x="0" y="0"/>
                </a:moveTo>
                <a:lnTo>
                  <a:pt x="2856422" y="0"/>
                </a:lnTo>
                <a:lnTo>
                  <a:pt x="2856422" y="1285390"/>
                </a:lnTo>
                <a:lnTo>
                  <a:pt x="0" y="1285390"/>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grpSp>
        <p:nvGrpSpPr>
          <p:cNvPr name="Group 11" id="11"/>
          <p:cNvGrpSpPr/>
          <p:nvPr/>
        </p:nvGrpSpPr>
        <p:grpSpPr>
          <a:xfrm rot="0">
            <a:off x="4234137" y="3657600"/>
            <a:ext cx="1768230" cy="2808516"/>
            <a:chOff x="0" y="0"/>
            <a:chExt cx="2357640" cy="3744688"/>
          </a:xfrm>
        </p:grpSpPr>
        <p:sp>
          <p:nvSpPr>
            <p:cNvPr name="TextBox 12" id="12"/>
            <p:cNvSpPr txBox="true"/>
            <p:nvPr/>
          </p:nvSpPr>
          <p:spPr>
            <a:xfrm rot="0">
              <a:off x="0" y="28575"/>
              <a:ext cx="2357640" cy="1011420"/>
            </a:xfrm>
            <a:prstGeom prst="rect">
              <a:avLst/>
            </a:prstGeom>
          </p:spPr>
          <p:txBody>
            <a:bodyPr anchor="t" rtlCol="false" tIns="0" lIns="0" bIns="0" rIns="0">
              <a:spAutoFit/>
            </a:bodyPr>
            <a:lstStyle/>
            <a:p>
              <a:pPr algn="l">
                <a:lnSpc>
                  <a:spcPts val="1919"/>
                </a:lnSpc>
              </a:pPr>
              <a:r>
                <a:rPr lang="en-US" sz="1919">
                  <a:solidFill>
                    <a:srgbClr val="0F1E42"/>
                  </a:solidFill>
                  <a:latin typeface="Assistant Bold"/>
                  <a:ea typeface="Assistant Bold"/>
                  <a:cs typeface="Assistant Bold"/>
                  <a:sym typeface="Assistant Bold"/>
                </a:rPr>
                <a:t>1098 MORTGAGE INTEREST STATEMENT</a:t>
              </a:r>
            </a:p>
          </p:txBody>
        </p:sp>
        <p:sp>
          <p:nvSpPr>
            <p:cNvPr name="TextBox 13" id="13"/>
            <p:cNvSpPr txBox="true"/>
            <p:nvPr/>
          </p:nvSpPr>
          <p:spPr>
            <a:xfrm rot="0">
              <a:off x="0" y="1289007"/>
              <a:ext cx="2357640" cy="2455681"/>
            </a:xfrm>
            <a:prstGeom prst="rect">
              <a:avLst/>
            </a:prstGeom>
          </p:spPr>
          <p:txBody>
            <a:bodyPr anchor="t" rtlCol="false" tIns="0" lIns="0" bIns="0" rIns="0">
              <a:spAutoFit/>
            </a:bodyPr>
            <a:lstStyle/>
            <a:p>
              <a:pPr algn="l">
                <a:lnSpc>
                  <a:spcPts val="1829"/>
                </a:lnSpc>
              </a:pPr>
              <a:r>
                <a:rPr lang="en-US" sz="1407" spc="42">
                  <a:solidFill>
                    <a:srgbClr val="0F1E42"/>
                  </a:solidFill>
                  <a:latin typeface="Assistant"/>
                  <a:ea typeface="Assistant"/>
                  <a:cs typeface="Assistant"/>
                  <a:sym typeface="Assistant"/>
                </a:rPr>
                <a:t>A tax form issued by lenders to borrowers, reporting the amount of mortgage interest paid during the tax year, which may be deductible on the borrower's tax return.</a:t>
              </a:r>
            </a:p>
          </p:txBody>
        </p:sp>
      </p:grpSp>
      <p:grpSp>
        <p:nvGrpSpPr>
          <p:cNvPr name="Group 14" id="14"/>
          <p:cNvGrpSpPr/>
          <p:nvPr/>
        </p:nvGrpSpPr>
        <p:grpSpPr>
          <a:xfrm rot="0">
            <a:off x="7253850" y="3657600"/>
            <a:ext cx="1768230" cy="3027890"/>
            <a:chOff x="0" y="0"/>
            <a:chExt cx="2357640" cy="4037187"/>
          </a:xfrm>
        </p:grpSpPr>
        <p:sp>
          <p:nvSpPr>
            <p:cNvPr name="TextBox 15" id="15"/>
            <p:cNvSpPr txBox="true"/>
            <p:nvPr/>
          </p:nvSpPr>
          <p:spPr>
            <a:xfrm rot="0">
              <a:off x="0" y="28575"/>
              <a:ext cx="2357640" cy="686422"/>
            </a:xfrm>
            <a:prstGeom prst="rect">
              <a:avLst/>
            </a:prstGeom>
          </p:spPr>
          <p:txBody>
            <a:bodyPr anchor="t" rtlCol="false" tIns="0" lIns="0" bIns="0" rIns="0">
              <a:spAutoFit/>
            </a:bodyPr>
            <a:lstStyle/>
            <a:p>
              <a:pPr algn="l">
                <a:lnSpc>
                  <a:spcPts val="1919"/>
                </a:lnSpc>
              </a:pPr>
              <a:r>
                <a:rPr lang="en-US" sz="1919">
                  <a:solidFill>
                    <a:srgbClr val="0F1E42"/>
                  </a:solidFill>
                  <a:latin typeface="Assistant Bold"/>
                  <a:ea typeface="Assistant Bold"/>
                  <a:cs typeface="Assistant Bold"/>
                  <a:sym typeface="Assistant Bold"/>
                </a:rPr>
                <a:t>PROPERTY TAXES</a:t>
              </a:r>
            </a:p>
          </p:txBody>
        </p:sp>
        <p:sp>
          <p:nvSpPr>
            <p:cNvPr name="TextBox 16" id="16"/>
            <p:cNvSpPr txBox="true"/>
            <p:nvPr/>
          </p:nvSpPr>
          <p:spPr>
            <a:xfrm rot="0">
              <a:off x="0" y="964008"/>
              <a:ext cx="2357640" cy="3073178"/>
            </a:xfrm>
            <a:prstGeom prst="rect">
              <a:avLst/>
            </a:prstGeom>
          </p:spPr>
          <p:txBody>
            <a:bodyPr anchor="t" rtlCol="false" tIns="0" lIns="0" bIns="0" rIns="0">
              <a:spAutoFit/>
            </a:bodyPr>
            <a:lstStyle/>
            <a:p>
              <a:pPr algn="l">
                <a:lnSpc>
                  <a:spcPts val="1829"/>
                </a:lnSpc>
              </a:pPr>
              <a:r>
                <a:rPr lang="en-US" sz="1407" spc="42">
                  <a:solidFill>
                    <a:srgbClr val="0F1E42"/>
                  </a:solidFill>
                  <a:latin typeface="Assistant"/>
                  <a:ea typeface="Assistant"/>
                  <a:cs typeface="Assistant"/>
                  <a:sym typeface="Assistant"/>
                </a:rPr>
                <a:t>Annual or semi-annual taxes imposed by local governments on real property, based on the assessed value of the property, used to fund public services like schools, police, and infrastructure.</a:t>
              </a:r>
            </a:p>
          </p:txBody>
        </p:sp>
      </p:grpSp>
      <p:grpSp>
        <p:nvGrpSpPr>
          <p:cNvPr name="Group 17" id="17"/>
          <p:cNvGrpSpPr/>
          <p:nvPr/>
        </p:nvGrpSpPr>
        <p:grpSpPr>
          <a:xfrm rot="0">
            <a:off x="1235548" y="3657600"/>
            <a:ext cx="1768230" cy="3271639"/>
            <a:chOff x="0" y="0"/>
            <a:chExt cx="2357640" cy="4362185"/>
          </a:xfrm>
        </p:grpSpPr>
        <p:sp>
          <p:nvSpPr>
            <p:cNvPr name="TextBox 18" id="18"/>
            <p:cNvSpPr txBox="true"/>
            <p:nvPr/>
          </p:nvSpPr>
          <p:spPr>
            <a:xfrm rot="0">
              <a:off x="0" y="28575"/>
              <a:ext cx="2357640" cy="1011420"/>
            </a:xfrm>
            <a:prstGeom prst="rect">
              <a:avLst/>
            </a:prstGeom>
          </p:spPr>
          <p:txBody>
            <a:bodyPr anchor="t" rtlCol="false" tIns="0" lIns="0" bIns="0" rIns="0">
              <a:spAutoFit/>
            </a:bodyPr>
            <a:lstStyle/>
            <a:p>
              <a:pPr algn="l">
                <a:lnSpc>
                  <a:spcPts val="1919"/>
                </a:lnSpc>
              </a:pPr>
              <a:r>
                <a:rPr lang="en-US" sz="1919">
                  <a:solidFill>
                    <a:srgbClr val="0F1E42"/>
                  </a:solidFill>
                  <a:latin typeface="Assistant Bold"/>
                  <a:ea typeface="Assistant Bold"/>
                  <a:cs typeface="Assistant Bold"/>
                  <a:sym typeface="Assistant Bold"/>
                </a:rPr>
                <a:t>HUD-1 SETTLEMENT STATEMENT</a:t>
              </a:r>
            </a:p>
          </p:txBody>
        </p:sp>
        <p:sp>
          <p:nvSpPr>
            <p:cNvPr name="TextBox 19" id="19"/>
            <p:cNvSpPr txBox="true"/>
            <p:nvPr/>
          </p:nvSpPr>
          <p:spPr>
            <a:xfrm rot="0">
              <a:off x="0" y="1289007"/>
              <a:ext cx="2357640" cy="3073178"/>
            </a:xfrm>
            <a:prstGeom prst="rect">
              <a:avLst/>
            </a:prstGeom>
          </p:spPr>
          <p:txBody>
            <a:bodyPr anchor="t" rtlCol="false" tIns="0" lIns="0" bIns="0" rIns="0">
              <a:spAutoFit/>
            </a:bodyPr>
            <a:lstStyle/>
            <a:p>
              <a:pPr algn="l">
                <a:lnSpc>
                  <a:spcPts val="1829"/>
                </a:lnSpc>
              </a:pPr>
              <a:r>
                <a:rPr lang="en-US" sz="1407" spc="42">
                  <a:solidFill>
                    <a:srgbClr val="0F1E42"/>
                  </a:solidFill>
                  <a:latin typeface="Assistant"/>
                  <a:ea typeface="Assistant"/>
                  <a:cs typeface="Assistant"/>
                  <a:sym typeface="Assistant"/>
                </a:rPr>
                <a:t>A form used in real estate transactions, detailing all charges and credits to the buyer and seller in a property sale, including loan terms, closing costs, and other related expenses.</a:t>
              </a:r>
            </a:p>
          </p:txBody>
        </p:sp>
      </p:gr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DAGJbI3gumE</dc:identifier>
  <dcterms:modified xsi:type="dcterms:W3CDTF">2011-08-01T06:04:30Z</dcterms:modified>
  <cp:revision>1</cp:revision>
  <dc:title>How to Get Prepared for Your Tax Appointment  Individual and business tax strategies PPB05192023.pptx.pptx</dc:title>
</cp:coreProperties>
</file>