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y="10287000" cx="18288000"/>
  <p:notesSz cx="6858000" cy="9144000"/>
  <p:embeddedFontLst>
    <p:embeddedFont>
      <p:font typeface="League Spartan"/>
      <p:regular r:id="rId53"/>
      <p:bold r:id="rId54"/>
    </p:embeddedFont>
    <p:embeddedFont>
      <p:font typeface="Inter"/>
      <p:bold r:id="rId55"/>
      <p:boldItalic r:id="rId56"/>
    </p:embeddedFont>
    <p:embeddedFont>
      <p:font typeface="Poppins"/>
      <p:bold r:id="rId57"/>
      <p:boldItalic r:id="rId58"/>
    </p:embeddedFont>
    <p:embeddedFont>
      <p:font typeface="Raleway Black"/>
      <p:bold r:id="rId59"/>
      <p:boldItalic r:id="rId60"/>
    </p:embeddedFont>
    <p:embeddedFont>
      <p:font typeface="Antonio"/>
      <p:bold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62" roundtripDataSignature="AMtx7mjpg+qCikLkw6RpVu5mM7epkhxL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customschemas.google.com/relationships/presentationmetadata" Target="metadata"/><Relationship Id="rId61" Type="http://schemas.openxmlformats.org/officeDocument/2006/relationships/font" Target="fonts/Antonio-bold.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RalewayBlack-bold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font" Target="fonts/LeagueSpartan-regular.fntdata"/><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Inter-bold.fntdata"/><Relationship Id="rId10" Type="http://schemas.openxmlformats.org/officeDocument/2006/relationships/slide" Target="slides/slide5.xml"/><Relationship Id="rId54" Type="http://schemas.openxmlformats.org/officeDocument/2006/relationships/font" Target="fonts/LeagueSpartan-bold.fntdata"/><Relationship Id="rId13" Type="http://schemas.openxmlformats.org/officeDocument/2006/relationships/slide" Target="slides/slide8.xml"/><Relationship Id="rId57" Type="http://schemas.openxmlformats.org/officeDocument/2006/relationships/font" Target="fonts/Poppins-bold.fntdata"/><Relationship Id="rId12" Type="http://schemas.openxmlformats.org/officeDocument/2006/relationships/slide" Target="slides/slide7.xml"/><Relationship Id="rId56" Type="http://schemas.openxmlformats.org/officeDocument/2006/relationships/font" Target="fonts/Inter-boldItalic.fntdata"/><Relationship Id="rId15" Type="http://schemas.openxmlformats.org/officeDocument/2006/relationships/slide" Target="slides/slide10.xml"/><Relationship Id="rId59" Type="http://schemas.openxmlformats.org/officeDocument/2006/relationships/font" Target="fonts/RalewayBlack-bold.fntdata"/><Relationship Id="rId14" Type="http://schemas.openxmlformats.org/officeDocument/2006/relationships/slide" Target="slides/slide9.xml"/><Relationship Id="rId58" Type="http://schemas.openxmlformats.org/officeDocument/2006/relationships/font" Target="fonts/Poppins-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1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1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1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1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1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1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1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1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1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1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1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2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2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2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2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2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2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2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2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2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p2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2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2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2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2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p2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2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p2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2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p2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3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3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3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3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3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p3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3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p3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3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p3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3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5" name="Google Shape;645;p3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3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p3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3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7" name="Google Shape;697;p3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3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7" name="Google Shape;727;p3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p3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748" name="Google Shape;748;p3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749" name="Google Shape;749;p3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0" name="Google Shape;750;p3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Talking Points: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Gather All Necessary Documents: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Collect all relevant financial documents such as income statements, expense receipts, payroll records, and bank statements.</a:t>
            </a:r>
            <a:endParaRPr/>
          </a:p>
          <a:p>
            <a:pPr indent="0" lvl="0" marL="0" rtl="0" algn="l">
              <a:spcBef>
                <a:spcPts val="0"/>
              </a:spcBef>
              <a:spcAft>
                <a:spcPts val="0"/>
              </a:spcAft>
              <a:buNone/>
            </a:pPr>
            <a:r>
              <a:rPr lang="en-US"/>
              <a:t>Ensure you have documents like 1099s, W-2s, and invoices ready for review.</a:t>
            </a:r>
            <a:endParaRPr/>
          </a:p>
          <a:p>
            <a:pPr indent="0" lvl="0" marL="0" rtl="0" algn="l">
              <a:spcBef>
                <a:spcPts val="0"/>
              </a:spcBef>
              <a:spcAft>
                <a:spcPts val="0"/>
              </a:spcAft>
              <a:buNone/>
            </a:pPr>
            <a:r>
              <a:rPr lang="en-US"/>
              <a:t>Reconcile Accounts: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Make sure your bank accounts, credit card statements, and financial records are reconciled.</a:t>
            </a:r>
            <a:endParaRPr/>
          </a:p>
          <a:p>
            <a:pPr indent="0" lvl="0" marL="0" rtl="0" algn="l">
              <a:spcBef>
                <a:spcPts val="0"/>
              </a:spcBef>
              <a:spcAft>
                <a:spcPts val="0"/>
              </a:spcAft>
              <a:buNone/>
            </a:pPr>
            <a:r>
              <a:rPr lang="en-US"/>
              <a:t>Ensure there are no discrepancies in your income and expenses to avoid errors when filing your return.</a:t>
            </a:r>
            <a:endParaRPr/>
          </a:p>
          <a:p>
            <a:pPr indent="0" lvl="0" marL="0" rtl="0" algn="l">
              <a:spcBef>
                <a:spcPts val="0"/>
              </a:spcBef>
              <a:spcAft>
                <a:spcPts val="0"/>
              </a:spcAft>
              <a:buNone/>
            </a:pPr>
            <a:r>
              <a:rPr lang="en-US"/>
              <a:t>Review Expenses: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Go through your expense records to ensure you’re claiming all eligible deductions (e.g., office supplies, travel, home office).</a:t>
            </a:r>
            <a:endParaRPr/>
          </a:p>
          <a:p>
            <a:pPr indent="0" lvl="0" marL="0" rtl="0" algn="l">
              <a:spcBef>
                <a:spcPts val="0"/>
              </a:spcBef>
              <a:spcAft>
                <a:spcPts val="0"/>
              </a:spcAft>
              <a:buNone/>
            </a:pPr>
            <a:r>
              <a:rPr lang="en-US"/>
              <a:t>Identify any potential business expenses that may have been overlooked throughout the year.</a:t>
            </a:r>
            <a:endParaRPr/>
          </a:p>
          <a:p>
            <a:pPr indent="0" lvl="0" marL="0" rtl="0" algn="l">
              <a:spcBef>
                <a:spcPts val="0"/>
              </a:spcBef>
              <a:spcAft>
                <a:spcPts val="0"/>
              </a:spcAft>
              <a:buNone/>
            </a:pPr>
            <a:r>
              <a:rPr lang="en-US"/>
              <a:t>Understand Key Tax Deadlines: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Be aware of important tax deadlines, including quarterly estimated tax payments for businesses and end-of-year filing deadlines (e.g., April 15th for individual and business returns).</a:t>
            </a:r>
            <a:endParaRPr/>
          </a:p>
          <a:p>
            <a:pPr indent="0" lvl="0" marL="0" rtl="0" algn="l">
              <a:spcBef>
                <a:spcPts val="0"/>
              </a:spcBef>
              <a:spcAft>
                <a:spcPts val="0"/>
              </a:spcAft>
              <a:buNone/>
            </a:pPr>
            <a:r>
              <a:rPr lang="en-US"/>
              <a:t>Set reminders to avoid late penalties or interest charges.</a:t>
            </a:r>
            <a:endParaRPr/>
          </a:p>
          <a:p>
            <a:pPr indent="0" lvl="0" marL="0" rtl="0" algn="l">
              <a:spcBef>
                <a:spcPts val="0"/>
              </a:spcBef>
              <a:spcAft>
                <a:spcPts val="0"/>
              </a:spcAft>
              <a:buNone/>
            </a:pPr>
            <a:r>
              <a:rPr lang="en-US"/>
              <a:t>Use a Tax Organizer: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Utilize a tax organizer or checklist to keep track of what documents are needed and which ones are already prepared.</a:t>
            </a:r>
            <a:endParaRPr/>
          </a:p>
          <a:p>
            <a:pPr indent="0" lvl="0" marL="0" rtl="0" algn="l">
              <a:spcBef>
                <a:spcPts val="0"/>
              </a:spcBef>
              <a:spcAft>
                <a:spcPts val="0"/>
              </a:spcAft>
              <a:buNone/>
            </a:pPr>
            <a:r>
              <a:rPr lang="en-US"/>
              <a:t>Organizers can help streamline the process, ensuring you don’t miss any important forms or details when filing.</a:t>
            </a:r>
            <a:endParaRPr/>
          </a:p>
          <a:p>
            <a:pPr indent="0" lvl="0" marL="0" rtl="0" algn="l">
              <a:spcBef>
                <a:spcPts val="0"/>
              </a:spcBef>
              <a:spcAft>
                <a:spcPts val="0"/>
              </a:spcAft>
              <a:buNone/>
            </a:pPr>
            <a:r>
              <a:rPr lang="en-US"/>
              <a:t>Work with a Professional:</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Consider working with a tax professional to review your documents, ensure accuracy, and find opportunities to reduce your tax burden.</a:t>
            </a:r>
            <a:endParaRPr/>
          </a:p>
          <a:p>
            <a:pPr indent="0" lvl="0" marL="0" rtl="0" algn="l">
              <a:spcBef>
                <a:spcPts val="0"/>
              </a:spcBef>
              <a:spcAft>
                <a:spcPts val="0"/>
              </a:spcAft>
              <a:buNone/>
            </a:pPr>
            <a:r>
              <a:rPr lang="en-US"/>
              <a:t>Professionals can help you stay compliant with the latest tax laws and regulations, and maximize your deductions.</a:t>
            </a:r>
            <a:endParaRPr/>
          </a:p>
        </p:txBody>
      </p:sp>
      <p:sp>
        <p:nvSpPr>
          <p:cNvPr id="751" name="Google Shape;751;p3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752" name="Google Shape;752;p3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4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1" name="Google Shape;761;p4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4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5" name="Google Shape;775;p4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p4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3" name="Google Shape;783;p4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p4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8" name="Google Shape;808;p4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4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3" name="Google Shape;843;p4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p4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9" name="Google Shape;869;p4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p4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1" name="Google Shape;901;p4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p4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7" name="Google Shape;937;p4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5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5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5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5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5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5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5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5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5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5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5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5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5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5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5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5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5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5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57"/>
          <p:cNvSpPr/>
          <p:nvPr>
            <p:ph idx="2" type="pic"/>
          </p:nvPr>
        </p:nvSpPr>
        <p:spPr>
          <a:xfrm>
            <a:off x="1792288" y="612775"/>
            <a:ext cx="5486400" cy="4114800"/>
          </a:xfrm>
          <a:prstGeom prst="rect">
            <a:avLst/>
          </a:prstGeom>
          <a:noFill/>
          <a:ln>
            <a:noFill/>
          </a:ln>
        </p:spPr>
      </p:sp>
      <p:sp>
        <p:nvSpPr>
          <p:cNvPr id="68" name="Google Shape;68;p5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5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7.png"/><Relationship Id="rId5" Type="http://schemas.openxmlformats.org/officeDocument/2006/relationships/image" Target="../media/image1.jpg"/><Relationship Id="rId6" Type="http://schemas.openxmlformats.org/officeDocument/2006/relationships/image" Target="../media/image11.png"/><Relationship Id="rId7" Type="http://schemas.openxmlformats.org/officeDocument/2006/relationships/image" Target="../media/image14.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3.jpg"/><Relationship Id="rId4" Type="http://schemas.openxmlformats.org/officeDocument/2006/relationships/image" Target="../media/image28.jpg"/><Relationship Id="rId5"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3.jpg"/><Relationship Id="rId4" Type="http://schemas.openxmlformats.org/officeDocument/2006/relationships/image" Target="../media/image29.jpg"/><Relationship Id="rId5" Type="http://schemas.openxmlformats.org/officeDocument/2006/relationships/image" Target="../media/image3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3.jpg"/><Relationship Id="rId4" Type="http://schemas.openxmlformats.org/officeDocument/2006/relationships/image" Target="../media/image3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4.jpg"/><Relationship Id="rId4" Type="http://schemas.openxmlformats.org/officeDocument/2006/relationships/image" Target="../media/image4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3.jpg"/><Relationship Id="rId4" Type="http://schemas.openxmlformats.org/officeDocument/2006/relationships/image" Target="../media/image38.png"/><Relationship Id="rId5" Type="http://schemas.openxmlformats.org/officeDocument/2006/relationships/image" Target="../media/image27.png"/><Relationship Id="rId6" Type="http://schemas.openxmlformats.org/officeDocument/2006/relationships/image" Target="../media/image40.png"/><Relationship Id="rId7"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3.jp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4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5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5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5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jp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5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4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1.jpg"/><Relationship Id="rId4" Type="http://schemas.openxmlformats.org/officeDocument/2006/relationships/image" Target="../media/image42.png"/><Relationship Id="rId5" Type="http://schemas.openxmlformats.org/officeDocument/2006/relationships/image" Target="../media/image6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4.jpg"/><Relationship Id="rId4" Type="http://schemas.openxmlformats.org/officeDocument/2006/relationships/image" Target="../media/image7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7.jpg"/><Relationship Id="rId4" Type="http://schemas.openxmlformats.org/officeDocument/2006/relationships/image" Target="../media/image5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53.jpg"/><Relationship Id="rId4" Type="http://schemas.openxmlformats.org/officeDocument/2006/relationships/image" Target="../media/image7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53.jpg"/><Relationship Id="rId4" Type="http://schemas.openxmlformats.org/officeDocument/2006/relationships/image" Target="../media/image75.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53.jpg"/><Relationship Id="rId4" Type="http://schemas.openxmlformats.org/officeDocument/2006/relationships/image" Target="../media/image7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1.jpg"/><Relationship Id="rId4" Type="http://schemas.openxmlformats.org/officeDocument/2006/relationships/image" Target="../media/image72.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1.jpg"/><Relationship Id="rId4" Type="http://schemas.openxmlformats.org/officeDocument/2006/relationships/image" Target="../media/image6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7.jpg"/><Relationship Id="rId4" Type="http://schemas.openxmlformats.org/officeDocument/2006/relationships/image" Target="../media/image24.jpg"/><Relationship Id="rId5"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65.jpg"/><Relationship Id="rId4" Type="http://schemas.openxmlformats.org/officeDocument/2006/relationships/image" Target="../media/image68.jpg"/><Relationship Id="rId5" Type="http://schemas.openxmlformats.org/officeDocument/2006/relationships/image" Target="../media/image6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1.jp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1.jpg"/><Relationship Id="rId4" Type="http://schemas.openxmlformats.org/officeDocument/2006/relationships/image" Target="../media/image73.png"/><Relationship Id="rId5" Type="http://schemas.openxmlformats.org/officeDocument/2006/relationships/image" Target="../media/image59.png"/><Relationship Id="rId6" Type="http://schemas.openxmlformats.org/officeDocument/2006/relationships/image" Target="../media/image9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76.jpg"/><Relationship Id="rId4" Type="http://schemas.openxmlformats.org/officeDocument/2006/relationships/image" Target="../media/image7.png"/><Relationship Id="rId5" Type="http://schemas.openxmlformats.org/officeDocument/2006/relationships/image" Target="../media/image83.jpg"/><Relationship Id="rId6" Type="http://schemas.openxmlformats.org/officeDocument/2006/relationships/image" Target="../media/image67.png"/><Relationship Id="rId7" Type="http://schemas.openxmlformats.org/officeDocument/2006/relationships/image" Target="../media/image90.png"/><Relationship Id="rId8"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53.jpg"/><Relationship Id="rId4" Type="http://schemas.openxmlformats.org/officeDocument/2006/relationships/image" Target="../media/image16.png"/><Relationship Id="rId5" Type="http://schemas.openxmlformats.org/officeDocument/2006/relationships/image" Target="../media/image71.jpg"/><Relationship Id="rId6" Type="http://schemas.openxmlformats.org/officeDocument/2006/relationships/image" Target="../media/image89.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1.jpg"/><Relationship Id="rId4" Type="http://schemas.openxmlformats.org/officeDocument/2006/relationships/image" Target="../media/image79.png"/><Relationship Id="rId5" Type="http://schemas.openxmlformats.org/officeDocument/2006/relationships/image" Target="../media/image74.png"/><Relationship Id="rId6" Type="http://schemas.openxmlformats.org/officeDocument/2006/relationships/image" Target="../media/image88.png"/><Relationship Id="rId7" Type="http://schemas.openxmlformats.org/officeDocument/2006/relationships/image" Target="../media/image8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34.jpg"/><Relationship Id="rId4" Type="http://schemas.openxmlformats.org/officeDocument/2006/relationships/image" Target="../media/image72.jpg"/><Relationship Id="rId9" Type="http://schemas.openxmlformats.org/officeDocument/2006/relationships/image" Target="../media/image87.png"/><Relationship Id="rId5" Type="http://schemas.openxmlformats.org/officeDocument/2006/relationships/image" Target="../media/image77.png"/><Relationship Id="rId6" Type="http://schemas.openxmlformats.org/officeDocument/2006/relationships/image" Target="../media/image84.png"/><Relationship Id="rId7" Type="http://schemas.openxmlformats.org/officeDocument/2006/relationships/image" Target="../media/image85.jpg"/><Relationship Id="rId8" Type="http://schemas.openxmlformats.org/officeDocument/2006/relationships/image" Target="../media/image8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53.jpg"/><Relationship Id="rId4" Type="http://schemas.openxmlformats.org/officeDocument/2006/relationships/image" Target="../media/image16.png"/><Relationship Id="rId9" Type="http://schemas.openxmlformats.org/officeDocument/2006/relationships/image" Target="../media/image94.png"/><Relationship Id="rId5" Type="http://schemas.openxmlformats.org/officeDocument/2006/relationships/image" Target="../media/image4.png"/><Relationship Id="rId6" Type="http://schemas.openxmlformats.org/officeDocument/2006/relationships/image" Target="../media/image93.png"/><Relationship Id="rId7" Type="http://schemas.openxmlformats.org/officeDocument/2006/relationships/image" Target="../media/image91.png"/><Relationship Id="rId8" Type="http://schemas.openxmlformats.org/officeDocument/2006/relationships/image" Target="../media/image8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3.png"/><Relationship Id="rId11" Type="http://schemas.openxmlformats.org/officeDocument/2006/relationships/image" Target="../media/image19.png"/><Relationship Id="rId10" Type="http://schemas.openxmlformats.org/officeDocument/2006/relationships/image" Target="../media/image20.png"/><Relationship Id="rId9"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16.png"/><Relationship Id="rId7" Type="http://schemas.openxmlformats.org/officeDocument/2006/relationships/image" Target="../media/image13.png"/><Relationship Id="rId8"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1.jpg"/><Relationship Id="rId4" Type="http://schemas.openxmlformats.org/officeDocument/2006/relationships/image" Target="../media/image3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8060" l="-14901" r="-37058" t="0"/>
            </a:stretch>
          </a:blipFill>
          <a:ln>
            <a:noFill/>
          </a:ln>
        </p:spPr>
      </p:sp>
      <p:grpSp>
        <p:nvGrpSpPr>
          <p:cNvPr id="89" name="Google Shape;89;p1"/>
          <p:cNvGrpSpPr/>
          <p:nvPr/>
        </p:nvGrpSpPr>
        <p:grpSpPr>
          <a:xfrm>
            <a:off x="-1883060" y="9162676"/>
            <a:ext cx="15206586" cy="1216091"/>
            <a:chOff x="3624" y="-28575"/>
            <a:chExt cx="2191384" cy="175248"/>
          </a:xfrm>
        </p:grpSpPr>
        <p:sp>
          <p:nvSpPr>
            <p:cNvPr id="90" name="Google Shape;90;p1"/>
            <p:cNvSpPr/>
            <p:nvPr/>
          </p:nvSpPr>
          <p:spPr>
            <a:xfrm>
              <a:off x="3624" y="0"/>
              <a:ext cx="2191384" cy="146673"/>
            </a:xfrm>
            <a:custGeom>
              <a:rect b="b" l="l" r="r" t="t"/>
              <a:pathLst>
                <a:path extrusionOk="0" h="146673" w="2191384">
                  <a:moveTo>
                    <a:pt x="1986227" y="0"/>
                  </a:moveTo>
                  <a:lnTo>
                    <a:pt x="1958" y="0"/>
                  </a:lnTo>
                  <a:cubicBezTo>
                    <a:pt x="1175" y="0"/>
                    <a:pt x="482" y="505"/>
                    <a:pt x="241" y="1249"/>
                  </a:cubicBezTo>
                  <a:cubicBezTo>
                    <a:pt x="0" y="1994"/>
                    <a:pt x="267" y="2809"/>
                    <a:pt x="902" y="3267"/>
                  </a:cubicBezTo>
                  <a:lnTo>
                    <a:pt x="195050" y="143406"/>
                  </a:lnTo>
                  <a:cubicBezTo>
                    <a:pt x="197992" y="145530"/>
                    <a:pt x="201529" y="146673"/>
                    <a:pt x="205158" y="146673"/>
                  </a:cubicBezTo>
                  <a:lnTo>
                    <a:pt x="2189427" y="146673"/>
                  </a:lnTo>
                  <a:cubicBezTo>
                    <a:pt x="2190210" y="146673"/>
                    <a:pt x="2190903" y="146168"/>
                    <a:pt x="2191144" y="145424"/>
                  </a:cubicBezTo>
                  <a:cubicBezTo>
                    <a:pt x="2191385" y="144679"/>
                    <a:pt x="2191118" y="143864"/>
                    <a:pt x="2190483" y="143406"/>
                  </a:cubicBezTo>
                  <a:lnTo>
                    <a:pt x="1996335" y="3267"/>
                  </a:lnTo>
                  <a:cubicBezTo>
                    <a:pt x="1993393" y="1143"/>
                    <a:pt x="1989856" y="0"/>
                    <a:pt x="1986227" y="0"/>
                  </a:cubicBezTo>
                  <a:close/>
                </a:path>
              </a:pathLst>
            </a:custGeom>
            <a:solidFill>
              <a:srgbClr val="D1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
            <p:cNvSpPr txBox="1"/>
            <p:nvPr/>
          </p:nvSpPr>
          <p:spPr>
            <a:xfrm>
              <a:off x="101600" y="-28575"/>
              <a:ext cx="1995433" cy="175248"/>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2" name="Google Shape;92;p1"/>
          <p:cNvGrpSpPr/>
          <p:nvPr/>
        </p:nvGrpSpPr>
        <p:grpSpPr>
          <a:xfrm rot="2350429">
            <a:off x="3537533" y="-1349355"/>
            <a:ext cx="9413307" cy="2028653"/>
            <a:chOff x="0" y="-38100"/>
            <a:chExt cx="4091453" cy="881745"/>
          </a:xfrm>
        </p:grpSpPr>
        <p:sp>
          <p:nvSpPr>
            <p:cNvPr id="93" name="Google Shape;93;p1"/>
            <p:cNvSpPr/>
            <p:nvPr/>
          </p:nvSpPr>
          <p:spPr>
            <a:xfrm>
              <a:off x="0" y="0"/>
              <a:ext cx="4091453" cy="843645"/>
            </a:xfrm>
            <a:custGeom>
              <a:rect b="b" l="l" r="r" t="t"/>
              <a:pathLst>
                <a:path extrusionOk="0" h="843645" w="4091453">
                  <a:moveTo>
                    <a:pt x="3882035" y="0"/>
                  </a:moveTo>
                  <a:lnTo>
                    <a:pt x="7400" y="0"/>
                  </a:lnTo>
                  <a:cubicBezTo>
                    <a:pt x="3313" y="0"/>
                    <a:pt x="0" y="3313"/>
                    <a:pt x="0" y="7400"/>
                  </a:cubicBezTo>
                  <a:lnTo>
                    <a:pt x="0" y="836245"/>
                  </a:lnTo>
                  <a:cubicBezTo>
                    <a:pt x="0" y="840332"/>
                    <a:pt x="3313" y="843645"/>
                    <a:pt x="7400" y="843645"/>
                  </a:cubicBezTo>
                  <a:lnTo>
                    <a:pt x="3882035" y="843645"/>
                  </a:lnTo>
                  <a:cubicBezTo>
                    <a:pt x="3886559" y="843645"/>
                    <a:pt x="3890683" y="841054"/>
                    <a:pt x="3892646" y="836978"/>
                  </a:cubicBezTo>
                  <a:lnTo>
                    <a:pt x="4089423" y="428489"/>
                  </a:lnTo>
                  <a:cubicBezTo>
                    <a:pt x="4091453" y="424276"/>
                    <a:pt x="4091453" y="419369"/>
                    <a:pt x="4089423" y="415156"/>
                  </a:cubicBezTo>
                  <a:lnTo>
                    <a:pt x="3892646" y="6667"/>
                  </a:lnTo>
                  <a:cubicBezTo>
                    <a:pt x="3890683" y="2591"/>
                    <a:pt x="3886559" y="0"/>
                    <a:pt x="3882035" y="0"/>
                  </a:cubicBezTo>
                  <a:close/>
                </a:path>
              </a:pathLst>
            </a:custGeom>
            <a:solidFill>
              <a:srgbClr val="1A27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
            <p:cNvSpPr txBox="1"/>
            <p:nvPr/>
          </p:nvSpPr>
          <p:spPr>
            <a:xfrm>
              <a:off x="0" y="-38100"/>
              <a:ext cx="3978335" cy="8817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5" name="Google Shape;95;p1"/>
          <p:cNvGrpSpPr/>
          <p:nvPr/>
        </p:nvGrpSpPr>
        <p:grpSpPr>
          <a:xfrm rot="2257285">
            <a:off x="6755919" y="-2661643"/>
            <a:ext cx="7393341" cy="2831006"/>
            <a:chOff x="794" y="-28575"/>
            <a:chExt cx="3705240" cy="1418785"/>
          </a:xfrm>
        </p:grpSpPr>
        <p:sp>
          <p:nvSpPr>
            <p:cNvPr id="96" name="Google Shape;96;p1"/>
            <p:cNvSpPr/>
            <p:nvPr/>
          </p:nvSpPr>
          <p:spPr>
            <a:xfrm>
              <a:off x="794" y="0"/>
              <a:ext cx="3705240" cy="1390210"/>
            </a:xfrm>
            <a:custGeom>
              <a:rect b="b" l="l" r="r" t="t"/>
              <a:pathLst>
                <a:path extrusionOk="0" h="1390210" w="3705240">
                  <a:moveTo>
                    <a:pt x="209733" y="0"/>
                  </a:moveTo>
                  <a:lnTo>
                    <a:pt x="3698707" y="0"/>
                  </a:lnTo>
                  <a:cubicBezTo>
                    <a:pt x="3700546" y="0"/>
                    <a:pt x="3702295" y="800"/>
                    <a:pt x="3703498" y="2192"/>
                  </a:cubicBezTo>
                  <a:cubicBezTo>
                    <a:pt x="3704702" y="3583"/>
                    <a:pt x="3705240" y="5430"/>
                    <a:pt x="3704974" y="7250"/>
                  </a:cubicBezTo>
                  <a:lnTo>
                    <a:pt x="3503893" y="1382960"/>
                  </a:lnTo>
                  <a:cubicBezTo>
                    <a:pt x="3503285" y="1387123"/>
                    <a:pt x="3499714" y="1390210"/>
                    <a:pt x="3495507" y="1390210"/>
                  </a:cubicBezTo>
                  <a:lnTo>
                    <a:pt x="6533" y="1390210"/>
                  </a:lnTo>
                  <a:cubicBezTo>
                    <a:pt x="4693" y="1390210"/>
                    <a:pt x="2944" y="1389410"/>
                    <a:pt x="1741" y="1388018"/>
                  </a:cubicBezTo>
                  <a:cubicBezTo>
                    <a:pt x="538" y="1386626"/>
                    <a:pt x="0" y="1384780"/>
                    <a:pt x="266" y="1382960"/>
                  </a:cubicBezTo>
                  <a:lnTo>
                    <a:pt x="201346" y="7250"/>
                  </a:lnTo>
                  <a:cubicBezTo>
                    <a:pt x="201955" y="3087"/>
                    <a:pt x="205525" y="0"/>
                    <a:pt x="209733" y="0"/>
                  </a:cubicBezTo>
                  <a:close/>
                </a:path>
              </a:pathLst>
            </a:custGeom>
            <a:solidFill>
              <a:srgbClr val="8448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
            <p:cNvSpPr txBox="1"/>
            <p:nvPr/>
          </p:nvSpPr>
          <p:spPr>
            <a:xfrm>
              <a:off x="101600" y="-28575"/>
              <a:ext cx="3503627" cy="1418785"/>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8" name="Google Shape;98;p1"/>
          <p:cNvSpPr/>
          <p:nvPr/>
        </p:nvSpPr>
        <p:spPr>
          <a:xfrm>
            <a:off x="10683163" y="1463866"/>
            <a:ext cx="8373058" cy="8741281"/>
          </a:xfrm>
          <a:custGeom>
            <a:rect b="b" l="l" r="r" t="t"/>
            <a:pathLst>
              <a:path extrusionOk="0" h="15104492" w="14468222">
                <a:moveTo>
                  <a:pt x="5495925" y="0"/>
                </a:moveTo>
                <a:lnTo>
                  <a:pt x="231394" y="5815457"/>
                </a:lnTo>
                <a:cubicBezTo>
                  <a:pt x="140589" y="5915406"/>
                  <a:pt x="84201" y="6033643"/>
                  <a:pt x="60579" y="6156579"/>
                </a:cubicBezTo>
                <a:cubicBezTo>
                  <a:pt x="0" y="6472301"/>
                  <a:pt x="167386" y="6794246"/>
                  <a:pt x="458978" y="6946011"/>
                </a:cubicBezTo>
                <a:lnTo>
                  <a:pt x="10505822" y="15104492"/>
                </a:lnTo>
                <a:lnTo>
                  <a:pt x="14468222" y="15104492"/>
                </a:lnTo>
                <a:lnTo>
                  <a:pt x="14468222" y="0"/>
                </a:lnTo>
                <a:close/>
              </a:path>
            </a:pathLst>
          </a:custGeom>
          <a:gradFill>
            <a:gsLst>
              <a:gs pos="0">
                <a:srgbClr val="FFC850"/>
              </a:gs>
              <a:gs pos="100000">
                <a:srgbClr val="FFB000"/>
              </a:gs>
            </a:gsLst>
            <a:lin ang="5400000" scaled="0"/>
          </a:grad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
          <p:cNvSpPr/>
          <p:nvPr/>
        </p:nvSpPr>
        <p:spPr>
          <a:xfrm rot="2399085">
            <a:off x="11047382" y="-1782096"/>
            <a:ext cx="9759513" cy="9759513"/>
          </a:xfrm>
          <a:custGeom>
            <a:rect b="b" l="l" r="r" t="t"/>
            <a:pathLst>
              <a:path extrusionOk="0" h="9759513" w="9759513">
                <a:moveTo>
                  <a:pt x="0" y="0"/>
                </a:moveTo>
                <a:lnTo>
                  <a:pt x="9759513" y="0"/>
                </a:lnTo>
                <a:lnTo>
                  <a:pt x="9759513" y="9759513"/>
                </a:lnTo>
                <a:lnTo>
                  <a:pt x="0" y="9759513"/>
                </a:lnTo>
                <a:lnTo>
                  <a:pt x="0" y="0"/>
                </a:lnTo>
                <a:close/>
              </a:path>
            </a:pathLst>
          </a:custGeom>
          <a:blipFill rotWithShape="1">
            <a:blip r:embed="rId4">
              <a:alphaModFix/>
            </a:blip>
            <a:stretch>
              <a:fillRect b="0" l="0" r="0" t="0"/>
            </a:stretch>
          </a:blipFill>
          <a:ln>
            <a:noFill/>
          </a:ln>
        </p:spPr>
      </p:sp>
      <p:grpSp>
        <p:nvGrpSpPr>
          <p:cNvPr id="100" name="Google Shape;100;p1"/>
          <p:cNvGrpSpPr/>
          <p:nvPr/>
        </p:nvGrpSpPr>
        <p:grpSpPr>
          <a:xfrm rot="2324529">
            <a:off x="13835765" y="7866717"/>
            <a:ext cx="8995367" cy="1938609"/>
            <a:chOff x="0" y="-38100"/>
            <a:chExt cx="4091398" cy="881745"/>
          </a:xfrm>
        </p:grpSpPr>
        <p:sp>
          <p:nvSpPr>
            <p:cNvPr id="101" name="Google Shape;101;p1"/>
            <p:cNvSpPr/>
            <p:nvPr/>
          </p:nvSpPr>
          <p:spPr>
            <a:xfrm>
              <a:off x="0" y="0"/>
              <a:ext cx="4091398" cy="843645"/>
            </a:xfrm>
            <a:custGeom>
              <a:rect b="b" l="l" r="r" t="t"/>
              <a:pathLst>
                <a:path extrusionOk="0" h="843645" w="4091398">
                  <a:moveTo>
                    <a:pt x="3881691" y="0"/>
                  </a:moveTo>
                  <a:lnTo>
                    <a:pt x="7744" y="0"/>
                  </a:lnTo>
                  <a:cubicBezTo>
                    <a:pt x="3467" y="0"/>
                    <a:pt x="0" y="3467"/>
                    <a:pt x="0" y="7744"/>
                  </a:cubicBezTo>
                  <a:lnTo>
                    <a:pt x="0" y="835902"/>
                  </a:lnTo>
                  <a:cubicBezTo>
                    <a:pt x="0" y="840178"/>
                    <a:pt x="3467" y="843645"/>
                    <a:pt x="7744" y="843645"/>
                  </a:cubicBezTo>
                  <a:lnTo>
                    <a:pt x="3881691" y="843645"/>
                  </a:lnTo>
                  <a:cubicBezTo>
                    <a:pt x="3886425" y="843645"/>
                    <a:pt x="3890741" y="840934"/>
                    <a:pt x="3892795" y="836669"/>
                  </a:cubicBezTo>
                  <a:lnTo>
                    <a:pt x="4089274" y="428799"/>
                  </a:lnTo>
                  <a:cubicBezTo>
                    <a:pt x="4091398" y="424390"/>
                    <a:pt x="4091398" y="419255"/>
                    <a:pt x="4089274" y="414846"/>
                  </a:cubicBezTo>
                  <a:lnTo>
                    <a:pt x="3892795" y="6976"/>
                  </a:lnTo>
                  <a:cubicBezTo>
                    <a:pt x="3890741" y="2711"/>
                    <a:pt x="3886425" y="0"/>
                    <a:pt x="3881691" y="0"/>
                  </a:cubicBezTo>
                  <a:close/>
                </a:path>
              </a:pathLst>
            </a:custGeom>
            <a:solidFill>
              <a:srgbClr val="1A27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
            <p:cNvSpPr txBox="1"/>
            <p:nvPr/>
          </p:nvSpPr>
          <p:spPr>
            <a:xfrm>
              <a:off x="0" y="-38100"/>
              <a:ext cx="3978335" cy="8817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3" name="Google Shape;103;p1"/>
          <p:cNvSpPr/>
          <p:nvPr/>
        </p:nvSpPr>
        <p:spPr>
          <a:xfrm>
            <a:off x="10353682" y="-97332"/>
            <a:ext cx="8176077" cy="8535637"/>
          </a:xfrm>
          <a:custGeom>
            <a:rect b="b" l="l" r="r" t="t"/>
            <a:pathLst>
              <a:path extrusionOk="0" h="15104492" w="14468222">
                <a:moveTo>
                  <a:pt x="5495925" y="0"/>
                </a:moveTo>
                <a:lnTo>
                  <a:pt x="231394" y="5815457"/>
                </a:lnTo>
                <a:cubicBezTo>
                  <a:pt x="140589" y="5915406"/>
                  <a:pt x="84201" y="6033643"/>
                  <a:pt x="60579" y="6156579"/>
                </a:cubicBezTo>
                <a:cubicBezTo>
                  <a:pt x="0" y="6472301"/>
                  <a:pt x="167386" y="6794246"/>
                  <a:pt x="458978" y="6946011"/>
                </a:cubicBezTo>
                <a:lnTo>
                  <a:pt x="10505822" y="15104492"/>
                </a:lnTo>
                <a:lnTo>
                  <a:pt x="14468222" y="15104492"/>
                </a:lnTo>
                <a:lnTo>
                  <a:pt x="14468222" y="0"/>
                </a:lnTo>
                <a:close/>
              </a:path>
            </a:pathLst>
          </a:custGeom>
          <a:blipFill rotWithShape="1">
            <a:blip r:embed="rId5">
              <a:alphaModFix/>
            </a:blip>
            <a:stretch>
              <a:fillRect b="0" l="-28460" r="-2846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4" name="Google Shape;104;p1"/>
          <p:cNvGrpSpPr/>
          <p:nvPr/>
        </p:nvGrpSpPr>
        <p:grpSpPr>
          <a:xfrm rot="-8476905">
            <a:off x="10110692" y="8952237"/>
            <a:ext cx="9844823" cy="1346987"/>
            <a:chOff x="0" y="-28575"/>
            <a:chExt cx="2882165" cy="394343"/>
          </a:xfrm>
        </p:grpSpPr>
        <p:sp>
          <p:nvSpPr>
            <p:cNvPr id="105" name="Google Shape;105;p1"/>
            <p:cNvSpPr/>
            <p:nvPr/>
          </p:nvSpPr>
          <p:spPr>
            <a:xfrm>
              <a:off x="0" y="0"/>
              <a:ext cx="2882165" cy="365768"/>
            </a:xfrm>
            <a:custGeom>
              <a:rect b="b" l="l" r="r" t="t"/>
              <a:pathLst>
                <a:path extrusionOk="0" h="365768" w="2882165">
                  <a:moveTo>
                    <a:pt x="2678965" y="0"/>
                  </a:moveTo>
                  <a:lnTo>
                    <a:pt x="0" y="0"/>
                  </a:lnTo>
                  <a:lnTo>
                    <a:pt x="203200" y="365768"/>
                  </a:lnTo>
                  <a:lnTo>
                    <a:pt x="2882165" y="365768"/>
                  </a:lnTo>
                  <a:lnTo>
                    <a:pt x="2678965" y="0"/>
                  </a:lnTo>
                  <a:close/>
                </a:path>
              </a:pathLst>
            </a:custGeom>
            <a:solidFill>
              <a:srgbClr val="1A2749"/>
            </a:solidFill>
            <a:ln>
              <a:noFill/>
            </a:ln>
          </p:spPr>
        </p:sp>
        <p:sp>
          <p:nvSpPr>
            <p:cNvPr id="106" name="Google Shape;106;p1"/>
            <p:cNvSpPr txBox="1"/>
            <p:nvPr/>
          </p:nvSpPr>
          <p:spPr>
            <a:xfrm>
              <a:off x="101600" y="-28575"/>
              <a:ext cx="2678965" cy="394343"/>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7" name="Google Shape;107;p1"/>
          <p:cNvGrpSpPr/>
          <p:nvPr/>
        </p:nvGrpSpPr>
        <p:grpSpPr>
          <a:xfrm rot="-8476905">
            <a:off x="11386360" y="8891679"/>
            <a:ext cx="7350497" cy="766762"/>
            <a:chOff x="0" y="-28575"/>
            <a:chExt cx="3117500" cy="325200"/>
          </a:xfrm>
        </p:grpSpPr>
        <p:sp>
          <p:nvSpPr>
            <p:cNvPr id="108" name="Google Shape;108;p1"/>
            <p:cNvSpPr/>
            <p:nvPr/>
          </p:nvSpPr>
          <p:spPr>
            <a:xfrm>
              <a:off x="0" y="0"/>
              <a:ext cx="3117500" cy="296625"/>
            </a:xfrm>
            <a:custGeom>
              <a:rect b="b" l="l" r="r" t="t"/>
              <a:pathLst>
                <a:path extrusionOk="0" h="296625" w="3117500">
                  <a:moveTo>
                    <a:pt x="2914300" y="0"/>
                  </a:moveTo>
                  <a:lnTo>
                    <a:pt x="0" y="0"/>
                  </a:lnTo>
                  <a:lnTo>
                    <a:pt x="203200" y="296625"/>
                  </a:lnTo>
                  <a:lnTo>
                    <a:pt x="3117500" y="296625"/>
                  </a:lnTo>
                  <a:lnTo>
                    <a:pt x="2914300" y="0"/>
                  </a:lnTo>
                  <a:close/>
                </a:path>
              </a:pathLst>
            </a:custGeom>
            <a:solidFill>
              <a:srgbClr val="844829"/>
            </a:solidFill>
            <a:ln>
              <a:noFill/>
            </a:ln>
          </p:spPr>
        </p:sp>
        <p:sp>
          <p:nvSpPr>
            <p:cNvPr id="109" name="Google Shape;109;p1"/>
            <p:cNvSpPr txBox="1"/>
            <p:nvPr/>
          </p:nvSpPr>
          <p:spPr>
            <a:xfrm>
              <a:off x="101600" y="-28575"/>
              <a:ext cx="2914300" cy="3252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0" name="Google Shape;110;p1"/>
          <p:cNvGrpSpPr/>
          <p:nvPr/>
        </p:nvGrpSpPr>
        <p:grpSpPr>
          <a:xfrm>
            <a:off x="719531" y="9399888"/>
            <a:ext cx="610756" cy="717168"/>
            <a:chOff x="0" y="-28575"/>
            <a:chExt cx="112841" cy="132502"/>
          </a:xfrm>
        </p:grpSpPr>
        <p:sp>
          <p:nvSpPr>
            <p:cNvPr id="111" name="Google Shape;111;p1"/>
            <p:cNvSpPr/>
            <p:nvPr/>
          </p:nvSpPr>
          <p:spPr>
            <a:xfrm>
              <a:off x="0" y="0"/>
              <a:ext cx="112841" cy="103927"/>
            </a:xfrm>
            <a:custGeom>
              <a:rect b="b" l="l" r="r" t="t"/>
              <a:pathLst>
                <a:path extrusionOk="0" h="103927" w="112841">
                  <a:moveTo>
                    <a:pt x="51963" y="0"/>
                  </a:moveTo>
                  <a:lnTo>
                    <a:pt x="60878" y="0"/>
                  </a:lnTo>
                  <a:cubicBezTo>
                    <a:pt x="74659" y="0"/>
                    <a:pt x="87876" y="5475"/>
                    <a:pt x="97621" y="15220"/>
                  </a:cubicBezTo>
                  <a:cubicBezTo>
                    <a:pt x="107366" y="24965"/>
                    <a:pt x="112841" y="38182"/>
                    <a:pt x="112841" y="51963"/>
                  </a:cubicBezTo>
                  <a:lnTo>
                    <a:pt x="112841" y="51963"/>
                  </a:lnTo>
                  <a:cubicBezTo>
                    <a:pt x="112841" y="65745"/>
                    <a:pt x="107366" y="78962"/>
                    <a:pt x="97621" y="88707"/>
                  </a:cubicBezTo>
                  <a:cubicBezTo>
                    <a:pt x="87876" y="98452"/>
                    <a:pt x="74659" y="103927"/>
                    <a:pt x="60878" y="103927"/>
                  </a:cubicBezTo>
                  <a:lnTo>
                    <a:pt x="51963" y="103927"/>
                  </a:lnTo>
                  <a:cubicBezTo>
                    <a:pt x="38182" y="103927"/>
                    <a:pt x="24965" y="98452"/>
                    <a:pt x="15220" y="88707"/>
                  </a:cubicBezTo>
                  <a:cubicBezTo>
                    <a:pt x="5475" y="78962"/>
                    <a:pt x="0" y="65745"/>
                    <a:pt x="0" y="51963"/>
                  </a:cubicBezTo>
                  <a:lnTo>
                    <a:pt x="0" y="51963"/>
                  </a:lnTo>
                  <a:cubicBezTo>
                    <a:pt x="0" y="38182"/>
                    <a:pt x="5475" y="24965"/>
                    <a:pt x="15220" y="15220"/>
                  </a:cubicBezTo>
                  <a:cubicBezTo>
                    <a:pt x="24965" y="5475"/>
                    <a:pt x="38182" y="0"/>
                    <a:pt x="51963" y="0"/>
                  </a:cubicBezTo>
                  <a:close/>
                </a:path>
              </a:pathLst>
            </a:custGeom>
            <a:solidFill>
              <a:srgbClr val="B38E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
            <p:cNvSpPr txBox="1"/>
            <p:nvPr/>
          </p:nvSpPr>
          <p:spPr>
            <a:xfrm>
              <a:off x="0" y="-28575"/>
              <a:ext cx="112841" cy="132502"/>
            </a:xfrm>
            <a:prstGeom prst="rect">
              <a:avLst/>
            </a:prstGeom>
            <a:noFill/>
            <a:ln>
              <a:noFill/>
            </a:ln>
          </p:spPr>
          <p:txBody>
            <a:bodyPr anchorCtr="0" anchor="ctr" bIns="68250" lIns="68250" spcFirstLastPara="1" rIns="68250" wrap="square" tIns="6825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3" name="Google Shape;113;p1"/>
          <p:cNvGrpSpPr/>
          <p:nvPr/>
        </p:nvGrpSpPr>
        <p:grpSpPr>
          <a:xfrm>
            <a:off x="6180231" y="9399888"/>
            <a:ext cx="610756" cy="717168"/>
            <a:chOff x="0" y="-28575"/>
            <a:chExt cx="112841" cy="132502"/>
          </a:xfrm>
        </p:grpSpPr>
        <p:sp>
          <p:nvSpPr>
            <p:cNvPr id="114" name="Google Shape;114;p1"/>
            <p:cNvSpPr/>
            <p:nvPr/>
          </p:nvSpPr>
          <p:spPr>
            <a:xfrm>
              <a:off x="0" y="0"/>
              <a:ext cx="112841" cy="103927"/>
            </a:xfrm>
            <a:custGeom>
              <a:rect b="b" l="l" r="r" t="t"/>
              <a:pathLst>
                <a:path extrusionOk="0" h="103927" w="112841">
                  <a:moveTo>
                    <a:pt x="51963" y="0"/>
                  </a:moveTo>
                  <a:lnTo>
                    <a:pt x="60878" y="0"/>
                  </a:lnTo>
                  <a:cubicBezTo>
                    <a:pt x="74659" y="0"/>
                    <a:pt x="87876" y="5475"/>
                    <a:pt x="97621" y="15220"/>
                  </a:cubicBezTo>
                  <a:cubicBezTo>
                    <a:pt x="107366" y="24965"/>
                    <a:pt x="112841" y="38182"/>
                    <a:pt x="112841" y="51963"/>
                  </a:cubicBezTo>
                  <a:lnTo>
                    <a:pt x="112841" y="51963"/>
                  </a:lnTo>
                  <a:cubicBezTo>
                    <a:pt x="112841" y="65745"/>
                    <a:pt x="107366" y="78962"/>
                    <a:pt x="97621" y="88707"/>
                  </a:cubicBezTo>
                  <a:cubicBezTo>
                    <a:pt x="87876" y="98452"/>
                    <a:pt x="74659" y="103927"/>
                    <a:pt x="60878" y="103927"/>
                  </a:cubicBezTo>
                  <a:lnTo>
                    <a:pt x="51963" y="103927"/>
                  </a:lnTo>
                  <a:cubicBezTo>
                    <a:pt x="38182" y="103927"/>
                    <a:pt x="24965" y="98452"/>
                    <a:pt x="15220" y="88707"/>
                  </a:cubicBezTo>
                  <a:cubicBezTo>
                    <a:pt x="5475" y="78962"/>
                    <a:pt x="0" y="65745"/>
                    <a:pt x="0" y="51963"/>
                  </a:cubicBezTo>
                  <a:lnTo>
                    <a:pt x="0" y="51963"/>
                  </a:lnTo>
                  <a:cubicBezTo>
                    <a:pt x="0" y="38182"/>
                    <a:pt x="5475" y="24965"/>
                    <a:pt x="15220" y="15220"/>
                  </a:cubicBezTo>
                  <a:cubicBezTo>
                    <a:pt x="24965" y="5475"/>
                    <a:pt x="38182" y="0"/>
                    <a:pt x="51963" y="0"/>
                  </a:cubicBezTo>
                  <a:close/>
                </a:path>
              </a:pathLst>
            </a:custGeom>
            <a:solidFill>
              <a:srgbClr val="B38E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
            <p:cNvSpPr txBox="1"/>
            <p:nvPr/>
          </p:nvSpPr>
          <p:spPr>
            <a:xfrm>
              <a:off x="0" y="-28575"/>
              <a:ext cx="112841" cy="132502"/>
            </a:xfrm>
            <a:prstGeom prst="rect">
              <a:avLst/>
            </a:prstGeom>
            <a:noFill/>
            <a:ln>
              <a:noFill/>
            </a:ln>
          </p:spPr>
          <p:txBody>
            <a:bodyPr anchorCtr="0" anchor="ctr" bIns="68250" lIns="68250" spcFirstLastPara="1" rIns="68250" wrap="square" tIns="6825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6" name="Google Shape;116;p1"/>
          <p:cNvSpPr/>
          <p:nvPr/>
        </p:nvSpPr>
        <p:spPr>
          <a:xfrm>
            <a:off x="836086" y="9654741"/>
            <a:ext cx="362125" cy="362125"/>
          </a:xfrm>
          <a:custGeom>
            <a:rect b="b" l="l" r="r" t="t"/>
            <a:pathLst>
              <a:path extrusionOk="0" h="362125" w="362125">
                <a:moveTo>
                  <a:pt x="0" y="0"/>
                </a:moveTo>
                <a:lnTo>
                  <a:pt x="362125" y="0"/>
                </a:lnTo>
                <a:lnTo>
                  <a:pt x="362125" y="362125"/>
                </a:lnTo>
                <a:lnTo>
                  <a:pt x="0" y="362125"/>
                </a:lnTo>
                <a:lnTo>
                  <a:pt x="0" y="0"/>
                </a:lnTo>
                <a:close/>
              </a:path>
            </a:pathLst>
          </a:custGeom>
          <a:blipFill rotWithShape="1">
            <a:blip r:embed="rId6">
              <a:alphaModFix/>
            </a:blip>
            <a:stretch>
              <a:fillRect b="0" l="0" r="0" t="0"/>
            </a:stretch>
          </a:blipFill>
          <a:ln>
            <a:noFill/>
          </a:ln>
        </p:spPr>
      </p:sp>
      <p:sp>
        <p:nvSpPr>
          <p:cNvPr id="117" name="Google Shape;117;p1"/>
          <p:cNvSpPr/>
          <p:nvPr/>
        </p:nvSpPr>
        <p:spPr>
          <a:xfrm>
            <a:off x="6297058" y="9714445"/>
            <a:ext cx="377102" cy="242717"/>
          </a:xfrm>
          <a:custGeom>
            <a:rect b="b" l="l" r="r" t="t"/>
            <a:pathLst>
              <a:path extrusionOk="0" h="242717" w="377102">
                <a:moveTo>
                  <a:pt x="0" y="0"/>
                </a:moveTo>
                <a:lnTo>
                  <a:pt x="377103" y="0"/>
                </a:lnTo>
                <a:lnTo>
                  <a:pt x="377103" y="242717"/>
                </a:lnTo>
                <a:lnTo>
                  <a:pt x="0" y="242717"/>
                </a:lnTo>
                <a:lnTo>
                  <a:pt x="0" y="0"/>
                </a:lnTo>
                <a:close/>
              </a:path>
            </a:pathLst>
          </a:custGeom>
          <a:blipFill rotWithShape="1">
            <a:blip r:embed="rId7">
              <a:alphaModFix/>
            </a:blip>
            <a:stretch>
              <a:fillRect b="0" l="0" r="0" t="0"/>
            </a:stretch>
          </a:blipFill>
          <a:ln>
            <a:noFill/>
          </a:ln>
        </p:spPr>
      </p:sp>
      <p:sp>
        <p:nvSpPr>
          <p:cNvPr id="118" name="Google Shape;118;p1"/>
          <p:cNvSpPr txBox="1"/>
          <p:nvPr/>
        </p:nvSpPr>
        <p:spPr>
          <a:xfrm>
            <a:off x="271242" y="3507213"/>
            <a:ext cx="10439850" cy="3139731"/>
          </a:xfrm>
          <a:prstGeom prst="rect">
            <a:avLst/>
          </a:prstGeom>
          <a:noFill/>
          <a:ln>
            <a:noFill/>
          </a:ln>
        </p:spPr>
        <p:txBody>
          <a:bodyPr anchorCtr="0" anchor="t" bIns="0" lIns="0" spcFirstLastPara="1" rIns="0" wrap="square" tIns="0">
            <a:spAutoFit/>
          </a:bodyPr>
          <a:lstStyle/>
          <a:p>
            <a:pPr indent="0" lvl="0" marL="0" marR="0" rtl="0" algn="l">
              <a:lnSpc>
                <a:spcPct val="121002"/>
              </a:lnSpc>
              <a:spcBef>
                <a:spcPts val="0"/>
              </a:spcBef>
              <a:spcAft>
                <a:spcPts val="0"/>
              </a:spcAft>
              <a:buNone/>
            </a:pPr>
            <a:r>
              <a:rPr b="1" i="0" lang="en-US" sz="10270" u="none" cap="none" strike="noStrike">
                <a:solidFill>
                  <a:srgbClr val="1A2749"/>
                </a:solidFill>
                <a:latin typeface="Antonio"/>
                <a:ea typeface="Antonio"/>
                <a:cs typeface="Antonio"/>
                <a:sym typeface="Antonio"/>
              </a:rPr>
              <a:t>From Recordkeeping to Tax Returns</a:t>
            </a:r>
            <a:endParaRPr/>
          </a:p>
        </p:txBody>
      </p:sp>
      <p:sp>
        <p:nvSpPr>
          <p:cNvPr id="119" name="Google Shape;119;p1"/>
          <p:cNvSpPr/>
          <p:nvPr/>
        </p:nvSpPr>
        <p:spPr>
          <a:xfrm>
            <a:off x="0" y="499207"/>
            <a:ext cx="1910104" cy="1916851"/>
          </a:xfrm>
          <a:custGeom>
            <a:rect b="b" l="l" r="r" t="t"/>
            <a:pathLst>
              <a:path extrusionOk="0" h="1916851" w="1910104">
                <a:moveTo>
                  <a:pt x="0" y="0"/>
                </a:moveTo>
                <a:lnTo>
                  <a:pt x="1910104" y="0"/>
                </a:lnTo>
                <a:lnTo>
                  <a:pt x="1910104" y="1916851"/>
                </a:lnTo>
                <a:lnTo>
                  <a:pt x="0" y="1916851"/>
                </a:lnTo>
                <a:lnTo>
                  <a:pt x="0" y="0"/>
                </a:lnTo>
                <a:close/>
              </a:path>
            </a:pathLst>
          </a:custGeom>
          <a:blipFill rotWithShape="1">
            <a:blip r:embed="rId8">
              <a:alphaModFix/>
            </a:blip>
            <a:stretch>
              <a:fillRect b="-73186" l="-28147" r="-294363" t="-63640"/>
            </a:stretch>
          </a:blipFill>
          <a:ln>
            <a:noFill/>
          </a:ln>
        </p:spPr>
      </p:sp>
      <p:sp>
        <p:nvSpPr>
          <p:cNvPr id="120" name="Google Shape;120;p1"/>
          <p:cNvSpPr txBox="1"/>
          <p:nvPr/>
        </p:nvSpPr>
        <p:spPr>
          <a:xfrm>
            <a:off x="271242" y="6694569"/>
            <a:ext cx="9925345" cy="584909"/>
          </a:xfrm>
          <a:prstGeom prst="rect">
            <a:avLst/>
          </a:prstGeom>
          <a:noFill/>
          <a:ln>
            <a:noFill/>
          </a:ln>
        </p:spPr>
        <p:txBody>
          <a:bodyPr anchorCtr="0" anchor="t" bIns="0" lIns="0" spcFirstLastPara="1" rIns="0" wrap="square" tIns="0">
            <a:spAutoFit/>
          </a:bodyPr>
          <a:lstStyle/>
          <a:p>
            <a:pPr indent="0" lvl="0" marL="0" marR="0" rtl="0" algn="l">
              <a:lnSpc>
                <a:spcPct val="134013"/>
              </a:lnSpc>
              <a:spcBef>
                <a:spcPts val="0"/>
              </a:spcBef>
              <a:spcAft>
                <a:spcPts val="0"/>
              </a:spcAft>
              <a:buNone/>
            </a:pPr>
            <a:r>
              <a:rPr b="1" i="1" lang="en-US" sz="3531" u="none" cap="none" strike="noStrike">
                <a:solidFill>
                  <a:srgbClr val="1A2749"/>
                </a:solidFill>
                <a:latin typeface="Inter"/>
                <a:ea typeface="Inter"/>
                <a:cs typeface="Inter"/>
                <a:sym typeface="Inter"/>
              </a:rPr>
              <a:t>A Step-by-Step Guide</a:t>
            </a:r>
            <a:endParaRPr/>
          </a:p>
        </p:txBody>
      </p:sp>
      <p:sp>
        <p:nvSpPr>
          <p:cNvPr id="121" name="Google Shape;121;p1"/>
          <p:cNvSpPr txBox="1"/>
          <p:nvPr/>
        </p:nvSpPr>
        <p:spPr>
          <a:xfrm>
            <a:off x="1497863" y="9570341"/>
            <a:ext cx="4577594" cy="422636"/>
          </a:xfrm>
          <a:prstGeom prst="rect">
            <a:avLst/>
          </a:prstGeom>
          <a:noFill/>
          <a:ln>
            <a:noFill/>
          </a:ln>
        </p:spPr>
        <p:txBody>
          <a:bodyPr anchorCtr="0" anchor="t" bIns="0" lIns="0" spcFirstLastPara="1" rIns="0" wrap="square" tIns="0">
            <a:spAutoFit/>
          </a:bodyPr>
          <a:lstStyle/>
          <a:p>
            <a:pPr indent="0" lvl="0" marL="0" marR="0" rtl="0" algn="l">
              <a:lnSpc>
                <a:spcPct val="140040"/>
              </a:lnSpc>
              <a:spcBef>
                <a:spcPts val="0"/>
              </a:spcBef>
              <a:spcAft>
                <a:spcPts val="0"/>
              </a:spcAft>
              <a:buNone/>
            </a:pPr>
            <a:r>
              <a:rPr b="0" i="0" lang="en-US" sz="2485" u="none" cap="none" strike="noStrike">
                <a:solidFill>
                  <a:srgbClr val="1A2749"/>
                </a:solidFill>
                <a:latin typeface="Inter"/>
                <a:ea typeface="Inter"/>
                <a:cs typeface="Inter"/>
                <a:sym typeface="Inter"/>
              </a:rPr>
              <a:t>www.belshawaccounting.com</a:t>
            </a:r>
            <a:endParaRPr/>
          </a:p>
        </p:txBody>
      </p:sp>
      <p:sp>
        <p:nvSpPr>
          <p:cNvPr id="122" name="Google Shape;122;p1"/>
          <p:cNvSpPr txBox="1"/>
          <p:nvPr/>
        </p:nvSpPr>
        <p:spPr>
          <a:xfrm>
            <a:off x="7026737" y="9570341"/>
            <a:ext cx="5178643" cy="455656"/>
          </a:xfrm>
          <a:prstGeom prst="rect">
            <a:avLst/>
          </a:prstGeom>
          <a:noFill/>
          <a:ln>
            <a:noFill/>
          </a:ln>
        </p:spPr>
        <p:txBody>
          <a:bodyPr anchorCtr="0" anchor="t" bIns="0" lIns="0" spcFirstLastPara="1" rIns="0" wrap="square" tIns="0">
            <a:spAutoFit/>
          </a:bodyPr>
          <a:lstStyle/>
          <a:p>
            <a:pPr indent="0" lvl="0" marL="0" marR="0" rtl="0" algn="l">
              <a:lnSpc>
                <a:spcPct val="140037"/>
              </a:lnSpc>
              <a:spcBef>
                <a:spcPts val="0"/>
              </a:spcBef>
              <a:spcAft>
                <a:spcPts val="0"/>
              </a:spcAft>
              <a:buNone/>
            </a:pPr>
            <a:r>
              <a:rPr b="0" i="0" lang="en-US" sz="2685" u="none" cap="none" strike="noStrike">
                <a:solidFill>
                  <a:srgbClr val="1A2749"/>
                </a:solidFill>
                <a:latin typeface="Inter"/>
                <a:ea typeface="Inter"/>
                <a:cs typeface="Inter"/>
                <a:sym typeface="Inter"/>
              </a:rPr>
              <a:t>info@belshawaccounting.com</a:t>
            </a:r>
            <a:endParaRPr/>
          </a:p>
        </p:txBody>
      </p:sp>
      <p:sp>
        <p:nvSpPr>
          <p:cNvPr id="123" name="Google Shape;123;p1"/>
          <p:cNvSpPr txBox="1"/>
          <p:nvPr/>
        </p:nvSpPr>
        <p:spPr>
          <a:xfrm>
            <a:off x="1910104" y="602570"/>
            <a:ext cx="4647153" cy="1971058"/>
          </a:xfrm>
          <a:prstGeom prst="rect">
            <a:avLst/>
          </a:prstGeom>
          <a:noFill/>
          <a:ln>
            <a:noFill/>
          </a:ln>
        </p:spPr>
        <p:txBody>
          <a:bodyPr anchorCtr="0" anchor="t" bIns="0" lIns="0" spcFirstLastPara="1" rIns="0" wrap="square" tIns="0">
            <a:spAutoFit/>
          </a:bodyPr>
          <a:lstStyle/>
          <a:p>
            <a:pPr indent="0" lvl="0" marL="0" marR="0" rtl="0" algn="l">
              <a:lnSpc>
                <a:spcPct val="139984"/>
              </a:lnSpc>
              <a:spcBef>
                <a:spcPts val="0"/>
              </a:spcBef>
              <a:spcAft>
                <a:spcPts val="0"/>
              </a:spcAft>
              <a:buNone/>
            </a:pPr>
            <a:r>
              <a:rPr b="1" i="0" lang="en-US" sz="3774" u="none" cap="none" strike="noStrike">
                <a:solidFill>
                  <a:srgbClr val="1A2749"/>
                </a:solidFill>
                <a:latin typeface="Antonio"/>
                <a:ea typeface="Antonio"/>
                <a:cs typeface="Antonio"/>
                <a:sym typeface="Antonio"/>
              </a:rPr>
              <a:t>BELSHAW ACCOUNTING, TAX AND ADVISORY SERVICES LLC</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302" name="Shape 302"/>
        <p:cNvGrpSpPr/>
        <p:nvPr/>
      </p:nvGrpSpPr>
      <p:grpSpPr>
        <a:xfrm>
          <a:off x="0" y="0"/>
          <a:ext cx="0" cy="0"/>
          <a:chOff x="0" y="0"/>
          <a:chExt cx="0" cy="0"/>
        </a:xfrm>
      </p:grpSpPr>
      <p:sp>
        <p:nvSpPr>
          <p:cNvPr id="303" name="Google Shape;303;p10"/>
          <p:cNvSpPr/>
          <p:nvPr/>
        </p:nvSpPr>
        <p:spPr>
          <a:xfrm>
            <a:off x="10952904" y="0"/>
            <a:ext cx="7335096" cy="10287000"/>
          </a:xfrm>
          <a:custGeom>
            <a:rect b="b" l="l" r="r" t="t"/>
            <a:pathLst>
              <a:path extrusionOk="0" h="10287000" w="7335096">
                <a:moveTo>
                  <a:pt x="0" y="0"/>
                </a:moveTo>
                <a:lnTo>
                  <a:pt x="7335096" y="0"/>
                </a:lnTo>
                <a:lnTo>
                  <a:pt x="7335096" y="10287000"/>
                </a:lnTo>
                <a:lnTo>
                  <a:pt x="0" y="10287000"/>
                </a:lnTo>
                <a:lnTo>
                  <a:pt x="0" y="0"/>
                </a:lnTo>
                <a:close/>
              </a:path>
            </a:pathLst>
          </a:custGeom>
          <a:blipFill rotWithShape="1">
            <a:blip r:embed="rId3">
              <a:alphaModFix/>
            </a:blip>
            <a:stretch>
              <a:fillRect b="0" l="-76620" r="-76620" t="0"/>
            </a:stretch>
          </a:blipFill>
          <a:ln>
            <a:noFill/>
          </a:ln>
        </p:spPr>
      </p:sp>
      <p:grpSp>
        <p:nvGrpSpPr>
          <p:cNvPr id="304" name="Google Shape;304;p10"/>
          <p:cNvGrpSpPr/>
          <p:nvPr/>
        </p:nvGrpSpPr>
        <p:grpSpPr>
          <a:xfrm>
            <a:off x="0" y="-5885920"/>
            <a:ext cx="13732956" cy="17263903"/>
            <a:chOff x="0" y="0"/>
            <a:chExt cx="18310608" cy="23018538"/>
          </a:xfrm>
        </p:grpSpPr>
        <p:sp>
          <p:nvSpPr>
            <p:cNvPr id="305" name="Google Shape;305;p10"/>
            <p:cNvSpPr/>
            <p:nvPr/>
          </p:nvSpPr>
          <p:spPr>
            <a:xfrm>
              <a:off x="0" y="7847894"/>
              <a:ext cx="14250739" cy="13716000"/>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0"/>
            <p:cNvSpPr/>
            <p:nvPr/>
          </p:nvSpPr>
          <p:spPr>
            <a:xfrm rot="-782927">
              <a:off x="9329737" y="387414"/>
              <a:ext cx="5975721" cy="22243709"/>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0"/>
            <p:cNvSpPr/>
            <p:nvPr/>
          </p:nvSpPr>
          <p:spPr>
            <a:xfrm rot="-782927">
              <a:off x="15801997" y="6526202"/>
              <a:ext cx="732723" cy="15814892"/>
            </a:xfrm>
            <a:prstGeom prst="rect">
              <a:avLst/>
            </a:pr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8" name="Google Shape;308;p10"/>
          <p:cNvGrpSpPr/>
          <p:nvPr/>
        </p:nvGrpSpPr>
        <p:grpSpPr>
          <a:xfrm>
            <a:off x="1028700" y="2223641"/>
            <a:ext cx="9659354" cy="5911154"/>
            <a:chOff x="0" y="95250"/>
            <a:chExt cx="12879139" cy="7881538"/>
          </a:xfrm>
        </p:grpSpPr>
        <p:sp>
          <p:nvSpPr>
            <p:cNvPr id="309" name="Google Shape;309;p10"/>
            <p:cNvSpPr txBox="1"/>
            <p:nvPr/>
          </p:nvSpPr>
          <p:spPr>
            <a:xfrm>
              <a:off x="0" y="95250"/>
              <a:ext cx="12879139" cy="399415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US" sz="10500" u="none" cap="none" strike="noStrike">
                  <a:solidFill>
                    <a:srgbClr val="0F1E42"/>
                  </a:solidFill>
                  <a:latin typeface="Inter"/>
                  <a:ea typeface="Inter"/>
                  <a:cs typeface="Inter"/>
                  <a:sym typeface="Inter"/>
                </a:rPr>
                <a:t>Review Expenses</a:t>
              </a:r>
              <a:endParaRPr/>
            </a:p>
          </p:txBody>
        </p:sp>
        <p:sp>
          <p:nvSpPr>
            <p:cNvPr id="310" name="Google Shape;310;p10"/>
            <p:cNvSpPr txBox="1"/>
            <p:nvPr/>
          </p:nvSpPr>
          <p:spPr>
            <a:xfrm>
              <a:off x="0" y="4342810"/>
              <a:ext cx="12874174" cy="3633978"/>
            </a:xfrm>
            <a:prstGeom prst="rect">
              <a:avLst/>
            </a:prstGeom>
            <a:noFill/>
            <a:ln>
              <a:noFill/>
            </a:ln>
          </p:spPr>
          <p:txBody>
            <a:bodyPr anchorCtr="0" anchor="t" bIns="0" lIns="0" spcFirstLastPara="1" rIns="0" wrap="square" tIns="0">
              <a:spAutoFit/>
            </a:bodyPr>
            <a:lstStyle/>
            <a:p>
              <a:pPr indent="-338423" lvl="1" marL="676846" marR="0" rtl="0" algn="l">
                <a:lnSpc>
                  <a:spcPct val="139968"/>
                </a:lnSpc>
                <a:spcBef>
                  <a:spcPts val="0"/>
                </a:spcBef>
                <a:spcAft>
                  <a:spcPts val="0"/>
                </a:spcAft>
                <a:buClr>
                  <a:srgbClr val="000000"/>
                </a:buClr>
                <a:buSzPts val="3135"/>
                <a:buFont typeface="Arial"/>
                <a:buChar char="•"/>
              </a:pPr>
              <a:r>
                <a:rPr b="0" i="0" lang="en-US" sz="3135" u="none" cap="none" strike="noStrike">
                  <a:solidFill>
                    <a:srgbClr val="000000"/>
                  </a:solidFill>
                  <a:latin typeface="Inter"/>
                  <a:ea typeface="Inter"/>
                  <a:cs typeface="Inter"/>
                  <a:sym typeface="Inter"/>
                </a:rPr>
                <a:t>Go through your expense records to ensure you’re claiming all eligible deductions (e.g., office supplies, travel, home office).</a:t>
              </a:r>
              <a:endParaRPr/>
            </a:p>
            <a:p>
              <a:pPr indent="-338423" lvl="1" marL="676846" marR="0" rtl="0" algn="l">
                <a:lnSpc>
                  <a:spcPct val="139968"/>
                </a:lnSpc>
                <a:spcBef>
                  <a:spcPts val="0"/>
                </a:spcBef>
                <a:spcAft>
                  <a:spcPts val="0"/>
                </a:spcAft>
                <a:buClr>
                  <a:srgbClr val="000000"/>
                </a:buClr>
                <a:buSzPts val="3135"/>
                <a:buFont typeface="Arial"/>
                <a:buChar char="•"/>
              </a:pPr>
              <a:r>
                <a:rPr b="0" i="0" lang="en-US" sz="3135" u="none" cap="none" strike="noStrike">
                  <a:solidFill>
                    <a:srgbClr val="000000"/>
                  </a:solidFill>
                  <a:latin typeface="Inter"/>
                  <a:ea typeface="Inter"/>
                  <a:cs typeface="Inter"/>
                  <a:sym typeface="Inter"/>
                </a:rPr>
                <a:t>Identify any potential business expenses that may have been overlooked throughout the year.</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314" name="Shape 314"/>
        <p:cNvGrpSpPr/>
        <p:nvPr/>
      </p:nvGrpSpPr>
      <p:grpSpPr>
        <a:xfrm>
          <a:off x="0" y="0"/>
          <a:ext cx="0" cy="0"/>
          <a:chOff x="0" y="0"/>
          <a:chExt cx="0" cy="0"/>
        </a:xfrm>
      </p:grpSpPr>
      <p:sp>
        <p:nvSpPr>
          <p:cNvPr id="315" name="Google Shape;315;p11"/>
          <p:cNvSpPr/>
          <p:nvPr/>
        </p:nvSpPr>
        <p:spPr>
          <a:xfrm>
            <a:off x="10952904" y="0"/>
            <a:ext cx="7335096" cy="10287000"/>
          </a:xfrm>
          <a:custGeom>
            <a:rect b="b" l="l" r="r" t="t"/>
            <a:pathLst>
              <a:path extrusionOk="0" h="10287000" w="7335096">
                <a:moveTo>
                  <a:pt x="0" y="0"/>
                </a:moveTo>
                <a:lnTo>
                  <a:pt x="7335096" y="0"/>
                </a:lnTo>
                <a:lnTo>
                  <a:pt x="7335096" y="10287000"/>
                </a:lnTo>
                <a:lnTo>
                  <a:pt x="0" y="10287000"/>
                </a:lnTo>
                <a:lnTo>
                  <a:pt x="0" y="0"/>
                </a:lnTo>
                <a:close/>
              </a:path>
            </a:pathLst>
          </a:custGeom>
          <a:blipFill rotWithShape="1">
            <a:blip r:embed="rId3">
              <a:alphaModFix/>
            </a:blip>
            <a:stretch>
              <a:fillRect b="0" l="-76620" r="-76620" t="0"/>
            </a:stretch>
          </a:blipFill>
          <a:ln>
            <a:noFill/>
          </a:ln>
        </p:spPr>
      </p:sp>
      <p:sp>
        <p:nvSpPr>
          <p:cNvPr id="316" name="Google Shape;316;p11"/>
          <p:cNvSpPr/>
          <p:nvPr/>
        </p:nvSpPr>
        <p:spPr>
          <a:xfrm>
            <a:off x="0" y="0"/>
            <a:ext cx="10688054" cy="10287000"/>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rot="-782927">
            <a:off x="6997303" y="-5595359"/>
            <a:ext cx="4481791" cy="16682782"/>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rot="-782927">
            <a:off x="11851498" y="-991268"/>
            <a:ext cx="549542" cy="11861169"/>
          </a:xfrm>
          <a:prstGeom prst="rect">
            <a:avLst/>
          </a:prstGeom>
          <a:solidFill>
            <a:srgbClr val="1B6D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9" name="Google Shape;319;p11"/>
          <p:cNvGrpSpPr/>
          <p:nvPr/>
        </p:nvGrpSpPr>
        <p:grpSpPr>
          <a:xfrm>
            <a:off x="1028700" y="1820415"/>
            <a:ext cx="9659354" cy="6717607"/>
            <a:chOff x="0" y="95250"/>
            <a:chExt cx="12879139" cy="8956809"/>
          </a:xfrm>
        </p:grpSpPr>
        <p:sp>
          <p:nvSpPr>
            <p:cNvPr id="320" name="Google Shape;320;p11"/>
            <p:cNvSpPr txBox="1"/>
            <p:nvPr/>
          </p:nvSpPr>
          <p:spPr>
            <a:xfrm>
              <a:off x="0" y="95250"/>
              <a:ext cx="12879139" cy="3596221"/>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US" sz="9500" u="none" cap="none" strike="noStrike">
                  <a:solidFill>
                    <a:srgbClr val="0F1E42"/>
                  </a:solidFill>
                  <a:latin typeface="Inter"/>
                  <a:ea typeface="Inter"/>
                  <a:cs typeface="Inter"/>
                  <a:sym typeface="Inter"/>
                </a:rPr>
                <a:t>Understand Key Tax Deadlines</a:t>
              </a:r>
              <a:endParaRPr/>
            </a:p>
          </p:txBody>
        </p:sp>
        <p:sp>
          <p:nvSpPr>
            <p:cNvPr id="321" name="Google Shape;321;p11"/>
            <p:cNvSpPr txBox="1"/>
            <p:nvPr/>
          </p:nvSpPr>
          <p:spPr>
            <a:xfrm>
              <a:off x="0" y="3944881"/>
              <a:ext cx="12874174" cy="5107178"/>
            </a:xfrm>
            <a:prstGeom prst="rect">
              <a:avLst/>
            </a:prstGeom>
            <a:noFill/>
            <a:ln>
              <a:noFill/>
            </a:ln>
          </p:spPr>
          <p:txBody>
            <a:bodyPr anchorCtr="0" anchor="t" bIns="0" lIns="0" spcFirstLastPara="1" rIns="0" wrap="square" tIns="0">
              <a:spAutoFit/>
            </a:bodyPr>
            <a:lstStyle/>
            <a:p>
              <a:pPr indent="-338423" lvl="1" marL="676846" marR="0" rtl="0" algn="l">
                <a:lnSpc>
                  <a:spcPct val="139968"/>
                </a:lnSpc>
                <a:spcBef>
                  <a:spcPts val="0"/>
                </a:spcBef>
                <a:spcAft>
                  <a:spcPts val="0"/>
                </a:spcAft>
                <a:buClr>
                  <a:srgbClr val="000000"/>
                </a:buClr>
                <a:buSzPts val="3135"/>
                <a:buFont typeface="Arial"/>
                <a:buChar char="•"/>
              </a:pPr>
              <a:r>
                <a:rPr b="0" i="0" lang="en-US" sz="3135" u="none" cap="none" strike="noStrike">
                  <a:solidFill>
                    <a:srgbClr val="000000"/>
                  </a:solidFill>
                  <a:latin typeface="Inter"/>
                  <a:ea typeface="Inter"/>
                  <a:cs typeface="Inter"/>
                  <a:sym typeface="Inter"/>
                </a:rPr>
                <a:t>Be aware of important tax deadlines, including quarterly estimated tax payments for businesses and end-of-year filing deadlines (e.g., April 15th for individual and business returns).</a:t>
              </a:r>
              <a:endParaRPr/>
            </a:p>
            <a:p>
              <a:pPr indent="-338423" lvl="1" marL="676846" marR="0" rtl="0" algn="l">
                <a:lnSpc>
                  <a:spcPct val="139968"/>
                </a:lnSpc>
                <a:spcBef>
                  <a:spcPts val="0"/>
                </a:spcBef>
                <a:spcAft>
                  <a:spcPts val="0"/>
                </a:spcAft>
                <a:buClr>
                  <a:srgbClr val="000000"/>
                </a:buClr>
                <a:buSzPts val="3135"/>
                <a:buFont typeface="Arial"/>
                <a:buChar char="•"/>
              </a:pPr>
              <a:r>
                <a:rPr b="0" i="0" lang="en-US" sz="3135" u="none" cap="none" strike="noStrike">
                  <a:solidFill>
                    <a:srgbClr val="000000"/>
                  </a:solidFill>
                  <a:latin typeface="Inter"/>
                  <a:ea typeface="Inter"/>
                  <a:cs typeface="Inter"/>
                  <a:sym typeface="Inter"/>
                </a:rPr>
                <a:t>Set reminders to avoid late penalties or interest charges.</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325" name="Shape 325"/>
        <p:cNvGrpSpPr/>
        <p:nvPr/>
      </p:nvGrpSpPr>
      <p:grpSpPr>
        <a:xfrm>
          <a:off x="0" y="0"/>
          <a:ext cx="0" cy="0"/>
          <a:chOff x="0" y="0"/>
          <a:chExt cx="0" cy="0"/>
        </a:xfrm>
      </p:grpSpPr>
      <p:sp>
        <p:nvSpPr>
          <p:cNvPr id="326" name="Google Shape;326;p12"/>
          <p:cNvSpPr/>
          <p:nvPr/>
        </p:nvSpPr>
        <p:spPr>
          <a:xfrm>
            <a:off x="10952904" y="0"/>
            <a:ext cx="7335096" cy="10287000"/>
          </a:xfrm>
          <a:custGeom>
            <a:rect b="b" l="l" r="r" t="t"/>
            <a:pathLst>
              <a:path extrusionOk="0" h="10287000" w="7335096">
                <a:moveTo>
                  <a:pt x="0" y="0"/>
                </a:moveTo>
                <a:lnTo>
                  <a:pt x="7335096" y="0"/>
                </a:lnTo>
                <a:lnTo>
                  <a:pt x="7335096" y="10287000"/>
                </a:lnTo>
                <a:lnTo>
                  <a:pt x="0" y="10287000"/>
                </a:lnTo>
                <a:lnTo>
                  <a:pt x="0" y="0"/>
                </a:lnTo>
                <a:close/>
              </a:path>
            </a:pathLst>
          </a:custGeom>
          <a:blipFill rotWithShape="1">
            <a:blip r:embed="rId3">
              <a:alphaModFix/>
            </a:blip>
            <a:stretch>
              <a:fillRect b="0" l="-55242" r="-55244" t="0"/>
            </a:stretch>
          </a:blipFill>
          <a:ln>
            <a:noFill/>
          </a:ln>
        </p:spPr>
      </p:sp>
      <p:grpSp>
        <p:nvGrpSpPr>
          <p:cNvPr id="327" name="Google Shape;327;p12"/>
          <p:cNvGrpSpPr/>
          <p:nvPr/>
        </p:nvGrpSpPr>
        <p:grpSpPr>
          <a:xfrm>
            <a:off x="0" y="-5885920"/>
            <a:ext cx="13732956" cy="17263903"/>
            <a:chOff x="0" y="0"/>
            <a:chExt cx="18310608" cy="23018538"/>
          </a:xfrm>
        </p:grpSpPr>
        <p:sp>
          <p:nvSpPr>
            <p:cNvPr id="328" name="Google Shape;328;p12"/>
            <p:cNvSpPr/>
            <p:nvPr/>
          </p:nvSpPr>
          <p:spPr>
            <a:xfrm>
              <a:off x="0" y="7847894"/>
              <a:ext cx="14250739" cy="13716000"/>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2"/>
            <p:cNvSpPr/>
            <p:nvPr/>
          </p:nvSpPr>
          <p:spPr>
            <a:xfrm rot="-782927">
              <a:off x="9329737" y="387414"/>
              <a:ext cx="5975721" cy="22243709"/>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2"/>
            <p:cNvSpPr/>
            <p:nvPr/>
          </p:nvSpPr>
          <p:spPr>
            <a:xfrm rot="-782927">
              <a:off x="15801997" y="6526202"/>
              <a:ext cx="732723" cy="15814892"/>
            </a:xfrm>
            <a:prstGeom prst="rect">
              <a:avLst/>
            </a:pr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1" name="Google Shape;331;p12"/>
          <p:cNvGrpSpPr/>
          <p:nvPr/>
        </p:nvGrpSpPr>
        <p:grpSpPr>
          <a:xfrm>
            <a:off x="1028700" y="2064687"/>
            <a:ext cx="9659354" cy="6630863"/>
            <a:chOff x="0" y="95250"/>
            <a:chExt cx="12879139" cy="8841150"/>
          </a:xfrm>
        </p:grpSpPr>
        <p:sp>
          <p:nvSpPr>
            <p:cNvPr id="332" name="Google Shape;332;p12"/>
            <p:cNvSpPr txBox="1"/>
            <p:nvPr/>
          </p:nvSpPr>
          <p:spPr>
            <a:xfrm>
              <a:off x="0" y="95250"/>
              <a:ext cx="12879139" cy="399415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US" sz="10500" u="none" cap="none" strike="noStrike">
                  <a:solidFill>
                    <a:srgbClr val="0F1E42"/>
                  </a:solidFill>
                  <a:latin typeface="Inter"/>
                  <a:ea typeface="Inter"/>
                  <a:cs typeface="Inter"/>
                  <a:sym typeface="Inter"/>
                </a:rPr>
                <a:t>Use a Tax Organizer</a:t>
              </a:r>
              <a:endParaRPr/>
            </a:p>
          </p:txBody>
        </p:sp>
        <p:sp>
          <p:nvSpPr>
            <p:cNvPr id="333" name="Google Shape;333;p12"/>
            <p:cNvSpPr txBox="1"/>
            <p:nvPr/>
          </p:nvSpPr>
          <p:spPr>
            <a:xfrm>
              <a:off x="0" y="4323760"/>
              <a:ext cx="12874174" cy="4612640"/>
            </a:xfrm>
            <a:prstGeom prst="rect">
              <a:avLst/>
            </a:prstGeom>
            <a:noFill/>
            <a:ln>
              <a:noFill/>
            </a:ln>
          </p:spPr>
          <p:txBody>
            <a:bodyPr anchorCtr="0" anchor="t" bIns="0" lIns="0" spcFirstLastPara="1" rIns="0" wrap="square" tIns="0">
              <a:spAutoFit/>
            </a:bodyPr>
            <a:lstStyle/>
            <a:p>
              <a:pPr indent="-356235" lvl="1" marL="712470" marR="0" rtl="0" algn="l">
                <a:lnSpc>
                  <a:spcPct val="140000"/>
                </a:lnSpc>
                <a:spcBef>
                  <a:spcPts val="0"/>
                </a:spcBef>
                <a:spcAft>
                  <a:spcPts val="0"/>
                </a:spcAft>
                <a:buClr>
                  <a:srgbClr val="0F1E42"/>
                </a:buClr>
                <a:buSzPts val="3300"/>
                <a:buFont typeface="Arial"/>
                <a:buChar char="•"/>
              </a:pPr>
              <a:r>
                <a:rPr b="0" i="0" lang="en-US" sz="3300" u="none" cap="none" strike="noStrike">
                  <a:solidFill>
                    <a:srgbClr val="0F1E42"/>
                  </a:solidFill>
                  <a:latin typeface="Inter"/>
                  <a:ea typeface="Inter"/>
                  <a:cs typeface="Inter"/>
                  <a:sym typeface="Inter"/>
                </a:rPr>
                <a:t>Utilize a tax organizer or checklist to keep track of what documents are needed and which ones are already prepared.</a:t>
              </a:r>
              <a:endParaRPr/>
            </a:p>
            <a:p>
              <a:pPr indent="-356235" lvl="1" marL="712470" marR="0" rtl="0" algn="l">
                <a:lnSpc>
                  <a:spcPct val="140000"/>
                </a:lnSpc>
                <a:spcBef>
                  <a:spcPts val="0"/>
                </a:spcBef>
                <a:spcAft>
                  <a:spcPts val="0"/>
                </a:spcAft>
                <a:buClr>
                  <a:srgbClr val="0F1E42"/>
                </a:buClr>
                <a:buSzPts val="3300"/>
                <a:buFont typeface="Arial"/>
                <a:buChar char="•"/>
              </a:pPr>
              <a:r>
                <a:rPr b="0" i="0" lang="en-US" sz="3300" u="none" cap="none" strike="noStrike">
                  <a:solidFill>
                    <a:srgbClr val="0F1E42"/>
                  </a:solidFill>
                  <a:latin typeface="Inter"/>
                  <a:ea typeface="Inter"/>
                  <a:cs typeface="Inter"/>
                  <a:sym typeface="Inter"/>
                </a:rPr>
                <a:t>Organizers can help streamline the process, ensuring you don’t miss any important forms or details when filing.</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337" name="Shape 337"/>
        <p:cNvGrpSpPr/>
        <p:nvPr/>
      </p:nvGrpSpPr>
      <p:grpSpPr>
        <a:xfrm>
          <a:off x="0" y="0"/>
          <a:ext cx="0" cy="0"/>
          <a:chOff x="0" y="0"/>
          <a:chExt cx="0" cy="0"/>
        </a:xfrm>
      </p:grpSpPr>
      <p:sp>
        <p:nvSpPr>
          <p:cNvPr id="338" name="Google Shape;338;p13"/>
          <p:cNvSpPr/>
          <p:nvPr/>
        </p:nvSpPr>
        <p:spPr>
          <a:xfrm>
            <a:off x="10952904" y="0"/>
            <a:ext cx="7335096" cy="10287000"/>
          </a:xfrm>
          <a:custGeom>
            <a:rect b="b" l="l" r="r" t="t"/>
            <a:pathLst>
              <a:path extrusionOk="0" h="10287000" w="7335096">
                <a:moveTo>
                  <a:pt x="0" y="0"/>
                </a:moveTo>
                <a:lnTo>
                  <a:pt x="7335096" y="0"/>
                </a:lnTo>
                <a:lnTo>
                  <a:pt x="7335096" y="10287000"/>
                </a:lnTo>
                <a:lnTo>
                  <a:pt x="0" y="10287000"/>
                </a:lnTo>
                <a:lnTo>
                  <a:pt x="0" y="0"/>
                </a:lnTo>
                <a:close/>
              </a:path>
            </a:pathLst>
          </a:custGeom>
          <a:blipFill rotWithShape="1">
            <a:blip r:embed="rId3">
              <a:alphaModFix/>
            </a:blip>
            <a:stretch>
              <a:fillRect b="0" l="-77779" r="-77779" t="0"/>
            </a:stretch>
          </a:blipFill>
          <a:ln>
            <a:noFill/>
          </a:ln>
        </p:spPr>
      </p:sp>
      <p:grpSp>
        <p:nvGrpSpPr>
          <p:cNvPr id="339" name="Google Shape;339;p13"/>
          <p:cNvGrpSpPr/>
          <p:nvPr/>
        </p:nvGrpSpPr>
        <p:grpSpPr>
          <a:xfrm>
            <a:off x="0" y="-5885920"/>
            <a:ext cx="13732956" cy="17263903"/>
            <a:chOff x="0" y="0"/>
            <a:chExt cx="18310608" cy="23018538"/>
          </a:xfrm>
        </p:grpSpPr>
        <p:sp>
          <p:nvSpPr>
            <p:cNvPr id="340" name="Google Shape;340;p13"/>
            <p:cNvSpPr/>
            <p:nvPr/>
          </p:nvSpPr>
          <p:spPr>
            <a:xfrm>
              <a:off x="0" y="7847894"/>
              <a:ext cx="14250739" cy="13716000"/>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3"/>
            <p:cNvSpPr/>
            <p:nvPr/>
          </p:nvSpPr>
          <p:spPr>
            <a:xfrm rot="-782927">
              <a:off x="9329737" y="387414"/>
              <a:ext cx="5975721" cy="22243709"/>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3"/>
            <p:cNvSpPr/>
            <p:nvPr/>
          </p:nvSpPr>
          <p:spPr>
            <a:xfrm rot="-782927">
              <a:off x="15801997" y="6526202"/>
              <a:ext cx="732723" cy="15814892"/>
            </a:xfrm>
            <a:prstGeom prst="rect">
              <a:avLst/>
            </a:prstGeom>
            <a:solidFill>
              <a:srgbClr val="A282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3" name="Google Shape;343;p13"/>
          <p:cNvGrpSpPr/>
          <p:nvPr/>
        </p:nvGrpSpPr>
        <p:grpSpPr>
          <a:xfrm>
            <a:off x="1028700" y="2810326"/>
            <a:ext cx="9659354" cy="4970954"/>
            <a:chOff x="0" y="85725"/>
            <a:chExt cx="12879139" cy="6627939"/>
          </a:xfrm>
        </p:grpSpPr>
        <p:sp>
          <p:nvSpPr>
            <p:cNvPr id="344" name="Google Shape;344;p13"/>
            <p:cNvSpPr txBox="1"/>
            <p:nvPr/>
          </p:nvSpPr>
          <p:spPr>
            <a:xfrm>
              <a:off x="0" y="85725"/>
              <a:ext cx="12879139" cy="3419475"/>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US" sz="9000" u="none" cap="none" strike="noStrike">
                  <a:solidFill>
                    <a:srgbClr val="0F1E42"/>
                  </a:solidFill>
                  <a:latin typeface="Inter"/>
                  <a:ea typeface="Inter"/>
                  <a:cs typeface="Inter"/>
                  <a:sym typeface="Inter"/>
                </a:rPr>
                <a:t>Work with a Professional</a:t>
              </a:r>
              <a:endParaRPr/>
            </a:p>
          </p:txBody>
        </p:sp>
        <p:sp>
          <p:nvSpPr>
            <p:cNvPr id="345" name="Google Shape;345;p13"/>
            <p:cNvSpPr txBox="1"/>
            <p:nvPr/>
          </p:nvSpPr>
          <p:spPr>
            <a:xfrm>
              <a:off x="0" y="3768135"/>
              <a:ext cx="12874174" cy="2945529"/>
            </a:xfrm>
            <a:prstGeom prst="rect">
              <a:avLst/>
            </a:prstGeom>
            <a:noFill/>
            <a:ln>
              <a:noFill/>
            </a:ln>
          </p:spPr>
          <p:txBody>
            <a:bodyPr anchorCtr="0" anchor="t" bIns="0" lIns="0" spcFirstLastPara="1" rIns="0" wrap="square" tIns="0">
              <a:spAutoFit/>
            </a:bodyPr>
            <a:lstStyle/>
            <a:p>
              <a:pPr indent="-276025" lvl="1" marL="552053" marR="0" rtl="0" algn="l">
                <a:lnSpc>
                  <a:spcPct val="140023"/>
                </a:lnSpc>
                <a:spcBef>
                  <a:spcPts val="0"/>
                </a:spcBef>
                <a:spcAft>
                  <a:spcPts val="0"/>
                </a:spcAft>
                <a:buClr>
                  <a:srgbClr val="0F1E42"/>
                </a:buClr>
                <a:buSzPts val="2556"/>
                <a:buFont typeface="Arial"/>
                <a:buChar char="•"/>
              </a:pPr>
              <a:r>
                <a:rPr b="0" i="0" lang="en-US" sz="2556" u="none" cap="none" strike="noStrike">
                  <a:solidFill>
                    <a:srgbClr val="0F1E42"/>
                  </a:solidFill>
                  <a:latin typeface="Inter"/>
                  <a:ea typeface="Inter"/>
                  <a:cs typeface="Inter"/>
                  <a:sym typeface="Inter"/>
                </a:rPr>
                <a:t>Consider working with a tax professional to review your documents, ensure accuracy, and find opportunities to reduce your tax burden.</a:t>
              </a:r>
              <a:endParaRPr/>
            </a:p>
            <a:p>
              <a:pPr indent="-276025" lvl="1" marL="552053" marR="0" rtl="0" algn="l">
                <a:lnSpc>
                  <a:spcPct val="140023"/>
                </a:lnSpc>
                <a:spcBef>
                  <a:spcPts val="0"/>
                </a:spcBef>
                <a:spcAft>
                  <a:spcPts val="0"/>
                </a:spcAft>
                <a:buClr>
                  <a:srgbClr val="0F1E42"/>
                </a:buClr>
                <a:buSzPts val="2556"/>
                <a:buFont typeface="Arial"/>
                <a:buChar char="•"/>
              </a:pPr>
              <a:r>
                <a:rPr b="0" i="0" lang="en-US" sz="2556" u="none" cap="none" strike="noStrike">
                  <a:solidFill>
                    <a:srgbClr val="0F1E42"/>
                  </a:solidFill>
                  <a:latin typeface="Inter"/>
                  <a:ea typeface="Inter"/>
                  <a:cs typeface="Inter"/>
                  <a:sym typeface="Inter"/>
                </a:rPr>
                <a:t>Professionals can help you stay compliant with the latest tax laws and regulations, and maximize your deductions.</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7F7"/>
        </a:solidFill>
      </p:bgPr>
    </p:bg>
    <p:spTree>
      <p:nvGrpSpPr>
        <p:cNvPr id="349" name="Shape 349"/>
        <p:cNvGrpSpPr/>
        <p:nvPr/>
      </p:nvGrpSpPr>
      <p:grpSpPr>
        <a:xfrm>
          <a:off x="0" y="0"/>
          <a:ext cx="0" cy="0"/>
          <a:chOff x="0" y="0"/>
          <a:chExt cx="0" cy="0"/>
        </a:xfrm>
      </p:grpSpPr>
      <p:sp>
        <p:nvSpPr>
          <p:cNvPr id="350" name="Google Shape;350;p14"/>
          <p:cNvSpPr txBox="1"/>
          <p:nvPr/>
        </p:nvSpPr>
        <p:spPr>
          <a:xfrm>
            <a:off x="2882433" y="3172985"/>
            <a:ext cx="12523135" cy="3356610"/>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b="1" i="0" lang="en-US" sz="9600" u="none" cap="none" strike="noStrike">
                <a:solidFill>
                  <a:srgbClr val="0E1D42"/>
                </a:solidFill>
                <a:latin typeface="Raleway Black"/>
                <a:ea typeface="Raleway Black"/>
                <a:cs typeface="Raleway Black"/>
                <a:sym typeface="Raleway Black"/>
              </a:rPr>
              <a:t>TAX DEDUCTIONS TO KEEP IN MIND</a:t>
            </a:r>
            <a:endParaRPr/>
          </a:p>
        </p:txBody>
      </p:sp>
      <p:cxnSp>
        <p:nvCxnSpPr>
          <p:cNvPr id="351" name="Google Shape;351;p14"/>
          <p:cNvCxnSpPr/>
          <p:nvPr/>
        </p:nvCxnSpPr>
        <p:spPr>
          <a:xfrm>
            <a:off x="5553087" y="6899703"/>
            <a:ext cx="7181826" cy="0"/>
          </a:xfrm>
          <a:prstGeom prst="straightConnector1">
            <a:avLst/>
          </a:prstGeom>
          <a:noFill/>
          <a:ln cap="flat" cmpd="sng" w="47625">
            <a:solidFill>
              <a:srgbClr val="A28231"/>
            </a:solidFill>
            <a:prstDash val="solid"/>
            <a:round/>
            <a:headEnd len="sm" w="sm" type="none"/>
            <a:tailEnd len="sm" w="sm"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15"/>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7421" l="-9027" r="-57386" t="-921"/>
            </a:stretch>
          </a:blipFill>
          <a:ln>
            <a:noFill/>
          </a:ln>
        </p:spPr>
      </p:sp>
      <p:grpSp>
        <p:nvGrpSpPr>
          <p:cNvPr id="357" name="Google Shape;357;p15"/>
          <p:cNvGrpSpPr/>
          <p:nvPr/>
        </p:nvGrpSpPr>
        <p:grpSpPr>
          <a:xfrm>
            <a:off x="10108817" y="-216991"/>
            <a:ext cx="8179183" cy="10713560"/>
            <a:chOff x="0" y="-57150"/>
            <a:chExt cx="2154188" cy="2821679"/>
          </a:xfrm>
        </p:grpSpPr>
        <p:sp>
          <p:nvSpPr>
            <p:cNvPr id="358" name="Google Shape;358;p15"/>
            <p:cNvSpPr/>
            <p:nvPr/>
          </p:nvSpPr>
          <p:spPr>
            <a:xfrm>
              <a:off x="0" y="0"/>
              <a:ext cx="2154188" cy="2764529"/>
            </a:xfrm>
            <a:custGeom>
              <a:rect b="b" l="l" r="r" t="t"/>
              <a:pathLst>
                <a:path extrusionOk="0" h="2764529" w="2154188">
                  <a:moveTo>
                    <a:pt x="0" y="0"/>
                  </a:moveTo>
                  <a:lnTo>
                    <a:pt x="2154188" y="0"/>
                  </a:lnTo>
                  <a:lnTo>
                    <a:pt x="2154188" y="2764529"/>
                  </a:lnTo>
                  <a:lnTo>
                    <a:pt x="0" y="2764529"/>
                  </a:lnTo>
                  <a:close/>
                </a:path>
              </a:pathLst>
            </a:custGeom>
            <a:solidFill>
              <a:srgbClr val="FFBC00"/>
            </a:solidFill>
            <a:ln>
              <a:noFill/>
            </a:ln>
          </p:spPr>
        </p:sp>
        <p:sp>
          <p:nvSpPr>
            <p:cNvPr id="359" name="Google Shape;359;p15"/>
            <p:cNvSpPr txBox="1"/>
            <p:nvPr/>
          </p:nvSpPr>
          <p:spPr>
            <a:xfrm>
              <a:off x="0" y="-57150"/>
              <a:ext cx="2154188" cy="2821679"/>
            </a:xfrm>
            <a:prstGeom prst="rect">
              <a:avLst/>
            </a:prstGeom>
            <a:noFill/>
            <a:ln>
              <a:noFill/>
            </a:ln>
          </p:spPr>
          <p:txBody>
            <a:bodyPr anchorCtr="0" anchor="ctr" bIns="50800" lIns="50800" spcFirstLastPara="1" rIns="50800" wrap="square" tIns="50800">
              <a:noAutofit/>
            </a:bodyPr>
            <a:lstStyle/>
            <a:p>
              <a:pPr indent="0" lvl="0" marL="0" marR="0" rtl="0" algn="ctr">
                <a:lnSpc>
                  <a:spcPct val="175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0" name="Google Shape;360;p15"/>
          <p:cNvSpPr/>
          <p:nvPr/>
        </p:nvSpPr>
        <p:spPr>
          <a:xfrm>
            <a:off x="10395196" y="-183263"/>
            <a:ext cx="7543022" cy="5326763"/>
          </a:xfrm>
          <a:custGeom>
            <a:rect b="b" l="l" r="r" t="t"/>
            <a:pathLst>
              <a:path extrusionOk="0" h="5326763" w="7543022">
                <a:moveTo>
                  <a:pt x="0" y="0"/>
                </a:moveTo>
                <a:lnTo>
                  <a:pt x="7543022" y="0"/>
                </a:lnTo>
                <a:lnTo>
                  <a:pt x="7543022" y="5326763"/>
                </a:lnTo>
                <a:lnTo>
                  <a:pt x="0" y="5326763"/>
                </a:lnTo>
                <a:lnTo>
                  <a:pt x="0" y="0"/>
                </a:lnTo>
                <a:close/>
              </a:path>
            </a:pathLst>
          </a:custGeom>
          <a:blipFill rotWithShape="1">
            <a:blip r:embed="rId4">
              <a:alphaModFix/>
            </a:blip>
            <a:stretch>
              <a:fillRect b="0" l="-2896" r="-2896" t="0"/>
            </a:stretch>
          </a:blipFill>
          <a:ln>
            <a:noFill/>
          </a:ln>
        </p:spPr>
      </p:sp>
      <p:sp>
        <p:nvSpPr>
          <p:cNvPr id="361" name="Google Shape;361;p15"/>
          <p:cNvSpPr/>
          <p:nvPr/>
        </p:nvSpPr>
        <p:spPr>
          <a:xfrm>
            <a:off x="10395196" y="5143500"/>
            <a:ext cx="7543022" cy="5143500"/>
          </a:xfrm>
          <a:custGeom>
            <a:rect b="b" l="l" r="r" t="t"/>
            <a:pathLst>
              <a:path extrusionOk="0" h="5143500" w="7543022">
                <a:moveTo>
                  <a:pt x="0" y="0"/>
                </a:moveTo>
                <a:lnTo>
                  <a:pt x="7543022" y="0"/>
                </a:lnTo>
                <a:lnTo>
                  <a:pt x="7543022" y="5143500"/>
                </a:lnTo>
                <a:lnTo>
                  <a:pt x="0" y="5143500"/>
                </a:lnTo>
                <a:lnTo>
                  <a:pt x="0" y="0"/>
                </a:lnTo>
                <a:close/>
              </a:path>
            </a:pathLst>
          </a:custGeom>
          <a:blipFill rotWithShape="1">
            <a:blip r:embed="rId5">
              <a:alphaModFix/>
            </a:blip>
            <a:stretch>
              <a:fillRect b="0" l="-10611" r="-10611" t="0"/>
            </a:stretch>
          </a:blipFill>
          <a:ln>
            <a:noFill/>
          </a:ln>
        </p:spPr>
      </p:sp>
      <p:grpSp>
        <p:nvGrpSpPr>
          <p:cNvPr id="362" name="Google Shape;362;p15"/>
          <p:cNvGrpSpPr/>
          <p:nvPr/>
        </p:nvGrpSpPr>
        <p:grpSpPr>
          <a:xfrm rot="5400000">
            <a:off x="3550460" y="1701492"/>
            <a:ext cx="670611" cy="6213403"/>
            <a:chOff x="0" y="-47625"/>
            <a:chExt cx="660400" cy="6118792"/>
          </a:xfrm>
        </p:grpSpPr>
        <p:sp>
          <p:nvSpPr>
            <p:cNvPr id="363" name="Google Shape;363;p15"/>
            <p:cNvSpPr/>
            <p:nvPr/>
          </p:nvSpPr>
          <p:spPr>
            <a:xfrm>
              <a:off x="0" y="0"/>
              <a:ext cx="660400" cy="6071167"/>
            </a:xfrm>
            <a:custGeom>
              <a:rect b="b" l="l" r="r" t="t"/>
              <a:pathLst>
                <a:path extrusionOk="0" h="6071167" w="660400">
                  <a:moveTo>
                    <a:pt x="220252" y="6052098"/>
                  </a:moveTo>
                  <a:cubicBezTo>
                    <a:pt x="254109" y="6063612"/>
                    <a:pt x="292600" y="6071167"/>
                    <a:pt x="330378" y="6071167"/>
                  </a:cubicBezTo>
                  <a:cubicBezTo>
                    <a:pt x="368157" y="6071167"/>
                    <a:pt x="404509" y="6064690"/>
                    <a:pt x="438009" y="6053176"/>
                  </a:cubicBezTo>
                  <a:cubicBezTo>
                    <a:pt x="438723" y="6052817"/>
                    <a:pt x="439435" y="6052817"/>
                    <a:pt x="440148" y="6052458"/>
                  </a:cubicBezTo>
                  <a:cubicBezTo>
                    <a:pt x="565955" y="6006402"/>
                    <a:pt x="658618" y="5884788"/>
                    <a:pt x="660400" y="5625862"/>
                  </a:cubicBezTo>
                  <a:lnTo>
                    <a:pt x="660400" y="0"/>
                  </a:lnTo>
                  <a:lnTo>
                    <a:pt x="0" y="0"/>
                  </a:lnTo>
                  <a:lnTo>
                    <a:pt x="0" y="5621687"/>
                  </a:lnTo>
                  <a:cubicBezTo>
                    <a:pt x="1782" y="5885507"/>
                    <a:pt x="93019" y="6007122"/>
                    <a:pt x="220252" y="6052098"/>
                  </a:cubicBezTo>
                  <a:close/>
                </a:path>
              </a:pathLst>
            </a:custGeom>
            <a:gradFill>
              <a:gsLst>
                <a:gs pos="0">
                  <a:srgbClr val="EEEEEE">
                    <a:alpha val="0"/>
                  </a:srgbClr>
                </a:gs>
                <a:gs pos="50000">
                  <a:srgbClr val="F4DFB2">
                    <a:alpha val="78823"/>
                  </a:srgbClr>
                </a:gs>
                <a:gs pos="100000">
                  <a:srgbClr val="FFBC28">
                    <a:alpha val="7882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5"/>
            <p:cNvSpPr txBox="1"/>
            <p:nvPr/>
          </p:nvSpPr>
          <p:spPr>
            <a:xfrm>
              <a:off x="0" y="-47625"/>
              <a:ext cx="660400" cy="5991792"/>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5" name="Google Shape;365;p15"/>
          <p:cNvGrpSpPr/>
          <p:nvPr/>
        </p:nvGrpSpPr>
        <p:grpSpPr>
          <a:xfrm>
            <a:off x="1028700" y="4528780"/>
            <a:ext cx="8753172" cy="1632913"/>
            <a:chOff x="0" y="-57150"/>
            <a:chExt cx="11670895" cy="2177216"/>
          </a:xfrm>
        </p:grpSpPr>
        <p:sp>
          <p:nvSpPr>
            <p:cNvPr id="366" name="Google Shape;366;p15"/>
            <p:cNvSpPr txBox="1"/>
            <p:nvPr/>
          </p:nvSpPr>
          <p:spPr>
            <a:xfrm>
              <a:off x="0" y="-57150"/>
              <a:ext cx="11670895" cy="652788"/>
            </a:xfrm>
            <a:prstGeom prst="rect">
              <a:avLst/>
            </a:prstGeom>
            <a:noFill/>
            <a:ln>
              <a:noFill/>
            </a:ln>
          </p:spPr>
          <p:txBody>
            <a:bodyPr anchorCtr="0" anchor="t" bIns="0" lIns="0" spcFirstLastPara="1" rIns="0" wrap="square" tIns="0">
              <a:spAutoFit/>
            </a:bodyPr>
            <a:lstStyle/>
            <a:p>
              <a:pPr indent="0" lvl="0" marL="0" marR="0" rtl="0" algn="l">
                <a:lnSpc>
                  <a:spcPct val="140033"/>
                </a:lnSpc>
                <a:spcBef>
                  <a:spcPts val="0"/>
                </a:spcBef>
                <a:spcAft>
                  <a:spcPts val="0"/>
                </a:spcAft>
                <a:buNone/>
              </a:pPr>
              <a:r>
                <a:rPr b="1" i="0" lang="en-US" sz="2980" u="none" cap="none" strike="noStrike">
                  <a:solidFill>
                    <a:srgbClr val="0F1E42"/>
                  </a:solidFill>
                  <a:latin typeface="Inter"/>
                  <a:ea typeface="Inter"/>
                  <a:cs typeface="Inter"/>
                  <a:sym typeface="Inter"/>
                </a:rPr>
                <a:t>Home Office Deduction</a:t>
              </a:r>
              <a:endParaRPr/>
            </a:p>
          </p:txBody>
        </p:sp>
        <p:sp>
          <p:nvSpPr>
            <p:cNvPr id="367" name="Google Shape;367;p15"/>
            <p:cNvSpPr txBox="1"/>
            <p:nvPr/>
          </p:nvSpPr>
          <p:spPr>
            <a:xfrm>
              <a:off x="0" y="1032599"/>
              <a:ext cx="11670895" cy="108746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84" u="none" cap="none" strike="noStrike">
                  <a:solidFill>
                    <a:srgbClr val="000000"/>
                  </a:solidFill>
                  <a:latin typeface="Inter"/>
                  <a:ea typeface="Inter"/>
                  <a:cs typeface="Inter"/>
                  <a:sym typeface="Inter"/>
                </a:rPr>
                <a:t>Claim a portion of your home expenses (rent, utilities) if used for business.</a:t>
              </a:r>
              <a:endParaRPr/>
            </a:p>
          </p:txBody>
        </p:sp>
      </p:grpSp>
      <p:grpSp>
        <p:nvGrpSpPr>
          <p:cNvPr id="368" name="Google Shape;368;p15"/>
          <p:cNvGrpSpPr/>
          <p:nvPr/>
        </p:nvGrpSpPr>
        <p:grpSpPr>
          <a:xfrm rot="5400000">
            <a:off x="3550460" y="4018946"/>
            <a:ext cx="670611" cy="6213403"/>
            <a:chOff x="0" y="-47625"/>
            <a:chExt cx="660400" cy="6118792"/>
          </a:xfrm>
        </p:grpSpPr>
        <p:sp>
          <p:nvSpPr>
            <p:cNvPr id="369" name="Google Shape;369;p15"/>
            <p:cNvSpPr/>
            <p:nvPr/>
          </p:nvSpPr>
          <p:spPr>
            <a:xfrm>
              <a:off x="0" y="0"/>
              <a:ext cx="660400" cy="6071167"/>
            </a:xfrm>
            <a:custGeom>
              <a:rect b="b" l="l" r="r" t="t"/>
              <a:pathLst>
                <a:path extrusionOk="0" h="6071167" w="660400">
                  <a:moveTo>
                    <a:pt x="220252" y="6052098"/>
                  </a:moveTo>
                  <a:cubicBezTo>
                    <a:pt x="254109" y="6063612"/>
                    <a:pt x="292600" y="6071167"/>
                    <a:pt x="330378" y="6071167"/>
                  </a:cubicBezTo>
                  <a:cubicBezTo>
                    <a:pt x="368157" y="6071167"/>
                    <a:pt x="404509" y="6064690"/>
                    <a:pt x="438009" y="6053176"/>
                  </a:cubicBezTo>
                  <a:cubicBezTo>
                    <a:pt x="438723" y="6052817"/>
                    <a:pt x="439435" y="6052817"/>
                    <a:pt x="440148" y="6052458"/>
                  </a:cubicBezTo>
                  <a:cubicBezTo>
                    <a:pt x="565955" y="6006402"/>
                    <a:pt x="658618" y="5884788"/>
                    <a:pt x="660400" y="5625862"/>
                  </a:cubicBezTo>
                  <a:lnTo>
                    <a:pt x="660400" y="0"/>
                  </a:lnTo>
                  <a:lnTo>
                    <a:pt x="0" y="0"/>
                  </a:lnTo>
                  <a:lnTo>
                    <a:pt x="0" y="5621687"/>
                  </a:lnTo>
                  <a:cubicBezTo>
                    <a:pt x="1782" y="5885507"/>
                    <a:pt x="93019" y="6007122"/>
                    <a:pt x="220252" y="6052098"/>
                  </a:cubicBezTo>
                  <a:close/>
                </a:path>
              </a:pathLst>
            </a:custGeom>
            <a:gradFill>
              <a:gsLst>
                <a:gs pos="0">
                  <a:srgbClr val="EEEEEE">
                    <a:alpha val="0"/>
                  </a:srgbClr>
                </a:gs>
                <a:gs pos="50000">
                  <a:srgbClr val="F4DFB2">
                    <a:alpha val="78823"/>
                  </a:srgbClr>
                </a:gs>
                <a:gs pos="100000">
                  <a:srgbClr val="FFBC28">
                    <a:alpha val="7882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5"/>
            <p:cNvSpPr txBox="1"/>
            <p:nvPr/>
          </p:nvSpPr>
          <p:spPr>
            <a:xfrm>
              <a:off x="0" y="-47625"/>
              <a:ext cx="660400" cy="5991792"/>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1" name="Google Shape;371;p15"/>
          <p:cNvGrpSpPr/>
          <p:nvPr/>
        </p:nvGrpSpPr>
        <p:grpSpPr>
          <a:xfrm>
            <a:off x="1028700" y="6845112"/>
            <a:ext cx="8465970" cy="1181445"/>
            <a:chOff x="0" y="-66675"/>
            <a:chExt cx="11287960" cy="1575260"/>
          </a:xfrm>
        </p:grpSpPr>
        <p:sp>
          <p:nvSpPr>
            <p:cNvPr id="372" name="Google Shape;372;p15"/>
            <p:cNvSpPr txBox="1"/>
            <p:nvPr/>
          </p:nvSpPr>
          <p:spPr>
            <a:xfrm>
              <a:off x="0" y="-66675"/>
              <a:ext cx="11287960" cy="642769"/>
            </a:xfrm>
            <a:prstGeom prst="rect">
              <a:avLst/>
            </a:prstGeom>
            <a:noFill/>
            <a:ln>
              <a:noFill/>
            </a:ln>
          </p:spPr>
          <p:txBody>
            <a:bodyPr anchorCtr="0" anchor="t" bIns="0" lIns="0" spcFirstLastPara="1" rIns="0" wrap="square" tIns="0">
              <a:spAutoFit/>
            </a:bodyPr>
            <a:lstStyle/>
            <a:p>
              <a:pPr indent="0" lvl="0" marL="0" marR="0" rtl="0" algn="l">
                <a:lnSpc>
                  <a:spcPct val="139993"/>
                </a:lnSpc>
                <a:spcBef>
                  <a:spcPts val="0"/>
                </a:spcBef>
                <a:spcAft>
                  <a:spcPts val="0"/>
                </a:spcAft>
                <a:buNone/>
              </a:pPr>
              <a:r>
                <a:rPr b="1" i="0" lang="en-US" sz="2883" u="none" cap="none" strike="noStrike">
                  <a:solidFill>
                    <a:srgbClr val="0F1E42"/>
                  </a:solidFill>
                  <a:latin typeface="Inter"/>
                  <a:ea typeface="Inter"/>
                  <a:cs typeface="Inter"/>
                  <a:sym typeface="Inter"/>
                </a:rPr>
                <a:t>Vehicle Expenses</a:t>
              </a:r>
              <a:endParaRPr/>
            </a:p>
          </p:txBody>
        </p:sp>
        <p:sp>
          <p:nvSpPr>
            <p:cNvPr id="373" name="Google Shape;373;p15"/>
            <p:cNvSpPr txBox="1"/>
            <p:nvPr/>
          </p:nvSpPr>
          <p:spPr>
            <a:xfrm>
              <a:off x="0" y="997156"/>
              <a:ext cx="11287960" cy="511429"/>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000000"/>
                  </a:solidFill>
                  <a:latin typeface="Inter"/>
                  <a:ea typeface="Inter"/>
                  <a:cs typeface="Inter"/>
                  <a:sym typeface="Inter"/>
                </a:rPr>
                <a:t>Deduct mileage or vehicle-related costs for business use.</a:t>
              </a:r>
              <a:endParaRPr/>
            </a:p>
          </p:txBody>
        </p:sp>
      </p:grpSp>
      <p:sp>
        <p:nvSpPr>
          <p:cNvPr id="374" name="Google Shape;374;p15"/>
          <p:cNvSpPr txBox="1"/>
          <p:nvPr/>
        </p:nvSpPr>
        <p:spPr>
          <a:xfrm>
            <a:off x="1028700" y="1133475"/>
            <a:ext cx="8324943" cy="2706542"/>
          </a:xfrm>
          <a:prstGeom prst="rect">
            <a:avLst/>
          </a:prstGeom>
          <a:noFill/>
          <a:ln>
            <a:noFill/>
          </a:ln>
        </p:spPr>
        <p:txBody>
          <a:bodyPr anchorCtr="0" anchor="t" bIns="0" lIns="0" spcFirstLastPara="1" rIns="0" wrap="square" tIns="0">
            <a:spAutoFit/>
          </a:bodyPr>
          <a:lstStyle/>
          <a:p>
            <a:pPr indent="0" lvl="0" marL="0" marR="0" rtl="0" algn="l">
              <a:lnSpc>
                <a:spcPct val="105010"/>
              </a:lnSpc>
              <a:spcBef>
                <a:spcPts val="0"/>
              </a:spcBef>
              <a:spcAft>
                <a:spcPts val="0"/>
              </a:spcAft>
              <a:buNone/>
            </a:pPr>
            <a:r>
              <a:rPr b="1" i="0" lang="en-US" sz="6746" u="none" cap="none" strike="noStrike">
                <a:solidFill>
                  <a:srgbClr val="145757"/>
                </a:solidFill>
                <a:latin typeface="Inter"/>
                <a:ea typeface="Inter"/>
                <a:cs typeface="Inter"/>
                <a:sym typeface="Inter"/>
              </a:rPr>
              <a:t>Common Tax Deductions for Small Businesses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6"/>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7421" l="-9027" r="-57386" t="-921"/>
            </a:stretch>
          </a:blipFill>
          <a:ln>
            <a:noFill/>
          </a:ln>
        </p:spPr>
      </p:sp>
      <p:grpSp>
        <p:nvGrpSpPr>
          <p:cNvPr id="380" name="Google Shape;380;p16"/>
          <p:cNvGrpSpPr/>
          <p:nvPr/>
        </p:nvGrpSpPr>
        <p:grpSpPr>
          <a:xfrm>
            <a:off x="10108817" y="-216991"/>
            <a:ext cx="8179183" cy="10713560"/>
            <a:chOff x="0" y="-57150"/>
            <a:chExt cx="2154188" cy="2821679"/>
          </a:xfrm>
        </p:grpSpPr>
        <p:sp>
          <p:nvSpPr>
            <p:cNvPr id="381" name="Google Shape;381;p16"/>
            <p:cNvSpPr/>
            <p:nvPr/>
          </p:nvSpPr>
          <p:spPr>
            <a:xfrm>
              <a:off x="0" y="0"/>
              <a:ext cx="2154188" cy="2764529"/>
            </a:xfrm>
            <a:custGeom>
              <a:rect b="b" l="l" r="r" t="t"/>
              <a:pathLst>
                <a:path extrusionOk="0" h="2764529" w="2154188">
                  <a:moveTo>
                    <a:pt x="0" y="0"/>
                  </a:moveTo>
                  <a:lnTo>
                    <a:pt x="2154188" y="0"/>
                  </a:lnTo>
                  <a:lnTo>
                    <a:pt x="2154188" y="2764529"/>
                  </a:lnTo>
                  <a:lnTo>
                    <a:pt x="0" y="2764529"/>
                  </a:lnTo>
                  <a:close/>
                </a:path>
              </a:pathLst>
            </a:custGeom>
            <a:solidFill>
              <a:srgbClr val="FFBC00"/>
            </a:solidFill>
            <a:ln>
              <a:noFill/>
            </a:ln>
          </p:spPr>
        </p:sp>
        <p:sp>
          <p:nvSpPr>
            <p:cNvPr id="382" name="Google Shape;382;p16"/>
            <p:cNvSpPr txBox="1"/>
            <p:nvPr/>
          </p:nvSpPr>
          <p:spPr>
            <a:xfrm>
              <a:off x="0" y="-57150"/>
              <a:ext cx="2154188" cy="2821679"/>
            </a:xfrm>
            <a:prstGeom prst="rect">
              <a:avLst/>
            </a:prstGeom>
            <a:noFill/>
            <a:ln>
              <a:noFill/>
            </a:ln>
          </p:spPr>
          <p:txBody>
            <a:bodyPr anchorCtr="0" anchor="ctr" bIns="50800" lIns="50800" spcFirstLastPara="1" rIns="50800" wrap="square" tIns="50800">
              <a:noAutofit/>
            </a:bodyPr>
            <a:lstStyle/>
            <a:p>
              <a:pPr indent="0" lvl="0" marL="0" marR="0" rtl="0" algn="ctr">
                <a:lnSpc>
                  <a:spcPct val="175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3" name="Google Shape;383;p16"/>
          <p:cNvSpPr/>
          <p:nvPr/>
        </p:nvSpPr>
        <p:spPr>
          <a:xfrm>
            <a:off x="10395196" y="-183263"/>
            <a:ext cx="7543022" cy="5326763"/>
          </a:xfrm>
          <a:custGeom>
            <a:rect b="b" l="l" r="r" t="t"/>
            <a:pathLst>
              <a:path extrusionOk="0" h="5326763" w="7543022">
                <a:moveTo>
                  <a:pt x="0" y="0"/>
                </a:moveTo>
                <a:lnTo>
                  <a:pt x="7543022" y="0"/>
                </a:lnTo>
                <a:lnTo>
                  <a:pt x="7543022" y="5326763"/>
                </a:lnTo>
                <a:lnTo>
                  <a:pt x="0" y="5326763"/>
                </a:lnTo>
                <a:lnTo>
                  <a:pt x="0" y="0"/>
                </a:lnTo>
                <a:close/>
              </a:path>
            </a:pathLst>
          </a:custGeom>
          <a:blipFill rotWithShape="1">
            <a:blip r:embed="rId4">
              <a:alphaModFix/>
            </a:blip>
            <a:stretch>
              <a:fillRect b="-8610" l="0" r="-2994" t="-774"/>
            </a:stretch>
          </a:blipFill>
          <a:ln>
            <a:noFill/>
          </a:ln>
        </p:spPr>
      </p:sp>
      <p:sp>
        <p:nvSpPr>
          <p:cNvPr id="384" name="Google Shape;384;p16"/>
          <p:cNvSpPr/>
          <p:nvPr/>
        </p:nvSpPr>
        <p:spPr>
          <a:xfrm>
            <a:off x="10395196" y="5143500"/>
            <a:ext cx="7543022" cy="5143500"/>
          </a:xfrm>
          <a:custGeom>
            <a:rect b="b" l="l" r="r" t="t"/>
            <a:pathLst>
              <a:path extrusionOk="0" h="5143500" w="7543022">
                <a:moveTo>
                  <a:pt x="0" y="0"/>
                </a:moveTo>
                <a:lnTo>
                  <a:pt x="7543022" y="0"/>
                </a:lnTo>
                <a:lnTo>
                  <a:pt x="7543022" y="5143500"/>
                </a:lnTo>
                <a:lnTo>
                  <a:pt x="0" y="5143500"/>
                </a:lnTo>
                <a:lnTo>
                  <a:pt x="0" y="0"/>
                </a:lnTo>
                <a:close/>
              </a:path>
            </a:pathLst>
          </a:custGeom>
          <a:blipFill rotWithShape="1">
            <a:blip r:embed="rId5">
              <a:alphaModFix/>
            </a:blip>
            <a:stretch>
              <a:fillRect b="0" l="-3335" r="-3335" t="-4030"/>
            </a:stretch>
          </a:blipFill>
          <a:ln>
            <a:noFill/>
          </a:ln>
        </p:spPr>
      </p:sp>
      <p:grpSp>
        <p:nvGrpSpPr>
          <p:cNvPr id="385" name="Google Shape;385;p16"/>
          <p:cNvGrpSpPr/>
          <p:nvPr/>
        </p:nvGrpSpPr>
        <p:grpSpPr>
          <a:xfrm rot="5400000">
            <a:off x="3550460" y="1701492"/>
            <a:ext cx="670611" cy="6213403"/>
            <a:chOff x="0" y="-47625"/>
            <a:chExt cx="660400" cy="6118792"/>
          </a:xfrm>
        </p:grpSpPr>
        <p:sp>
          <p:nvSpPr>
            <p:cNvPr id="386" name="Google Shape;386;p16"/>
            <p:cNvSpPr/>
            <p:nvPr/>
          </p:nvSpPr>
          <p:spPr>
            <a:xfrm>
              <a:off x="0" y="0"/>
              <a:ext cx="660400" cy="6071167"/>
            </a:xfrm>
            <a:custGeom>
              <a:rect b="b" l="l" r="r" t="t"/>
              <a:pathLst>
                <a:path extrusionOk="0" h="6071167" w="660400">
                  <a:moveTo>
                    <a:pt x="220252" y="6052098"/>
                  </a:moveTo>
                  <a:cubicBezTo>
                    <a:pt x="254109" y="6063612"/>
                    <a:pt x="292600" y="6071167"/>
                    <a:pt x="330378" y="6071167"/>
                  </a:cubicBezTo>
                  <a:cubicBezTo>
                    <a:pt x="368157" y="6071167"/>
                    <a:pt x="404509" y="6064690"/>
                    <a:pt x="438009" y="6053176"/>
                  </a:cubicBezTo>
                  <a:cubicBezTo>
                    <a:pt x="438723" y="6052817"/>
                    <a:pt x="439435" y="6052817"/>
                    <a:pt x="440148" y="6052458"/>
                  </a:cubicBezTo>
                  <a:cubicBezTo>
                    <a:pt x="565955" y="6006402"/>
                    <a:pt x="658618" y="5884788"/>
                    <a:pt x="660400" y="5625862"/>
                  </a:cubicBezTo>
                  <a:lnTo>
                    <a:pt x="660400" y="0"/>
                  </a:lnTo>
                  <a:lnTo>
                    <a:pt x="0" y="0"/>
                  </a:lnTo>
                  <a:lnTo>
                    <a:pt x="0" y="5621687"/>
                  </a:lnTo>
                  <a:cubicBezTo>
                    <a:pt x="1782" y="5885507"/>
                    <a:pt x="93019" y="6007122"/>
                    <a:pt x="220252" y="6052098"/>
                  </a:cubicBezTo>
                  <a:close/>
                </a:path>
              </a:pathLst>
            </a:custGeom>
            <a:gradFill>
              <a:gsLst>
                <a:gs pos="0">
                  <a:srgbClr val="EEEEEE">
                    <a:alpha val="0"/>
                  </a:srgbClr>
                </a:gs>
                <a:gs pos="50000">
                  <a:srgbClr val="F4DFB2">
                    <a:alpha val="78823"/>
                  </a:srgbClr>
                </a:gs>
                <a:gs pos="100000">
                  <a:srgbClr val="FFBC28">
                    <a:alpha val="7882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6"/>
            <p:cNvSpPr txBox="1"/>
            <p:nvPr/>
          </p:nvSpPr>
          <p:spPr>
            <a:xfrm>
              <a:off x="0" y="-47625"/>
              <a:ext cx="660400" cy="5991792"/>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8" name="Google Shape;388;p16"/>
          <p:cNvGrpSpPr/>
          <p:nvPr/>
        </p:nvGrpSpPr>
        <p:grpSpPr>
          <a:xfrm>
            <a:off x="1028700" y="4528780"/>
            <a:ext cx="8753172" cy="1632913"/>
            <a:chOff x="0" y="-57150"/>
            <a:chExt cx="11670895" cy="2177216"/>
          </a:xfrm>
        </p:grpSpPr>
        <p:sp>
          <p:nvSpPr>
            <p:cNvPr id="389" name="Google Shape;389;p16"/>
            <p:cNvSpPr txBox="1"/>
            <p:nvPr/>
          </p:nvSpPr>
          <p:spPr>
            <a:xfrm>
              <a:off x="0" y="-57150"/>
              <a:ext cx="11670895" cy="652788"/>
            </a:xfrm>
            <a:prstGeom prst="rect">
              <a:avLst/>
            </a:prstGeom>
            <a:noFill/>
            <a:ln>
              <a:noFill/>
            </a:ln>
          </p:spPr>
          <p:txBody>
            <a:bodyPr anchorCtr="0" anchor="t" bIns="0" lIns="0" spcFirstLastPara="1" rIns="0" wrap="square" tIns="0">
              <a:spAutoFit/>
            </a:bodyPr>
            <a:lstStyle/>
            <a:p>
              <a:pPr indent="0" lvl="0" marL="0" marR="0" rtl="0" algn="l">
                <a:lnSpc>
                  <a:spcPct val="140033"/>
                </a:lnSpc>
                <a:spcBef>
                  <a:spcPts val="0"/>
                </a:spcBef>
                <a:spcAft>
                  <a:spcPts val="0"/>
                </a:spcAft>
                <a:buNone/>
              </a:pPr>
              <a:r>
                <a:rPr b="1" i="0" lang="en-US" sz="2980" u="none" cap="none" strike="noStrike">
                  <a:solidFill>
                    <a:srgbClr val="0F1E42"/>
                  </a:solidFill>
                  <a:latin typeface="Inter"/>
                  <a:ea typeface="Inter"/>
                  <a:cs typeface="Inter"/>
                  <a:sym typeface="Inter"/>
                </a:rPr>
                <a:t>Meals and Travel</a:t>
              </a:r>
              <a:endParaRPr/>
            </a:p>
          </p:txBody>
        </p:sp>
        <p:sp>
          <p:nvSpPr>
            <p:cNvPr id="390" name="Google Shape;390;p16"/>
            <p:cNvSpPr txBox="1"/>
            <p:nvPr/>
          </p:nvSpPr>
          <p:spPr>
            <a:xfrm>
              <a:off x="0" y="1032599"/>
              <a:ext cx="11670895" cy="1087467"/>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84" u="none" cap="none" strike="noStrike">
                  <a:solidFill>
                    <a:srgbClr val="000000"/>
                  </a:solidFill>
                  <a:latin typeface="Inter"/>
                  <a:ea typeface="Inter"/>
                  <a:cs typeface="Inter"/>
                  <a:sym typeface="Inter"/>
                </a:rPr>
                <a:t>Deduct meals while traveling for business, and business-related travel expenses.</a:t>
              </a:r>
              <a:endParaRPr/>
            </a:p>
          </p:txBody>
        </p:sp>
      </p:grpSp>
      <p:grpSp>
        <p:nvGrpSpPr>
          <p:cNvPr id="391" name="Google Shape;391;p16"/>
          <p:cNvGrpSpPr/>
          <p:nvPr/>
        </p:nvGrpSpPr>
        <p:grpSpPr>
          <a:xfrm rot="5400000">
            <a:off x="3550460" y="4018946"/>
            <a:ext cx="670611" cy="6213403"/>
            <a:chOff x="0" y="-47625"/>
            <a:chExt cx="660400" cy="6118792"/>
          </a:xfrm>
        </p:grpSpPr>
        <p:sp>
          <p:nvSpPr>
            <p:cNvPr id="392" name="Google Shape;392;p16"/>
            <p:cNvSpPr/>
            <p:nvPr/>
          </p:nvSpPr>
          <p:spPr>
            <a:xfrm>
              <a:off x="0" y="0"/>
              <a:ext cx="660400" cy="6071167"/>
            </a:xfrm>
            <a:custGeom>
              <a:rect b="b" l="l" r="r" t="t"/>
              <a:pathLst>
                <a:path extrusionOk="0" h="6071167" w="660400">
                  <a:moveTo>
                    <a:pt x="220252" y="6052098"/>
                  </a:moveTo>
                  <a:cubicBezTo>
                    <a:pt x="254109" y="6063612"/>
                    <a:pt x="292600" y="6071167"/>
                    <a:pt x="330378" y="6071167"/>
                  </a:cubicBezTo>
                  <a:cubicBezTo>
                    <a:pt x="368157" y="6071167"/>
                    <a:pt x="404509" y="6064690"/>
                    <a:pt x="438009" y="6053176"/>
                  </a:cubicBezTo>
                  <a:cubicBezTo>
                    <a:pt x="438723" y="6052817"/>
                    <a:pt x="439435" y="6052817"/>
                    <a:pt x="440148" y="6052458"/>
                  </a:cubicBezTo>
                  <a:cubicBezTo>
                    <a:pt x="565955" y="6006402"/>
                    <a:pt x="658618" y="5884788"/>
                    <a:pt x="660400" y="5625862"/>
                  </a:cubicBezTo>
                  <a:lnTo>
                    <a:pt x="660400" y="0"/>
                  </a:lnTo>
                  <a:lnTo>
                    <a:pt x="0" y="0"/>
                  </a:lnTo>
                  <a:lnTo>
                    <a:pt x="0" y="5621687"/>
                  </a:lnTo>
                  <a:cubicBezTo>
                    <a:pt x="1782" y="5885507"/>
                    <a:pt x="93019" y="6007122"/>
                    <a:pt x="220252" y="6052098"/>
                  </a:cubicBezTo>
                  <a:close/>
                </a:path>
              </a:pathLst>
            </a:custGeom>
            <a:gradFill>
              <a:gsLst>
                <a:gs pos="0">
                  <a:srgbClr val="EEEEEE">
                    <a:alpha val="0"/>
                  </a:srgbClr>
                </a:gs>
                <a:gs pos="50000">
                  <a:srgbClr val="F4DFB2">
                    <a:alpha val="78823"/>
                  </a:srgbClr>
                </a:gs>
                <a:gs pos="100000">
                  <a:srgbClr val="FFBC28">
                    <a:alpha val="7882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6"/>
            <p:cNvSpPr txBox="1"/>
            <p:nvPr/>
          </p:nvSpPr>
          <p:spPr>
            <a:xfrm>
              <a:off x="0" y="-47625"/>
              <a:ext cx="660400" cy="5991792"/>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94" name="Google Shape;394;p16"/>
          <p:cNvGrpSpPr/>
          <p:nvPr/>
        </p:nvGrpSpPr>
        <p:grpSpPr>
          <a:xfrm>
            <a:off x="1028700" y="6845112"/>
            <a:ext cx="8465970" cy="1587884"/>
            <a:chOff x="0" y="-66675"/>
            <a:chExt cx="11287960" cy="2117179"/>
          </a:xfrm>
        </p:grpSpPr>
        <p:sp>
          <p:nvSpPr>
            <p:cNvPr id="395" name="Google Shape;395;p16"/>
            <p:cNvSpPr txBox="1"/>
            <p:nvPr/>
          </p:nvSpPr>
          <p:spPr>
            <a:xfrm>
              <a:off x="0" y="-66675"/>
              <a:ext cx="11287960" cy="642769"/>
            </a:xfrm>
            <a:prstGeom prst="rect">
              <a:avLst/>
            </a:prstGeom>
            <a:noFill/>
            <a:ln>
              <a:noFill/>
            </a:ln>
          </p:spPr>
          <p:txBody>
            <a:bodyPr anchorCtr="0" anchor="t" bIns="0" lIns="0" spcFirstLastPara="1" rIns="0" wrap="square" tIns="0">
              <a:spAutoFit/>
            </a:bodyPr>
            <a:lstStyle/>
            <a:p>
              <a:pPr indent="0" lvl="0" marL="0" marR="0" rtl="0" algn="l">
                <a:lnSpc>
                  <a:spcPct val="139993"/>
                </a:lnSpc>
                <a:spcBef>
                  <a:spcPts val="0"/>
                </a:spcBef>
                <a:spcAft>
                  <a:spcPts val="0"/>
                </a:spcAft>
                <a:buNone/>
              </a:pPr>
              <a:r>
                <a:rPr b="1" i="0" lang="en-US" sz="2883" u="none" cap="none" strike="noStrike">
                  <a:solidFill>
                    <a:srgbClr val="0F1E42"/>
                  </a:solidFill>
                  <a:latin typeface="Inter"/>
                  <a:ea typeface="Inter"/>
                  <a:cs typeface="Inter"/>
                  <a:sym typeface="Inter"/>
                </a:rPr>
                <a:t>Employee Benefits</a:t>
              </a:r>
              <a:endParaRPr/>
            </a:p>
          </p:txBody>
        </p:sp>
        <p:sp>
          <p:nvSpPr>
            <p:cNvPr id="396" name="Google Shape;396;p16"/>
            <p:cNvSpPr txBox="1"/>
            <p:nvPr/>
          </p:nvSpPr>
          <p:spPr>
            <a:xfrm>
              <a:off x="0" y="997156"/>
              <a:ext cx="11287960" cy="1053348"/>
            </a:xfrm>
            <a:prstGeom prst="rect">
              <a:avLst/>
            </a:prstGeom>
            <a:noFill/>
            <a:ln>
              <a:noFill/>
            </a:ln>
          </p:spPr>
          <p:txBody>
            <a:bodyPr anchorCtr="0" anchor="t" bIns="0" lIns="0" spcFirstLastPara="1" rIns="0" wrap="square" tIns="0">
              <a:spAutoFit/>
            </a:bodyPr>
            <a:lstStyle/>
            <a:p>
              <a:pPr indent="0" lvl="0" marL="0" marR="0" rtl="0" algn="l">
                <a:lnSpc>
                  <a:spcPct val="140026"/>
                </a:lnSpc>
                <a:spcBef>
                  <a:spcPts val="0"/>
                </a:spcBef>
                <a:spcAft>
                  <a:spcPts val="0"/>
                </a:spcAft>
                <a:buNone/>
              </a:pPr>
              <a:r>
                <a:rPr b="0" i="0" lang="en-US" sz="2306" u="none" cap="none" strike="noStrike">
                  <a:solidFill>
                    <a:srgbClr val="000000"/>
                  </a:solidFill>
                  <a:latin typeface="Inter"/>
                  <a:ea typeface="Inter"/>
                  <a:cs typeface="Inter"/>
                  <a:sym typeface="Inter"/>
                </a:rPr>
                <a:t>Claim deductions for health insurance premiums, retirement contributions, and other benefits provided to employees.</a:t>
              </a:r>
              <a:endParaRPr/>
            </a:p>
          </p:txBody>
        </p:sp>
      </p:grpSp>
      <p:sp>
        <p:nvSpPr>
          <p:cNvPr id="397" name="Google Shape;397;p16"/>
          <p:cNvSpPr txBox="1"/>
          <p:nvPr/>
        </p:nvSpPr>
        <p:spPr>
          <a:xfrm>
            <a:off x="1028700" y="1133475"/>
            <a:ext cx="8324943" cy="2706542"/>
          </a:xfrm>
          <a:prstGeom prst="rect">
            <a:avLst/>
          </a:prstGeom>
          <a:noFill/>
          <a:ln>
            <a:noFill/>
          </a:ln>
        </p:spPr>
        <p:txBody>
          <a:bodyPr anchorCtr="0" anchor="t" bIns="0" lIns="0" spcFirstLastPara="1" rIns="0" wrap="square" tIns="0">
            <a:spAutoFit/>
          </a:bodyPr>
          <a:lstStyle/>
          <a:p>
            <a:pPr indent="0" lvl="0" marL="0" marR="0" rtl="0" algn="l">
              <a:lnSpc>
                <a:spcPct val="105010"/>
              </a:lnSpc>
              <a:spcBef>
                <a:spcPts val="0"/>
              </a:spcBef>
              <a:spcAft>
                <a:spcPts val="0"/>
              </a:spcAft>
              <a:buNone/>
            </a:pPr>
            <a:r>
              <a:rPr b="1" i="0" lang="en-US" sz="6746" u="none" cap="none" strike="noStrike">
                <a:solidFill>
                  <a:srgbClr val="145757"/>
                </a:solidFill>
                <a:latin typeface="Inter"/>
                <a:ea typeface="Inter"/>
                <a:cs typeface="Inter"/>
                <a:sym typeface="Inter"/>
              </a:rPr>
              <a:t>Common Tax Deductions for Small Businesses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17"/>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2981" l="-1490" r="-60746" t="-2385"/>
            </a:stretch>
          </a:blipFill>
          <a:ln>
            <a:noFill/>
          </a:ln>
        </p:spPr>
      </p:sp>
      <p:sp>
        <p:nvSpPr>
          <p:cNvPr id="403" name="Google Shape;403;p17"/>
          <p:cNvSpPr/>
          <p:nvPr/>
        </p:nvSpPr>
        <p:spPr>
          <a:xfrm>
            <a:off x="10952904" y="0"/>
            <a:ext cx="7335096" cy="10287000"/>
          </a:xfrm>
          <a:custGeom>
            <a:rect b="b" l="l" r="r" t="t"/>
            <a:pathLst>
              <a:path extrusionOk="0" h="10287000" w="7335096">
                <a:moveTo>
                  <a:pt x="0" y="0"/>
                </a:moveTo>
                <a:lnTo>
                  <a:pt x="7335096" y="0"/>
                </a:lnTo>
                <a:lnTo>
                  <a:pt x="7335096" y="10287000"/>
                </a:lnTo>
                <a:lnTo>
                  <a:pt x="0" y="10287000"/>
                </a:lnTo>
                <a:lnTo>
                  <a:pt x="0" y="0"/>
                </a:lnTo>
                <a:close/>
              </a:path>
            </a:pathLst>
          </a:custGeom>
          <a:blipFill rotWithShape="1">
            <a:blip r:embed="rId4">
              <a:alphaModFix/>
            </a:blip>
            <a:stretch>
              <a:fillRect b="0" l="-55242" r="-55244" t="0"/>
            </a:stretch>
          </a:blipFill>
          <a:ln>
            <a:noFill/>
          </a:ln>
        </p:spPr>
      </p:sp>
      <p:grpSp>
        <p:nvGrpSpPr>
          <p:cNvPr id="404" name="Google Shape;404;p17"/>
          <p:cNvGrpSpPr/>
          <p:nvPr/>
        </p:nvGrpSpPr>
        <p:grpSpPr>
          <a:xfrm>
            <a:off x="0" y="-5885920"/>
            <a:ext cx="13732956" cy="17263903"/>
            <a:chOff x="0" y="0"/>
            <a:chExt cx="18310608" cy="23018538"/>
          </a:xfrm>
        </p:grpSpPr>
        <p:sp>
          <p:nvSpPr>
            <p:cNvPr id="405" name="Google Shape;405;p17"/>
            <p:cNvSpPr/>
            <p:nvPr/>
          </p:nvSpPr>
          <p:spPr>
            <a:xfrm>
              <a:off x="0" y="7847894"/>
              <a:ext cx="14250739" cy="13716000"/>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7"/>
            <p:cNvSpPr/>
            <p:nvPr/>
          </p:nvSpPr>
          <p:spPr>
            <a:xfrm rot="-782927">
              <a:off x="9329737" y="387414"/>
              <a:ext cx="5975721" cy="22243709"/>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7"/>
            <p:cNvSpPr/>
            <p:nvPr/>
          </p:nvSpPr>
          <p:spPr>
            <a:xfrm rot="-782927">
              <a:off x="15801997" y="6526202"/>
              <a:ext cx="732723" cy="15814892"/>
            </a:xfrm>
            <a:prstGeom prst="rect">
              <a:avLst/>
            </a:prstGeom>
            <a:solidFill>
              <a:srgbClr val="4994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8" name="Google Shape;408;p17"/>
          <p:cNvGrpSpPr/>
          <p:nvPr/>
        </p:nvGrpSpPr>
        <p:grpSpPr>
          <a:xfrm>
            <a:off x="1028700" y="2030806"/>
            <a:ext cx="9659354" cy="6282538"/>
            <a:chOff x="0" y="76200"/>
            <a:chExt cx="12879139" cy="8376718"/>
          </a:xfrm>
        </p:grpSpPr>
        <p:sp>
          <p:nvSpPr>
            <p:cNvPr id="409" name="Google Shape;409;p17"/>
            <p:cNvSpPr txBox="1"/>
            <p:nvPr/>
          </p:nvSpPr>
          <p:spPr>
            <a:xfrm>
              <a:off x="0" y="76200"/>
              <a:ext cx="12879139" cy="6106767"/>
            </a:xfrm>
            <a:prstGeom prst="rect">
              <a:avLst/>
            </a:prstGeom>
            <a:noFill/>
            <a:ln>
              <a:noFill/>
            </a:ln>
          </p:spPr>
          <p:txBody>
            <a:bodyPr anchorCtr="0" anchor="t" bIns="0" lIns="0" spcFirstLastPara="1" rIns="0" wrap="square" tIns="0">
              <a:spAutoFit/>
            </a:bodyPr>
            <a:lstStyle/>
            <a:p>
              <a:pPr indent="0" lvl="0" marL="0" marR="0" rtl="0" algn="l">
                <a:lnSpc>
                  <a:spcPct val="110006"/>
                </a:lnSpc>
                <a:spcBef>
                  <a:spcPts val="0"/>
                </a:spcBef>
                <a:spcAft>
                  <a:spcPts val="0"/>
                </a:spcAft>
                <a:buNone/>
              </a:pPr>
              <a:r>
                <a:rPr b="1" i="0" lang="en-US" sz="8135" u="none" cap="none" strike="noStrike">
                  <a:solidFill>
                    <a:srgbClr val="0F1E42"/>
                  </a:solidFill>
                  <a:latin typeface="Inter"/>
                  <a:ea typeface="Inter"/>
                  <a:cs typeface="Inter"/>
                  <a:sym typeface="Inter"/>
                </a:rPr>
                <a:t>Maximizing Deductions Through Good Recordkeeping</a:t>
              </a:r>
              <a:endParaRPr/>
            </a:p>
          </p:txBody>
        </p:sp>
        <p:sp>
          <p:nvSpPr>
            <p:cNvPr id="410" name="Google Shape;410;p17"/>
            <p:cNvSpPr txBox="1"/>
            <p:nvPr/>
          </p:nvSpPr>
          <p:spPr>
            <a:xfrm>
              <a:off x="0" y="6445902"/>
              <a:ext cx="12874174" cy="2007016"/>
            </a:xfrm>
            <a:prstGeom prst="rect">
              <a:avLst/>
            </a:prstGeom>
            <a:noFill/>
            <a:ln>
              <a:noFill/>
            </a:ln>
          </p:spPr>
          <p:txBody>
            <a:bodyPr anchorCtr="0" anchor="t" bIns="0" lIns="0" spcFirstLastPara="1" rIns="0" wrap="square" tIns="0">
              <a:spAutoFit/>
            </a:bodyPr>
            <a:lstStyle/>
            <a:p>
              <a:pPr indent="-231441" lvl="1" marL="462882" marR="0" rtl="0" algn="l">
                <a:lnSpc>
                  <a:spcPct val="140037"/>
                </a:lnSpc>
                <a:spcBef>
                  <a:spcPts val="0"/>
                </a:spcBef>
                <a:spcAft>
                  <a:spcPts val="0"/>
                </a:spcAft>
                <a:buClr>
                  <a:srgbClr val="0F1E42"/>
                </a:buClr>
                <a:buSzPts val="2143"/>
                <a:buFont typeface="Arial"/>
                <a:buChar char="•"/>
              </a:pPr>
              <a:r>
                <a:rPr b="0" i="0" lang="en-US" sz="2143" u="none" cap="none" strike="noStrike">
                  <a:solidFill>
                    <a:srgbClr val="0F1E42"/>
                  </a:solidFill>
                  <a:latin typeface="Inter"/>
                  <a:ea typeface="Inter"/>
                  <a:cs typeface="Inter"/>
                  <a:sym typeface="Inter"/>
                </a:rPr>
                <a:t>Properly tracking expenses ensures you can claim the maximum allowable deductions.</a:t>
              </a:r>
              <a:endParaRPr/>
            </a:p>
            <a:p>
              <a:pPr indent="-231441" lvl="1" marL="462882" marR="0" rtl="0" algn="l">
                <a:lnSpc>
                  <a:spcPct val="140037"/>
                </a:lnSpc>
                <a:spcBef>
                  <a:spcPts val="0"/>
                </a:spcBef>
                <a:spcAft>
                  <a:spcPts val="0"/>
                </a:spcAft>
                <a:buClr>
                  <a:srgbClr val="0F1E42"/>
                </a:buClr>
                <a:buSzPts val="2143"/>
                <a:buFont typeface="Arial"/>
                <a:buChar char="•"/>
              </a:pPr>
              <a:r>
                <a:rPr b="0" i="0" lang="en-US" sz="2143" u="none" cap="none" strike="noStrike">
                  <a:solidFill>
                    <a:srgbClr val="0F1E42"/>
                  </a:solidFill>
                  <a:latin typeface="Inter"/>
                  <a:ea typeface="Inter"/>
                  <a:cs typeface="Inter"/>
                  <a:sym typeface="Inter"/>
                </a:rPr>
                <a:t>Accurate records reduce the risk of missing out on deductions or facing IRS challenges in the event of an audit.</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18"/>
          <p:cNvSpPr/>
          <p:nvPr/>
        </p:nvSpPr>
        <p:spPr>
          <a:xfrm flipH="1" rot="10800000">
            <a:off x="0" y="0"/>
            <a:ext cx="18288000" cy="10287000"/>
          </a:xfrm>
          <a:custGeom>
            <a:rect b="b" l="l" r="r" t="t"/>
            <a:pathLst>
              <a:path extrusionOk="0" h="10287000" w="18288000">
                <a:moveTo>
                  <a:pt x="0" y="10287000"/>
                </a:moveTo>
                <a:lnTo>
                  <a:pt x="18288000" y="10287000"/>
                </a:lnTo>
                <a:lnTo>
                  <a:pt x="18288000" y="0"/>
                </a:lnTo>
                <a:lnTo>
                  <a:pt x="0" y="0"/>
                </a:lnTo>
                <a:lnTo>
                  <a:pt x="0" y="10287000"/>
                </a:lnTo>
                <a:close/>
              </a:path>
            </a:pathLst>
          </a:custGeom>
          <a:blipFill rotWithShape="1">
            <a:blip r:embed="rId3">
              <a:alphaModFix/>
            </a:blip>
            <a:stretch>
              <a:fillRect b="0" l="0" r="-56345" t="-11177"/>
            </a:stretch>
          </a:blipFill>
          <a:ln>
            <a:noFill/>
          </a:ln>
        </p:spPr>
      </p:sp>
      <p:sp>
        <p:nvSpPr>
          <p:cNvPr id="416" name="Google Shape;416;p18"/>
          <p:cNvSpPr/>
          <p:nvPr/>
        </p:nvSpPr>
        <p:spPr>
          <a:xfrm>
            <a:off x="0" y="0"/>
            <a:ext cx="18288000" cy="4851918"/>
          </a:xfrm>
          <a:custGeom>
            <a:rect b="b" l="l" r="r" t="t"/>
            <a:pathLst>
              <a:path extrusionOk="0" h="4851918" w="18288000">
                <a:moveTo>
                  <a:pt x="0" y="0"/>
                </a:moveTo>
                <a:lnTo>
                  <a:pt x="18288000" y="0"/>
                </a:lnTo>
                <a:lnTo>
                  <a:pt x="18288000" y="4851918"/>
                </a:lnTo>
                <a:lnTo>
                  <a:pt x="0" y="4851918"/>
                </a:lnTo>
                <a:lnTo>
                  <a:pt x="0" y="0"/>
                </a:lnTo>
                <a:close/>
              </a:path>
            </a:pathLst>
          </a:custGeom>
          <a:blipFill rotWithShape="1">
            <a:blip r:embed="rId4">
              <a:alphaModFix/>
            </a:blip>
            <a:stretch>
              <a:fillRect b="-95394" l="0" r="0" t="-55716"/>
            </a:stretch>
          </a:blipFill>
          <a:ln>
            <a:noFill/>
          </a:ln>
        </p:spPr>
      </p:sp>
      <p:sp>
        <p:nvSpPr>
          <p:cNvPr id="417" name="Google Shape;417;p18"/>
          <p:cNvSpPr txBox="1"/>
          <p:nvPr/>
        </p:nvSpPr>
        <p:spPr>
          <a:xfrm>
            <a:off x="1028700" y="2723387"/>
            <a:ext cx="10972054" cy="16097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1" i="0" lang="en-US" sz="5253" u="none" cap="none" strike="noStrike">
                <a:solidFill>
                  <a:srgbClr val="FFFFFF"/>
                </a:solidFill>
                <a:latin typeface="Inter"/>
                <a:ea typeface="Inter"/>
                <a:cs typeface="Inter"/>
                <a:sym typeface="Inter"/>
              </a:rPr>
              <a:t>What is Mileage and How Does it Affect Your Business Taxes?</a:t>
            </a:r>
            <a:endParaRPr/>
          </a:p>
        </p:txBody>
      </p:sp>
      <p:sp>
        <p:nvSpPr>
          <p:cNvPr id="418" name="Google Shape;418;p18"/>
          <p:cNvSpPr txBox="1"/>
          <p:nvPr/>
        </p:nvSpPr>
        <p:spPr>
          <a:xfrm>
            <a:off x="1028700" y="6874853"/>
            <a:ext cx="4294736" cy="423944"/>
          </a:xfrm>
          <a:prstGeom prst="rect">
            <a:avLst/>
          </a:prstGeom>
          <a:noFill/>
          <a:ln>
            <a:noFill/>
          </a:ln>
        </p:spPr>
        <p:txBody>
          <a:bodyPr anchorCtr="0" anchor="t" bIns="0" lIns="0" spcFirstLastPara="1" rIns="0" wrap="square" tIns="0">
            <a:spAutoFit/>
          </a:bodyPr>
          <a:lstStyle/>
          <a:p>
            <a:pPr indent="0" lvl="0" marL="0" marR="0" rtl="0" algn="l">
              <a:lnSpc>
                <a:spcPct val="139975"/>
              </a:lnSpc>
              <a:spcBef>
                <a:spcPts val="0"/>
              </a:spcBef>
              <a:spcAft>
                <a:spcPts val="0"/>
              </a:spcAft>
              <a:buNone/>
            </a:pPr>
            <a:r>
              <a:rPr b="1" i="0" lang="en-US" sz="2434" u="none" cap="none" strike="noStrike">
                <a:solidFill>
                  <a:srgbClr val="145757"/>
                </a:solidFill>
                <a:latin typeface="Inter"/>
                <a:ea typeface="Inter"/>
                <a:cs typeface="Inter"/>
                <a:sym typeface="Inter"/>
              </a:rPr>
              <a:t>Purpose of Mileage Tracking</a:t>
            </a:r>
            <a:endParaRPr/>
          </a:p>
        </p:txBody>
      </p:sp>
      <p:sp>
        <p:nvSpPr>
          <p:cNvPr id="419" name="Google Shape;419;p18"/>
          <p:cNvSpPr txBox="1"/>
          <p:nvPr/>
        </p:nvSpPr>
        <p:spPr>
          <a:xfrm>
            <a:off x="6996632" y="6874853"/>
            <a:ext cx="4294736" cy="481558"/>
          </a:xfrm>
          <a:prstGeom prst="rect">
            <a:avLst/>
          </a:prstGeom>
          <a:noFill/>
          <a:ln>
            <a:noFill/>
          </a:ln>
        </p:spPr>
        <p:txBody>
          <a:bodyPr anchorCtr="0" anchor="t" bIns="0" lIns="0" spcFirstLastPara="1" rIns="0" wrap="square" tIns="0">
            <a:spAutoFit/>
          </a:bodyPr>
          <a:lstStyle/>
          <a:p>
            <a:pPr indent="0" lvl="0" marL="0" marR="0" rtl="0" algn="l">
              <a:lnSpc>
                <a:spcPct val="139985"/>
              </a:lnSpc>
              <a:spcBef>
                <a:spcPts val="0"/>
              </a:spcBef>
              <a:spcAft>
                <a:spcPts val="0"/>
              </a:spcAft>
              <a:buNone/>
            </a:pPr>
            <a:r>
              <a:rPr b="1" i="0" lang="en-US" sz="2791" u="none" cap="none" strike="noStrike">
                <a:solidFill>
                  <a:srgbClr val="145757"/>
                </a:solidFill>
                <a:latin typeface="Inter"/>
                <a:ea typeface="Inter"/>
                <a:cs typeface="Inter"/>
                <a:sym typeface="Inter"/>
              </a:rPr>
              <a:t>Tracking Mileage</a:t>
            </a:r>
            <a:endParaRPr/>
          </a:p>
        </p:txBody>
      </p:sp>
      <p:sp>
        <p:nvSpPr>
          <p:cNvPr id="420" name="Google Shape;420;p18"/>
          <p:cNvSpPr txBox="1"/>
          <p:nvPr/>
        </p:nvSpPr>
        <p:spPr>
          <a:xfrm>
            <a:off x="12964564" y="6874853"/>
            <a:ext cx="4294736" cy="456085"/>
          </a:xfrm>
          <a:prstGeom prst="rect">
            <a:avLst/>
          </a:prstGeom>
          <a:noFill/>
          <a:ln>
            <a:noFill/>
          </a:ln>
        </p:spPr>
        <p:txBody>
          <a:bodyPr anchorCtr="0" anchor="t" bIns="0" lIns="0" spcFirstLastPara="1" rIns="0" wrap="square" tIns="0">
            <a:spAutoFit/>
          </a:bodyPr>
          <a:lstStyle/>
          <a:p>
            <a:pPr indent="0" lvl="0" marL="0" marR="0" rtl="0" algn="l">
              <a:lnSpc>
                <a:spcPct val="140029"/>
              </a:lnSpc>
              <a:spcBef>
                <a:spcPts val="0"/>
              </a:spcBef>
              <a:spcAft>
                <a:spcPts val="0"/>
              </a:spcAft>
              <a:buNone/>
            </a:pPr>
            <a:r>
              <a:rPr b="1" i="0" lang="en-US" sz="2668" u="none" cap="none" strike="noStrike">
                <a:solidFill>
                  <a:srgbClr val="145757"/>
                </a:solidFill>
                <a:latin typeface="Inter"/>
                <a:ea typeface="Inter"/>
                <a:cs typeface="Inter"/>
                <a:sym typeface="Inter"/>
              </a:rPr>
              <a:t>Business vs. Personal Use</a:t>
            </a:r>
            <a:endParaRPr/>
          </a:p>
        </p:txBody>
      </p:sp>
      <p:sp>
        <p:nvSpPr>
          <p:cNvPr id="421" name="Google Shape;421;p18"/>
          <p:cNvSpPr txBox="1"/>
          <p:nvPr/>
        </p:nvSpPr>
        <p:spPr>
          <a:xfrm>
            <a:off x="1028700" y="7860691"/>
            <a:ext cx="4294736" cy="13696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50" u="none" cap="none" strike="noStrike">
                <a:solidFill>
                  <a:srgbClr val="000000"/>
                </a:solidFill>
                <a:latin typeface="Inter"/>
                <a:ea typeface="Inter"/>
                <a:cs typeface="Inter"/>
                <a:sym typeface="Inter"/>
              </a:rPr>
              <a:t>Business owners can deduct mileage for business-related vehicle use, such as traveling to client meetings, business errands, or job sites.</a:t>
            </a:r>
            <a:endParaRPr/>
          </a:p>
        </p:txBody>
      </p:sp>
      <p:sp>
        <p:nvSpPr>
          <p:cNvPr id="422" name="Google Shape;422;p18"/>
          <p:cNvSpPr txBox="1"/>
          <p:nvPr/>
        </p:nvSpPr>
        <p:spPr>
          <a:xfrm>
            <a:off x="6996632" y="7870216"/>
            <a:ext cx="4294736" cy="1359538"/>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US" sz="1974" u="none" cap="none" strike="noStrike">
                <a:solidFill>
                  <a:srgbClr val="000000"/>
                </a:solidFill>
                <a:latin typeface="Inter"/>
                <a:ea typeface="Inter"/>
                <a:cs typeface="Inter"/>
                <a:sym typeface="Inter"/>
              </a:rPr>
              <a:t>Keep detailed records of the date, destination, purpose, and number of miles driven for business purposes to ensure accurate deductions.</a:t>
            </a:r>
            <a:endParaRPr/>
          </a:p>
        </p:txBody>
      </p:sp>
      <p:sp>
        <p:nvSpPr>
          <p:cNvPr id="423" name="Google Shape;423;p18"/>
          <p:cNvSpPr txBox="1"/>
          <p:nvPr/>
        </p:nvSpPr>
        <p:spPr>
          <a:xfrm>
            <a:off x="12964564" y="7879741"/>
            <a:ext cx="4294736" cy="871696"/>
          </a:xfrm>
          <a:prstGeom prst="rect">
            <a:avLst/>
          </a:prstGeom>
          <a:noFill/>
          <a:ln>
            <a:noFill/>
          </a:ln>
        </p:spPr>
        <p:txBody>
          <a:bodyPr anchorCtr="0" anchor="t" bIns="0" lIns="0" spcFirstLastPara="1" rIns="0" wrap="square" tIns="0">
            <a:spAutoFit/>
          </a:bodyPr>
          <a:lstStyle/>
          <a:p>
            <a:pPr indent="0" lvl="0" marL="0" marR="0" rtl="0" algn="l">
              <a:lnSpc>
                <a:spcPct val="139976"/>
              </a:lnSpc>
              <a:spcBef>
                <a:spcPts val="0"/>
              </a:spcBef>
              <a:spcAft>
                <a:spcPts val="0"/>
              </a:spcAft>
              <a:buNone/>
            </a:pPr>
            <a:r>
              <a:rPr b="0" i="0" lang="en-US" sz="1681" u="none" cap="none" strike="noStrike">
                <a:solidFill>
                  <a:srgbClr val="000000"/>
                </a:solidFill>
                <a:latin typeface="Inter"/>
                <a:ea typeface="Inter"/>
                <a:cs typeface="Inter"/>
                <a:sym typeface="Inter"/>
              </a:rPr>
              <a:t>Only business-related miles are deductible; personal travel and commuting miles are not eligible for deduction.</a:t>
            </a:r>
            <a:endParaRPr/>
          </a:p>
        </p:txBody>
      </p:sp>
      <p:sp>
        <p:nvSpPr>
          <p:cNvPr id="424" name="Google Shape;424;p18"/>
          <p:cNvSpPr txBox="1"/>
          <p:nvPr/>
        </p:nvSpPr>
        <p:spPr>
          <a:xfrm>
            <a:off x="1028700" y="5328663"/>
            <a:ext cx="4294736" cy="1068197"/>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0" lang="en-US" sz="6319" u="none" cap="none" strike="noStrike">
                <a:solidFill>
                  <a:srgbClr val="145757"/>
                </a:solidFill>
                <a:latin typeface="Inter"/>
                <a:ea typeface="Inter"/>
                <a:cs typeface="Inter"/>
                <a:sym typeface="Inter"/>
              </a:rPr>
              <a:t>01</a:t>
            </a:r>
            <a:endParaRPr/>
          </a:p>
        </p:txBody>
      </p:sp>
      <p:sp>
        <p:nvSpPr>
          <p:cNvPr id="425" name="Google Shape;425;p18"/>
          <p:cNvSpPr txBox="1"/>
          <p:nvPr/>
        </p:nvSpPr>
        <p:spPr>
          <a:xfrm>
            <a:off x="6996632" y="5328663"/>
            <a:ext cx="4294736" cy="1068197"/>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0" lang="en-US" sz="6319" u="none" cap="none" strike="noStrike">
                <a:solidFill>
                  <a:srgbClr val="145757"/>
                </a:solidFill>
                <a:latin typeface="Inter"/>
                <a:ea typeface="Inter"/>
                <a:cs typeface="Inter"/>
                <a:sym typeface="Inter"/>
              </a:rPr>
              <a:t>02</a:t>
            </a:r>
            <a:endParaRPr/>
          </a:p>
        </p:txBody>
      </p:sp>
      <p:sp>
        <p:nvSpPr>
          <p:cNvPr id="426" name="Google Shape;426;p18"/>
          <p:cNvSpPr txBox="1"/>
          <p:nvPr/>
        </p:nvSpPr>
        <p:spPr>
          <a:xfrm>
            <a:off x="12964564" y="5328663"/>
            <a:ext cx="4294736" cy="1068197"/>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0" lang="en-US" sz="6319" u="none" cap="none" strike="noStrike">
                <a:solidFill>
                  <a:srgbClr val="145757"/>
                </a:solidFill>
                <a:latin typeface="Inter"/>
                <a:ea typeface="Inter"/>
                <a:cs typeface="Inter"/>
                <a:sym typeface="Inter"/>
              </a:rPr>
              <a:t>03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19"/>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70" l="-8864" r="-57549" t="-2972"/>
            </a:stretch>
          </a:blipFill>
          <a:ln>
            <a:noFill/>
          </a:ln>
        </p:spPr>
      </p:sp>
      <p:cxnSp>
        <p:nvCxnSpPr>
          <p:cNvPr id="432" name="Google Shape;432;p19"/>
          <p:cNvCxnSpPr/>
          <p:nvPr/>
        </p:nvCxnSpPr>
        <p:spPr>
          <a:xfrm rot="10800000">
            <a:off x="7039387" y="57674"/>
            <a:ext cx="0" cy="10395005"/>
          </a:xfrm>
          <a:prstGeom prst="straightConnector1">
            <a:avLst/>
          </a:prstGeom>
          <a:noFill/>
          <a:ln cap="flat" cmpd="sng" w="19050">
            <a:solidFill>
              <a:srgbClr val="844829"/>
            </a:solidFill>
            <a:prstDash val="solid"/>
            <a:round/>
            <a:headEnd len="sm" w="sm" type="none"/>
            <a:tailEnd len="sm" w="sm" type="none"/>
          </a:ln>
        </p:spPr>
      </p:cxnSp>
      <p:sp>
        <p:nvSpPr>
          <p:cNvPr id="433" name="Google Shape;433;p19"/>
          <p:cNvSpPr/>
          <p:nvPr/>
        </p:nvSpPr>
        <p:spPr>
          <a:xfrm>
            <a:off x="279149" y="4829767"/>
            <a:ext cx="6536178" cy="3676600"/>
          </a:xfrm>
          <a:custGeom>
            <a:rect b="b" l="l" r="r" t="t"/>
            <a:pathLst>
              <a:path extrusionOk="0" h="3676600" w="6536178">
                <a:moveTo>
                  <a:pt x="0" y="0"/>
                </a:moveTo>
                <a:lnTo>
                  <a:pt x="6536178" y="0"/>
                </a:lnTo>
                <a:lnTo>
                  <a:pt x="6536178" y="3676600"/>
                </a:lnTo>
                <a:lnTo>
                  <a:pt x="0" y="3676600"/>
                </a:lnTo>
                <a:lnTo>
                  <a:pt x="0" y="0"/>
                </a:lnTo>
                <a:close/>
              </a:path>
            </a:pathLst>
          </a:custGeom>
          <a:blipFill rotWithShape="1">
            <a:blip r:embed="rId4">
              <a:alphaModFix/>
            </a:blip>
            <a:stretch>
              <a:fillRect b="0" l="0" r="0" t="0"/>
            </a:stretch>
          </a:blipFill>
          <a:ln>
            <a:noFill/>
          </a:ln>
        </p:spPr>
      </p:sp>
      <p:sp>
        <p:nvSpPr>
          <p:cNvPr id="434" name="Google Shape;434;p19"/>
          <p:cNvSpPr/>
          <p:nvPr/>
        </p:nvSpPr>
        <p:spPr>
          <a:xfrm>
            <a:off x="7992207" y="4536793"/>
            <a:ext cx="1702594" cy="1702594"/>
          </a:xfrm>
          <a:custGeom>
            <a:rect b="b" l="l" r="r" t="t"/>
            <a:pathLst>
              <a:path extrusionOk="0" h="1702594" w="1702594">
                <a:moveTo>
                  <a:pt x="0" y="0"/>
                </a:moveTo>
                <a:lnTo>
                  <a:pt x="1702594" y="0"/>
                </a:lnTo>
                <a:lnTo>
                  <a:pt x="1702594" y="1702594"/>
                </a:lnTo>
                <a:lnTo>
                  <a:pt x="0" y="1702594"/>
                </a:lnTo>
                <a:lnTo>
                  <a:pt x="0" y="0"/>
                </a:lnTo>
                <a:close/>
              </a:path>
            </a:pathLst>
          </a:custGeom>
          <a:blipFill rotWithShape="1">
            <a:blip r:embed="rId5">
              <a:alphaModFix/>
            </a:blip>
            <a:stretch>
              <a:fillRect b="0" l="0" r="0" t="0"/>
            </a:stretch>
          </a:blipFill>
          <a:ln>
            <a:noFill/>
          </a:ln>
        </p:spPr>
      </p:sp>
      <p:sp>
        <p:nvSpPr>
          <p:cNvPr id="435" name="Google Shape;435;p19"/>
          <p:cNvSpPr/>
          <p:nvPr/>
        </p:nvSpPr>
        <p:spPr>
          <a:xfrm>
            <a:off x="7992207" y="7071970"/>
            <a:ext cx="1956828" cy="1673088"/>
          </a:xfrm>
          <a:custGeom>
            <a:rect b="b" l="l" r="r" t="t"/>
            <a:pathLst>
              <a:path extrusionOk="0" h="1673088" w="1956828">
                <a:moveTo>
                  <a:pt x="0" y="0"/>
                </a:moveTo>
                <a:lnTo>
                  <a:pt x="1956828" y="0"/>
                </a:lnTo>
                <a:lnTo>
                  <a:pt x="1956828" y="1673088"/>
                </a:lnTo>
                <a:lnTo>
                  <a:pt x="0" y="1673088"/>
                </a:lnTo>
                <a:lnTo>
                  <a:pt x="0" y="0"/>
                </a:lnTo>
                <a:close/>
              </a:path>
            </a:pathLst>
          </a:custGeom>
          <a:blipFill rotWithShape="1">
            <a:blip r:embed="rId6">
              <a:alphaModFix/>
            </a:blip>
            <a:stretch>
              <a:fillRect b="0" l="0" r="0" t="0"/>
            </a:stretch>
          </a:blipFill>
          <a:ln>
            <a:noFill/>
          </a:ln>
        </p:spPr>
      </p:sp>
      <p:sp>
        <p:nvSpPr>
          <p:cNvPr id="436" name="Google Shape;436;p19"/>
          <p:cNvSpPr/>
          <p:nvPr/>
        </p:nvSpPr>
        <p:spPr>
          <a:xfrm>
            <a:off x="7992207" y="1957930"/>
            <a:ext cx="1784775" cy="1784775"/>
          </a:xfrm>
          <a:custGeom>
            <a:rect b="b" l="l" r="r" t="t"/>
            <a:pathLst>
              <a:path extrusionOk="0" h="1784775" w="1784775">
                <a:moveTo>
                  <a:pt x="0" y="0"/>
                </a:moveTo>
                <a:lnTo>
                  <a:pt x="1784775" y="0"/>
                </a:lnTo>
                <a:lnTo>
                  <a:pt x="1784775" y="1784775"/>
                </a:lnTo>
                <a:lnTo>
                  <a:pt x="0" y="1784775"/>
                </a:lnTo>
                <a:lnTo>
                  <a:pt x="0" y="0"/>
                </a:lnTo>
                <a:close/>
              </a:path>
            </a:pathLst>
          </a:custGeom>
          <a:blipFill rotWithShape="1">
            <a:blip r:embed="rId7">
              <a:alphaModFix/>
            </a:blip>
            <a:stretch>
              <a:fillRect b="0" l="0" r="0" t="0"/>
            </a:stretch>
          </a:blipFill>
          <a:ln>
            <a:noFill/>
          </a:ln>
        </p:spPr>
      </p:sp>
      <p:grpSp>
        <p:nvGrpSpPr>
          <p:cNvPr id="437" name="Google Shape;437;p19"/>
          <p:cNvGrpSpPr/>
          <p:nvPr/>
        </p:nvGrpSpPr>
        <p:grpSpPr>
          <a:xfrm>
            <a:off x="10486252" y="1782720"/>
            <a:ext cx="6936535" cy="2122129"/>
            <a:chOff x="0" y="0"/>
            <a:chExt cx="9248713" cy="2829505"/>
          </a:xfrm>
        </p:grpSpPr>
        <p:sp>
          <p:nvSpPr>
            <p:cNvPr id="438" name="Google Shape;438;p19"/>
            <p:cNvSpPr txBox="1"/>
            <p:nvPr/>
          </p:nvSpPr>
          <p:spPr>
            <a:xfrm>
              <a:off x="0" y="0"/>
              <a:ext cx="9248713" cy="535363"/>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1" i="0" lang="en-US" sz="2702" u="none" cap="none" strike="noStrike">
                  <a:solidFill>
                    <a:srgbClr val="145757"/>
                  </a:solidFill>
                  <a:latin typeface="Inter"/>
                  <a:ea typeface="Inter"/>
                  <a:cs typeface="Inter"/>
                  <a:sym typeface="Inter"/>
                </a:rPr>
                <a:t>Purpose of BOI CTA</a:t>
              </a:r>
              <a:endParaRPr/>
            </a:p>
          </p:txBody>
        </p:sp>
        <p:sp>
          <p:nvSpPr>
            <p:cNvPr id="439" name="Google Shape;439;p19"/>
            <p:cNvSpPr txBox="1"/>
            <p:nvPr/>
          </p:nvSpPr>
          <p:spPr>
            <a:xfrm>
              <a:off x="0" y="951074"/>
              <a:ext cx="9248713" cy="1878431"/>
            </a:xfrm>
            <a:prstGeom prst="rect">
              <a:avLst/>
            </a:prstGeom>
            <a:noFill/>
            <a:ln>
              <a:noFill/>
            </a:ln>
          </p:spPr>
          <p:txBody>
            <a:bodyPr anchorCtr="0" anchor="t" bIns="0" lIns="0" spcFirstLastPara="1" rIns="0" wrap="square" tIns="0">
              <a:spAutoFit/>
            </a:bodyPr>
            <a:lstStyle/>
            <a:p>
              <a:pPr indent="0" lvl="0" marL="0" marR="0" rtl="0" algn="l">
                <a:lnSpc>
                  <a:spcPct val="110034"/>
                </a:lnSpc>
                <a:spcBef>
                  <a:spcPts val="0"/>
                </a:spcBef>
                <a:spcAft>
                  <a:spcPts val="0"/>
                </a:spcAft>
                <a:buNone/>
              </a:pPr>
              <a:r>
                <a:rPr b="0" i="0" lang="en-US" sz="2053" u="none" cap="none" strike="noStrike">
                  <a:solidFill>
                    <a:srgbClr val="000000"/>
                  </a:solidFill>
                  <a:latin typeface="Inter"/>
                  <a:ea typeface="Inter"/>
                  <a:cs typeface="Inter"/>
                  <a:sym typeface="Inter"/>
                </a:rPr>
                <a:t>The Corporate Transparency Act (CTA) requires businesses to report Beneficial Ownership Information (BOI) to the Financial Crimes Enforcement Network (FinCEN) to combat fraud, money laundering, and tax evasion.</a:t>
              </a:r>
              <a:endParaRPr/>
            </a:p>
          </p:txBody>
        </p:sp>
      </p:grpSp>
      <p:grpSp>
        <p:nvGrpSpPr>
          <p:cNvPr id="440" name="Google Shape;440;p19"/>
          <p:cNvGrpSpPr/>
          <p:nvPr/>
        </p:nvGrpSpPr>
        <p:grpSpPr>
          <a:xfrm>
            <a:off x="10486252" y="4547363"/>
            <a:ext cx="6936535" cy="1570399"/>
            <a:chOff x="0" y="0"/>
            <a:chExt cx="9248713" cy="2093865"/>
          </a:xfrm>
        </p:grpSpPr>
        <p:sp>
          <p:nvSpPr>
            <p:cNvPr id="441" name="Google Shape;441;p19"/>
            <p:cNvSpPr txBox="1"/>
            <p:nvPr/>
          </p:nvSpPr>
          <p:spPr>
            <a:xfrm>
              <a:off x="0" y="0"/>
              <a:ext cx="9248713" cy="535363"/>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None/>
              </a:pPr>
              <a:r>
                <a:rPr b="1" i="0" lang="en-US" sz="2702" u="none" cap="none" strike="noStrike">
                  <a:solidFill>
                    <a:srgbClr val="145757"/>
                  </a:solidFill>
                  <a:latin typeface="Inter"/>
                  <a:ea typeface="Inter"/>
                  <a:cs typeface="Inter"/>
                  <a:sym typeface="Inter"/>
                </a:rPr>
                <a:t>Who Must File</a:t>
              </a:r>
              <a:endParaRPr/>
            </a:p>
          </p:txBody>
        </p:sp>
        <p:sp>
          <p:nvSpPr>
            <p:cNvPr id="442" name="Google Shape;442;p19"/>
            <p:cNvSpPr txBox="1"/>
            <p:nvPr/>
          </p:nvSpPr>
          <p:spPr>
            <a:xfrm>
              <a:off x="0" y="956706"/>
              <a:ext cx="9248713" cy="1137159"/>
            </a:xfrm>
            <a:prstGeom prst="rect">
              <a:avLst/>
            </a:prstGeom>
            <a:noFill/>
            <a:ln>
              <a:noFill/>
            </a:ln>
          </p:spPr>
          <p:txBody>
            <a:bodyPr anchorCtr="0" anchor="t" bIns="0" lIns="0" spcFirstLastPara="1" rIns="0" wrap="square" tIns="0">
              <a:spAutoFit/>
            </a:bodyPr>
            <a:lstStyle/>
            <a:p>
              <a:pPr indent="0" lvl="0" marL="0" marR="0" rtl="0" algn="l">
                <a:lnSpc>
                  <a:spcPct val="110034"/>
                </a:lnSpc>
                <a:spcBef>
                  <a:spcPts val="0"/>
                </a:spcBef>
                <a:spcAft>
                  <a:spcPts val="0"/>
                </a:spcAft>
                <a:buNone/>
              </a:pPr>
              <a:r>
                <a:rPr b="0" i="0" lang="en-US" sz="2053" u="none" cap="none" strike="noStrike">
                  <a:solidFill>
                    <a:srgbClr val="000000"/>
                  </a:solidFill>
                  <a:latin typeface="Inter"/>
                  <a:ea typeface="Inter"/>
                  <a:cs typeface="Inter"/>
                  <a:sym typeface="Inter"/>
                </a:rPr>
                <a:t>Corporations, LLCs, and similar entities must disclose their beneficial owners (individuals with significant control or ownership of the company).</a:t>
              </a:r>
              <a:endParaRPr/>
            </a:p>
          </p:txBody>
        </p:sp>
      </p:grpSp>
      <p:grpSp>
        <p:nvGrpSpPr>
          <p:cNvPr id="443" name="Google Shape;443;p19"/>
          <p:cNvGrpSpPr/>
          <p:nvPr/>
        </p:nvGrpSpPr>
        <p:grpSpPr>
          <a:xfrm>
            <a:off x="10486252" y="7317806"/>
            <a:ext cx="6417448" cy="1188561"/>
            <a:chOff x="0" y="9525"/>
            <a:chExt cx="8556597" cy="1584748"/>
          </a:xfrm>
        </p:grpSpPr>
        <p:sp>
          <p:nvSpPr>
            <p:cNvPr id="444" name="Google Shape;444;p19"/>
            <p:cNvSpPr txBox="1"/>
            <p:nvPr/>
          </p:nvSpPr>
          <p:spPr>
            <a:xfrm>
              <a:off x="0" y="9525"/>
              <a:ext cx="8556597" cy="48577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1" i="0" lang="en-US" sz="2499" u="none" cap="none" strike="noStrike">
                  <a:solidFill>
                    <a:srgbClr val="145757"/>
                  </a:solidFill>
                  <a:latin typeface="Inter"/>
                  <a:ea typeface="Inter"/>
                  <a:cs typeface="Inter"/>
                  <a:sym typeface="Inter"/>
                </a:rPr>
                <a:t>Why It’s Important</a:t>
              </a:r>
              <a:endParaRPr/>
            </a:p>
          </p:txBody>
        </p:sp>
        <p:sp>
          <p:nvSpPr>
            <p:cNvPr id="445" name="Google Shape;445;p19"/>
            <p:cNvSpPr txBox="1"/>
            <p:nvPr/>
          </p:nvSpPr>
          <p:spPr>
            <a:xfrm>
              <a:off x="0" y="895350"/>
              <a:ext cx="8556597" cy="698923"/>
            </a:xfrm>
            <a:prstGeom prst="rect">
              <a:avLst/>
            </a:prstGeom>
            <a:noFill/>
            <a:ln>
              <a:noFill/>
            </a:ln>
          </p:spPr>
          <p:txBody>
            <a:bodyPr anchorCtr="0" anchor="t" bIns="0" lIns="0" spcFirstLastPara="1" rIns="0" wrap="square" tIns="0">
              <a:spAutoFit/>
            </a:bodyPr>
            <a:lstStyle/>
            <a:p>
              <a:pPr indent="0" lvl="0" marL="0" marR="0" rtl="0" algn="l">
                <a:lnSpc>
                  <a:spcPct val="110005"/>
                </a:lnSpc>
                <a:spcBef>
                  <a:spcPts val="0"/>
                </a:spcBef>
                <a:spcAft>
                  <a:spcPts val="0"/>
                </a:spcAft>
                <a:buNone/>
              </a:pPr>
              <a:r>
                <a:rPr b="0" i="0" lang="en-US" sz="1899" u="none" cap="none" strike="noStrike">
                  <a:solidFill>
                    <a:srgbClr val="000000"/>
                  </a:solidFill>
                  <a:latin typeface="Inter"/>
                  <a:ea typeface="Inter"/>
                  <a:cs typeface="Inter"/>
                  <a:sym typeface="Inter"/>
                </a:rPr>
                <a:t>Ensures transparency in business ownership and strengthens efforts to combat illegal financial activity.</a:t>
              </a:r>
              <a:endParaRPr/>
            </a:p>
          </p:txBody>
        </p:sp>
      </p:grpSp>
      <p:sp>
        <p:nvSpPr>
          <p:cNvPr id="446" name="Google Shape;446;p19"/>
          <p:cNvSpPr txBox="1"/>
          <p:nvPr/>
        </p:nvSpPr>
        <p:spPr>
          <a:xfrm>
            <a:off x="256409" y="3021768"/>
            <a:ext cx="6581657" cy="711599"/>
          </a:xfrm>
          <a:prstGeom prst="rect">
            <a:avLst/>
          </a:prstGeom>
          <a:noFill/>
          <a:ln>
            <a:noFill/>
          </a:ln>
        </p:spPr>
        <p:txBody>
          <a:bodyPr anchorCtr="0" anchor="t" bIns="0" lIns="0" spcFirstLastPara="1" rIns="0" wrap="square" tIns="0">
            <a:spAutoFit/>
          </a:bodyPr>
          <a:lstStyle/>
          <a:p>
            <a:pPr indent="0" lvl="0" marL="0" marR="0" rtl="0" algn="ctr">
              <a:lnSpc>
                <a:spcPct val="89996"/>
              </a:lnSpc>
              <a:spcBef>
                <a:spcPts val="0"/>
              </a:spcBef>
              <a:spcAft>
                <a:spcPts val="0"/>
              </a:spcAft>
              <a:buNone/>
            </a:pPr>
            <a:r>
              <a:rPr b="1" i="0" lang="en-US" sz="5808" u="none" cap="none" strike="noStrike">
                <a:solidFill>
                  <a:srgbClr val="0F1E42"/>
                </a:solidFill>
                <a:latin typeface="Inter"/>
                <a:ea typeface="Inter"/>
                <a:cs typeface="Inter"/>
                <a:sym typeface="Inter"/>
              </a:rPr>
              <a:t>What is BOI CTA? </a:t>
            </a:r>
            <a:endParaRPr/>
          </a:p>
        </p:txBody>
      </p:sp>
      <p:sp>
        <p:nvSpPr>
          <p:cNvPr id="447" name="Google Shape;447;p19"/>
          <p:cNvSpPr txBox="1"/>
          <p:nvPr/>
        </p:nvSpPr>
        <p:spPr>
          <a:xfrm>
            <a:off x="154613" y="4278333"/>
            <a:ext cx="6272503" cy="1109757"/>
          </a:xfrm>
          <a:prstGeom prst="rect">
            <a:avLst/>
          </a:prstGeom>
          <a:noFill/>
          <a:ln>
            <a:noFill/>
          </a:ln>
        </p:spPr>
        <p:txBody>
          <a:bodyPr anchorCtr="0" anchor="t" bIns="0" lIns="0" spcFirstLastPara="1" rIns="0" wrap="square" tIns="0">
            <a:spAutoFit/>
          </a:bodyPr>
          <a:lstStyle/>
          <a:p>
            <a:pPr indent="0" lvl="0" marL="0" marR="0" rtl="0" algn="ctr">
              <a:lnSpc>
                <a:spcPct val="89996"/>
              </a:lnSpc>
              <a:spcBef>
                <a:spcPts val="0"/>
              </a:spcBef>
              <a:spcAft>
                <a:spcPts val="0"/>
              </a:spcAft>
              <a:buNone/>
            </a:pPr>
            <a:r>
              <a:rPr b="1" i="0" lang="en-US" sz="3189" u="none" cap="none" strike="noStrike">
                <a:solidFill>
                  <a:srgbClr val="265959"/>
                </a:solidFill>
                <a:latin typeface="Inter"/>
                <a:ea typeface="Inter"/>
                <a:cs typeface="Inter"/>
                <a:sym typeface="Inter"/>
              </a:rPr>
              <a:t> (Beneficial Ownership Information under the Corporate Transparency Act)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7F7"/>
        </a:solidFill>
      </p:bgPr>
    </p:bg>
    <p:spTree>
      <p:nvGrpSpPr>
        <p:cNvPr id="127" name="Shape 127"/>
        <p:cNvGrpSpPr/>
        <p:nvPr/>
      </p:nvGrpSpPr>
      <p:grpSpPr>
        <a:xfrm>
          <a:off x="0" y="0"/>
          <a:ext cx="0" cy="0"/>
          <a:chOff x="0" y="0"/>
          <a:chExt cx="0" cy="0"/>
        </a:xfrm>
      </p:grpSpPr>
      <p:sp>
        <p:nvSpPr>
          <p:cNvPr id="128" name="Google Shape;128;p2"/>
          <p:cNvSpPr txBox="1"/>
          <p:nvPr/>
        </p:nvSpPr>
        <p:spPr>
          <a:xfrm>
            <a:off x="2882433" y="4062992"/>
            <a:ext cx="12523135" cy="1651635"/>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b="1" i="0" lang="en-US" sz="9600" u="none" cap="none" strike="noStrike">
                <a:solidFill>
                  <a:srgbClr val="0E1D42"/>
                </a:solidFill>
                <a:latin typeface="Raleway Black"/>
                <a:ea typeface="Raleway Black"/>
                <a:cs typeface="Raleway Black"/>
                <a:sym typeface="Raleway Black"/>
              </a:rPr>
              <a:t>WHAT IS TAX FILING</a:t>
            </a:r>
            <a:endParaRPr/>
          </a:p>
        </p:txBody>
      </p:sp>
      <p:cxnSp>
        <p:nvCxnSpPr>
          <p:cNvPr id="129" name="Google Shape;129;p2"/>
          <p:cNvCxnSpPr/>
          <p:nvPr/>
        </p:nvCxnSpPr>
        <p:spPr>
          <a:xfrm>
            <a:off x="5553087" y="6009695"/>
            <a:ext cx="7181826" cy="0"/>
          </a:xfrm>
          <a:prstGeom prst="straightConnector1">
            <a:avLst/>
          </a:prstGeom>
          <a:noFill/>
          <a:ln cap="flat" cmpd="sng" w="47625">
            <a:solidFill>
              <a:srgbClr val="FFC850"/>
            </a:solidFill>
            <a:prstDash val="solid"/>
            <a:round/>
            <a:headEnd len="sm" w="sm" type="none"/>
            <a:tailEnd len="sm" w="sm"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20"/>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70" l="-8864" r="-57549" t="-2972"/>
            </a:stretch>
          </a:blipFill>
          <a:ln>
            <a:noFill/>
          </a:ln>
        </p:spPr>
      </p:sp>
      <p:sp>
        <p:nvSpPr>
          <p:cNvPr id="453" name="Google Shape;453;p20"/>
          <p:cNvSpPr txBox="1"/>
          <p:nvPr/>
        </p:nvSpPr>
        <p:spPr>
          <a:xfrm>
            <a:off x="1217757" y="2560396"/>
            <a:ext cx="7146246" cy="1117397"/>
          </a:xfrm>
          <a:prstGeom prst="rect">
            <a:avLst/>
          </a:prstGeom>
          <a:noFill/>
          <a:ln>
            <a:noFill/>
          </a:ln>
        </p:spPr>
        <p:txBody>
          <a:bodyPr anchorCtr="0" anchor="t" bIns="0" lIns="0" spcFirstLastPara="1" rIns="0" wrap="square" tIns="0">
            <a:spAutoFit/>
          </a:bodyPr>
          <a:lstStyle/>
          <a:p>
            <a:pPr indent="0" lvl="0" marL="0" marR="0" rtl="0" algn="l">
              <a:lnSpc>
                <a:spcPct val="126027"/>
              </a:lnSpc>
              <a:spcBef>
                <a:spcPts val="0"/>
              </a:spcBef>
              <a:spcAft>
                <a:spcPts val="0"/>
              </a:spcAft>
              <a:buNone/>
            </a:pPr>
            <a:r>
              <a:rPr b="1" i="0" lang="en-US" sz="7108" u="none" cap="none" strike="noStrike">
                <a:solidFill>
                  <a:srgbClr val="0F1E42"/>
                </a:solidFill>
                <a:latin typeface="Inter"/>
                <a:ea typeface="Inter"/>
                <a:cs typeface="Inter"/>
                <a:sym typeface="Inter"/>
              </a:rPr>
              <a:t>What is Sunbiz?</a:t>
            </a:r>
            <a:endParaRPr/>
          </a:p>
        </p:txBody>
      </p:sp>
      <p:sp>
        <p:nvSpPr>
          <p:cNvPr id="454" name="Google Shape;454;p20"/>
          <p:cNvSpPr/>
          <p:nvPr/>
        </p:nvSpPr>
        <p:spPr>
          <a:xfrm>
            <a:off x="10050612" y="1028700"/>
            <a:ext cx="6306839" cy="3525285"/>
          </a:xfrm>
          <a:custGeom>
            <a:rect b="b" l="l" r="r" t="t"/>
            <a:pathLst>
              <a:path extrusionOk="0" h="3525285" w="6306839">
                <a:moveTo>
                  <a:pt x="0" y="0"/>
                </a:moveTo>
                <a:lnTo>
                  <a:pt x="6306839" y="0"/>
                </a:lnTo>
                <a:lnTo>
                  <a:pt x="6306839" y="3525285"/>
                </a:lnTo>
                <a:lnTo>
                  <a:pt x="0" y="3525285"/>
                </a:lnTo>
                <a:lnTo>
                  <a:pt x="0" y="0"/>
                </a:lnTo>
                <a:close/>
              </a:path>
            </a:pathLst>
          </a:custGeom>
          <a:blipFill rotWithShape="1">
            <a:blip r:embed="rId4">
              <a:alphaModFix/>
            </a:blip>
            <a:stretch>
              <a:fillRect b="0" l="0" r="0" t="0"/>
            </a:stretch>
          </a:blipFill>
          <a:ln>
            <a:noFill/>
          </a:ln>
        </p:spPr>
      </p:sp>
      <p:grpSp>
        <p:nvGrpSpPr>
          <p:cNvPr id="455" name="Google Shape;455;p20"/>
          <p:cNvGrpSpPr/>
          <p:nvPr/>
        </p:nvGrpSpPr>
        <p:grpSpPr>
          <a:xfrm>
            <a:off x="1028700" y="5819559"/>
            <a:ext cx="3573123" cy="3228525"/>
            <a:chOff x="0" y="-47625"/>
            <a:chExt cx="4764164" cy="4304699"/>
          </a:xfrm>
        </p:grpSpPr>
        <p:sp>
          <p:nvSpPr>
            <p:cNvPr id="456" name="Google Shape;456;p20"/>
            <p:cNvSpPr txBox="1"/>
            <p:nvPr/>
          </p:nvSpPr>
          <p:spPr>
            <a:xfrm>
              <a:off x="0" y="884333"/>
              <a:ext cx="4764164" cy="3372741"/>
            </a:xfrm>
            <a:prstGeom prst="rect">
              <a:avLst/>
            </a:prstGeom>
            <a:noFill/>
            <a:ln>
              <a:noFill/>
            </a:ln>
          </p:spPr>
          <p:txBody>
            <a:bodyPr anchorCtr="0" anchor="t" bIns="0" lIns="0" spcFirstLastPara="1" rIns="0" wrap="square" tIns="0">
              <a:spAutoFit/>
            </a:bodyPr>
            <a:lstStyle/>
            <a:p>
              <a:pPr indent="0" lvl="0" marL="0" marR="0" rtl="0" algn="l">
                <a:lnSpc>
                  <a:spcPct val="140028"/>
                </a:lnSpc>
                <a:spcBef>
                  <a:spcPts val="0"/>
                </a:spcBef>
                <a:spcAft>
                  <a:spcPts val="0"/>
                </a:spcAft>
                <a:buNone/>
              </a:pPr>
              <a:r>
                <a:rPr b="0" i="0" lang="en-US" sz="2096" u="none" cap="none" strike="noStrike">
                  <a:solidFill>
                    <a:srgbClr val="000000"/>
                  </a:solidFill>
                  <a:latin typeface="Inter"/>
                  <a:ea typeface="Inter"/>
                  <a:cs typeface="Inter"/>
                  <a:sym typeface="Inter"/>
                </a:rPr>
                <a:t>Sunbiz.org is the official website of the Florida Division of Corporations, where businesses can register and manage their legal filings in the state of Florida.</a:t>
              </a:r>
              <a:endParaRPr/>
            </a:p>
          </p:txBody>
        </p:sp>
        <p:sp>
          <p:nvSpPr>
            <p:cNvPr id="457" name="Google Shape;457;p20"/>
            <p:cNvSpPr txBox="1"/>
            <p:nvPr/>
          </p:nvSpPr>
          <p:spPr>
            <a:xfrm>
              <a:off x="0" y="-47625"/>
              <a:ext cx="4764164" cy="56276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535" u="none" cap="none" strike="noStrike">
                  <a:solidFill>
                    <a:srgbClr val="145757"/>
                  </a:solidFill>
                  <a:latin typeface="Inter"/>
                  <a:ea typeface="Inter"/>
                  <a:cs typeface="Inter"/>
                  <a:sym typeface="Inter"/>
                </a:rPr>
                <a:t>Purpose of Sunbiz</a:t>
              </a:r>
              <a:endParaRPr/>
            </a:p>
          </p:txBody>
        </p:sp>
      </p:grpSp>
      <p:cxnSp>
        <p:nvCxnSpPr>
          <p:cNvPr id="458" name="Google Shape;458;p20"/>
          <p:cNvCxnSpPr/>
          <p:nvPr/>
        </p:nvCxnSpPr>
        <p:spPr>
          <a:xfrm rot="-5400000">
            <a:off x="3089369" y="7552026"/>
            <a:ext cx="3403022" cy="0"/>
          </a:xfrm>
          <a:prstGeom prst="straightConnector1">
            <a:avLst/>
          </a:prstGeom>
          <a:noFill/>
          <a:ln cap="rnd" cmpd="sng" w="9525">
            <a:solidFill>
              <a:srgbClr val="000000"/>
            </a:solidFill>
            <a:prstDash val="solid"/>
            <a:round/>
            <a:headEnd len="sm" w="sm" type="none"/>
            <a:tailEnd len="sm" w="sm" type="none"/>
          </a:ln>
        </p:spPr>
      </p:cxnSp>
      <p:grpSp>
        <p:nvGrpSpPr>
          <p:cNvPr id="459" name="Google Shape;459;p20"/>
          <p:cNvGrpSpPr/>
          <p:nvPr/>
        </p:nvGrpSpPr>
        <p:grpSpPr>
          <a:xfrm>
            <a:off x="5177967" y="5819559"/>
            <a:ext cx="3578946" cy="2502756"/>
            <a:chOff x="0" y="-47625"/>
            <a:chExt cx="4771928" cy="3337009"/>
          </a:xfrm>
        </p:grpSpPr>
        <p:sp>
          <p:nvSpPr>
            <p:cNvPr id="460" name="Google Shape;460;p20"/>
            <p:cNvSpPr txBox="1"/>
            <p:nvPr/>
          </p:nvSpPr>
          <p:spPr>
            <a:xfrm>
              <a:off x="0" y="885836"/>
              <a:ext cx="4771928" cy="240354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Inter"/>
                  <a:ea typeface="Inter"/>
                  <a:cs typeface="Inter"/>
                  <a:sym typeface="Inter"/>
                </a:rPr>
                <a:t>Sunbiz ensures that businesses operating in Florida comply with state requirements for legal and tax purposes.</a:t>
              </a:r>
              <a:endParaRPr/>
            </a:p>
          </p:txBody>
        </p:sp>
        <p:sp>
          <p:nvSpPr>
            <p:cNvPr id="461" name="Google Shape;461;p20"/>
            <p:cNvSpPr txBox="1"/>
            <p:nvPr/>
          </p:nvSpPr>
          <p:spPr>
            <a:xfrm>
              <a:off x="0" y="-47625"/>
              <a:ext cx="4771928" cy="563604"/>
            </a:xfrm>
            <a:prstGeom prst="rect">
              <a:avLst/>
            </a:prstGeom>
            <a:noFill/>
            <a:ln>
              <a:noFill/>
            </a:ln>
          </p:spPr>
          <p:txBody>
            <a:bodyPr anchorCtr="0" anchor="t" bIns="0" lIns="0" spcFirstLastPara="1" rIns="0" wrap="square" tIns="0">
              <a:spAutoFit/>
            </a:bodyPr>
            <a:lstStyle/>
            <a:p>
              <a:pPr indent="0" lvl="0" marL="0" marR="0" rtl="0" algn="l">
                <a:lnSpc>
                  <a:spcPct val="139976"/>
                </a:lnSpc>
                <a:spcBef>
                  <a:spcPts val="0"/>
                </a:spcBef>
                <a:spcAft>
                  <a:spcPts val="0"/>
                </a:spcAft>
                <a:buNone/>
              </a:pPr>
              <a:r>
                <a:rPr b="1" i="0" lang="en-US" sz="2539" u="none" cap="none" strike="noStrike">
                  <a:solidFill>
                    <a:srgbClr val="145757"/>
                  </a:solidFill>
                  <a:latin typeface="Inter"/>
                  <a:ea typeface="Inter"/>
                  <a:cs typeface="Inter"/>
                  <a:sym typeface="Inter"/>
                </a:rPr>
                <a:t>Why It’s Important</a:t>
              </a:r>
              <a:endParaRPr/>
            </a:p>
          </p:txBody>
        </p:sp>
      </p:grpSp>
      <p:cxnSp>
        <p:nvCxnSpPr>
          <p:cNvPr id="462" name="Google Shape;462;p20"/>
          <p:cNvCxnSpPr/>
          <p:nvPr/>
        </p:nvCxnSpPr>
        <p:spPr>
          <a:xfrm rot="-5400000">
            <a:off x="7442489" y="7552026"/>
            <a:ext cx="3403022" cy="0"/>
          </a:xfrm>
          <a:prstGeom prst="straightConnector1">
            <a:avLst/>
          </a:prstGeom>
          <a:noFill/>
          <a:ln cap="rnd" cmpd="sng" w="9525">
            <a:solidFill>
              <a:srgbClr val="000000"/>
            </a:solidFill>
            <a:prstDash val="solid"/>
            <a:round/>
            <a:headEnd len="sm" w="sm" type="none"/>
            <a:tailEnd len="sm" w="sm" type="none"/>
          </a:ln>
        </p:spPr>
      </p:cxnSp>
      <p:grpSp>
        <p:nvGrpSpPr>
          <p:cNvPr id="463" name="Google Shape;463;p20"/>
          <p:cNvGrpSpPr/>
          <p:nvPr/>
        </p:nvGrpSpPr>
        <p:grpSpPr>
          <a:xfrm>
            <a:off x="9529763" y="5819559"/>
            <a:ext cx="3576442" cy="2135803"/>
            <a:chOff x="0" y="-47625"/>
            <a:chExt cx="4768590" cy="2847736"/>
          </a:xfrm>
        </p:grpSpPr>
        <p:sp>
          <p:nvSpPr>
            <p:cNvPr id="464" name="Google Shape;464;p20"/>
            <p:cNvSpPr txBox="1"/>
            <p:nvPr/>
          </p:nvSpPr>
          <p:spPr>
            <a:xfrm>
              <a:off x="0" y="885190"/>
              <a:ext cx="4768590" cy="1914921"/>
            </a:xfrm>
            <a:prstGeom prst="rect">
              <a:avLst/>
            </a:prstGeom>
            <a:noFill/>
            <a:ln>
              <a:noFill/>
            </a:ln>
          </p:spPr>
          <p:txBody>
            <a:bodyPr anchorCtr="0" anchor="t" bIns="0" lIns="0" spcFirstLastPara="1" rIns="0" wrap="square" tIns="0">
              <a:spAutoFit/>
            </a:bodyPr>
            <a:lstStyle/>
            <a:p>
              <a:pPr indent="0" lvl="0" marL="0" marR="0" rtl="0" algn="l">
                <a:lnSpc>
                  <a:spcPct val="139990"/>
                </a:lnSpc>
                <a:spcBef>
                  <a:spcPts val="0"/>
                </a:spcBef>
                <a:spcAft>
                  <a:spcPts val="0"/>
                </a:spcAft>
                <a:buNone/>
              </a:pPr>
              <a:r>
                <a:rPr b="0" i="0" lang="en-US" sz="2098" u="none" cap="none" strike="noStrike">
                  <a:solidFill>
                    <a:srgbClr val="000000"/>
                  </a:solidFill>
                  <a:latin typeface="Inter"/>
                  <a:ea typeface="Inter"/>
                  <a:cs typeface="Inter"/>
                  <a:sym typeface="Inter"/>
                </a:rPr>
                <a:t>Business owners can easily file, amend, or renew their business entities online through Sunbiz.</a:t>
              </a:r>
              <a:endParaRPr/>
            </a:p>
          </p:txBody>
        </p:sp>
        <p:sp>
          <p:nvSpPr>
            <p:cNvPr id="465" name="Google Shape;465;p20"/>
            <p:cNvSpPr txBox="1"/>
            <p:nvPr/>
          </p:nvSpPr>
          <p:spPr>
            <a:xfrm>
              <a:off x="0" y="-47625"/>
              <a:ext cx="4768590" cy="563243"/>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1" i="0" lang="en-US" sz="2537" u="none" cap="none" strike="noStrike">
                  <a:solidFill>
                    <a:srgbClr val="145757"/>
                  </a:solidFill>
                  <a:latin typeface="Inter"/>
                  <a:ea typeface="Inter"/>
                  <a:cs typeface="Inter"/>
                  <a:sym typeface="Inter"/>
                </a:rPr>
                <a:t>Easy Filing</a:t>
              </a:r>
              <a:endParaRPr/>
            </a:p>
          </p:txBody>
        </p:sp>
      </p:grpSp>
      <p:cxnSp>
        <p:nvCxnSpPr>
          <p:cNvPr id="466" name="Google Shape;466;p20"/>
          <p:cNvCxnSpPr/>
          <p:nvPr/>
        </p:nvCxnSpPr>
        <p:spPr>
          <a:xfrm rot="-5400000">
            <a:off x="11795609" y="7552026"/>
            <a:ext cx="3403022" cy="0"/>
          </a:xfrm>
          <a:prstGeom prst="straightConnector1">
            <a:avLst/>
          </a:prstGeom>
          <a:noFill/>
          <a:ln cap="rnd" cmpd="sng" w="9525">
            <a:solidFill>
              <a:srgbClr val="000000"/>
            </a:solidFill>
            <a:prstDash val="solid"/>
            <a:round/>
            <a:headEnd len="sm" w="sm" type="none"/>
            <a:tailEnd len="sm" w="sm" type="none"/>
          </a:ln>
        </p:spPr>
      </p:cxnSp>
      <p:grpSp>
        <p:nvGrpSpPr>
          <p:cNvPr id="467" name="Google Shape;467;p20"/>
          <p:cNvGrpSpPr/>
          <p:nvPr/>
        </p:nvGrpSpPr>
        <p:grpSpPr>
          <a:xfrm>
            <a:off x="14073383" y="5819559"/>
            <a:ext cx="3578946" cy="2502756"/>
            <a:chOff x="0" y="-47625"/>
            <a:chExt cx="4771928" cy="3337009"/>
          </a:xfrm>
        </p:grpSpPr>
        <p:sp>
          <p:nvSpPr>
            <p:cNvPr id="468" name="Google Shape;468;p20"/>
            <p:cNvSpPr txBox="1"/>
            <p:nvPr/>
          </p:nvSpPr>
          <p:spPr>
            <a:xfrm>
              <a:off x="0" y="885836"/>
              <a:ext cx="4771928" cy="240354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Inter"/>
                  <a:ea typeface="Inter"/>
                  <a:cs typeface="Inter"/>
                  <a:sym typeface="Inter"/>
                </a:rPr>
                <a:t>Allows businesses to register LLCs, corporations, DBAs, and file annual reports or other legal documents.</a:t>
              </a:r>
              <a:endParaRPr/>
            </a:p>
          </p:txBody>
        </p:sp>
        <p:sp>
          <p:nvSpPr>
            <p:cNvPr id="469" name="Google Shape;469;p20"/>
            <p:cNvSpPr txBox="1"/>
            <p:nvPr/>
          </p:nvSpPr>
          <p:spPr>
            <a:xfrm>
              <a:off x="0" y="-47625"/>
              <a:ext cx="4771928" cy="563604"/>
            </a:xfrm>
            <a:prstGeom prst="rect">
              <a:avLst/>
            </a:prstGeom>
            <a:noFill/>
            <a:ln>
              <a:noFill/>
            </a:ln>
          </p:spPr>
          <p:txBody>
            <a:bodyPr anchorCtr="0" anchor="t" bIns="0" lIns="0" spcFirstLastPara="1" rIns="0" wrap="square" tIns="0">
              <a:spAutoFit/>
            </a:bodyPr>
            <a:lstStyle/>
            <a:p>
              <a:pPr indent="0" lvl="0" marL="0" marR="0" rtl="0" algn="l">
                <a:lnSpc>
                  <a:spcPct val="139976"/>
                </a:lnSpc>
                <a:spcBef>
                  <a:spcPts val="0"/>
                </a:spcBef>
                <a:spcAft>
                  <a:spcPts val="0"/>
                </a:spcAft>
                <a:buNone/>
              </a:pPr>
              <a:r>
                <a:rPr b="1" i="0" lang="en-US" sz="2539" u="none" cap="none" strike="noStrike">
                  <a:solidFill>
                    <a:srgbClr val="145757"/>
                  </a:solidFill>
                  <a:latin typeface="Inter"/>
                  <a:ea typeface="Inter"/>
                  <a:cs typeface="Inter"/>
                  <a:sym typeface="Inter"/>
                </a:rPr>
                <a:t>Key Services</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7F7"/>
        </a:solidFill>
      </p:bgPr>
    </p:bg>
    <p:spTree>
      <p:nvGrpSpPr>
        <p:cNvPr id="473" name="Shape 473"/>
        <p:cNvGrpSpPr/>
        <p:nvPr/>
      </p:nvGrpSpPr>
      <p:grpSpPr>
        <a:xfrm>
          <a:off x="0" y="0"/>
          <a:ext cx="0" cy="0"/>
          <a:chOff x="0" y="0"/>
          <a:chExt cx="0" cy="0"/>
        </a:xfrm>
      </p:grpSpPr>
      <p:sp>
        <p:nvSpPr>
          <p:cNvPr id="474" name="Google Shape;474;p21"/>
          <p:cNvSpPr txBox="1"/>
          <p:nvPr/>
        </p:nvSpPr>
        <p:spPr>
          <a:xfrm>
            <a:off x="2477252" y="4039180"/>
            <a:ext cx="13333496" cy="1651635"/>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b="1" i="0" lang="en-US" sz="9600" u="none" cap="none" strike="noStrike">
                <a:solidFill>
                  <a:srgbClr val="0E1D42"/>
                </a:solidFill>
                <a:latin typeface="Raleway Black"/>
                <a:ea typeface="Raleway Black"/>
                <a:cs typeface="Raleway Black"/>
                <a:sym typeface="Raleway Black"/>
              </a:rPr>
              <a:t>COMMON TAX FORMS</a:t>
            </a:r>
            <a:endParaRPr/>
          </a:p>
        </p:txBody>
      </p:sp>
      <p:cxnSp>
        <p:nvCxnSpPr>
          <p:cNvPr id="475" name="Google Shape;475;p21"/>
          <p:cNvCxnSpPr/>
          <p:nvPr/>
        </p:nvCxnSpPr>
        <p:spPr>
          <a:xfrm>
            <a:off x="5147906" y="6033508"/>
            <a:ext cx="7181826" cy="0"/>
          </a:xfrm>
          <a:prstGeom prst="straightConnector1">
            <a:avLst/>
          </a:prstGeom>
          <a:noFill/>
          <a:ln cap="flat" cmpd="sng" w="47625">
            <a:solidFill>
              <a:srgbClr val="A28231"/>
            </a:solidFill>
            <a:prstDash val="solid"/>
            <a:round/>
            <a:headEnd len="sm" w="sm" type="none"/>
            <a:tailEnd len="sm" w="sm"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22"/>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481" name="Google Shape;481;p22"/>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482" name="Google Shape;482;p22"/>
          <p:cNvGrpSpPr/>
          <p:nvPr/>
        </p:nvGrpSpPr>
        <p:grpSpPr>
          <a:xfrm rot="-2700000">
            <a:off x="9026971" y="6451991"/>
            <a:ext cx="3531184" cy="3655327"/>
            <a:chOff x="0" y="-28575"/>
            <a:chExt cx="812800" cy="841375"/>
          </a:xfrm>
        </p:grpSpPr>
        <p:sp>
          <p:nvSpPr>
            <p:cNvPr id="483" name="Google Shape;483;p22"/>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2"/>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5" name="Google Shape;485;p22"/>
          <p:cNvSpPr/>
          <p:nvPr/>
        </p:nvSpPr>
        <p:spPr>
          <a:xfrm>
            <a:off x="8000316" y="688765"/>
            <a:ext cx="10287684" cy="8569535"/>
          </a:xfrm>
          <a:custGeom>
            <a:rect b="b" l="l" r="r" t="t"/>
            <a:pathLst>
              <a:path extrusionOk="0" h="8569535" w="10287684">
                <a:moveTo>
                  <a:pt x="0" y="0"/>
                </a:moveTo>
                <a:lnTo>
                  <a:pt x="10287684" y="0"/>
                </a:lnTo>
                <a:lnTo>
                  <a:pt x="10287684" y="8569535"/>
                </a:lnTo>
                <a:lnTo>
                  <a:pt x="0" y="8569535"/>
                </a:lnTo>
                <a:lnTo>
                  <a:pt x="0" y="0"/>
                </a:lnTo>
                <a:close/>
              </a:path>
            </a:pathLst>
          </a:custGeom>
          <a:blipFill rotWithShape="1">
            <a:blip r:embed="rId5">
              <a:alphaModFix/>
            </a:blip>
            <a:stretch>
              <a:fillRect b="0" l="0" r="0" t="0"/>
            </a:stretch>
          </a:blipFill>
          <a:ln>
            <a:noFill/>
          </a:ln>
        </p:spPr>
      </p:sp>
      <p:sp>
        <p:nvSpPr>
          <p:cNvPr id="486" name="Google Shape;486;p22"/>
          <p:cNvSpPr txBox="1"/>
          <p:nvPr/>
        </p:nvSpPr>
        <p:spPr>
          <a:xfrm>
            <a:off x="602405" y="1692504"/>
            <a:ext cx="7737124" cy="266769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US" sz="9530" u="none" cap="none" strike="noStrike">
                <a:solidFill>
                  <a:srgbClr val="265959"/>
                </a:solidFill>
                <a:latin typeface="Inter"/>
                <a:ea typeface="Inter"/>
                <a:cs typeface="Inter"/>
                <a:sym typeface="Inter"/>
              </a:rPr>
              <a:t>What is Schedule C?</a:t>
            </a:r>
            <a:endParaRPr/>
          </a:p>
        </p:txBody>
      </p:sp>
      <p:sp>
        <p:nvSpPr>
          <p:cNvPr id="487" name="Google Shape;487;p22"/>
          <p:cNvSpPr txBox="1"/>
          <p:nvPr/>
        </p:nvSpPr>
        <p:spPr>
          <a:xfrm>
            <a:off x="602004" y="5788522"/>
            <a:ext cx="6881743" cy="2821305"/>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1" i="0" lang="en-US" sz="1800" u="none" cap="none" strike="noStrike">
                <a:solidFill>
                  <a:srgbClr val="265959"/>
                </a:solidFill>
                <a:latin typeface="Inter"/>
                <a:ea typeface="Inter"/>
                <a:cs typeface="Inter"/>
                <a:sym typeface="Inter"/>
              </a:rPr>
              <a:t>Purpose of Schedule C</a:t>
            </a:r>
            <a:r>
              <a:rPr b="0" i="0" lang="en-US" sz="1800" u="none" cap="none" strike="noStrike">
                <a:solidFill>
                  <a:srgbClr val="265959"/>
                </a:solidFill>
                <a:latin typeface="Inter"/>
                <a:ea typeface="Inter"/>
                <a:cs typeface="Inter"/>
                <a:sym typeface="Inter"/>
              </a:rPr>
              <a:t>: Used to report income or loss from a sole proprietorship or single-member LLC on Form 1040.</a:t>
            </a:r>
            <a:endParaRPr/>
          </a:p>
          <a:p>
            <a:pPr indent="-194310" lvl="1" marL="388620" marR="0" rtl="0" algn="l">
              <a:lnSpc>
                <a:spcPct val="140000"/>
              </a:lnSpc>
              <a:spcBef>
                <a:spcPts val="0"/>
              </a:spcBef>
              <a:spcAft>
                <a:spcPts val="0"/>
              </a:spcAft>
              <a:buClr>
                <a:srgbClr val="265959"/>
              </a:buClr>
              <a:buSzPts val="1800"/>
              <a:buFont typeface="Arial"/>
              <a:buChar char="•"/>
            </a:pPr>
            <a:r>
              <a:rPr b="1" i="0" lang="en-US" sz="1800" u="none" cap="none" strike="noStrike">
                <a:solidFill>
                  <a:srgbClr val="265959"/>
                </a:solidFill>
                <a:latin typeface="Inter"/>
                <a:ea typeface="Inter"/>
                <a:cs typeface="Inter"/>
                <a:sym typeface="Inter"/>
              </a:rPr>
              <a:t>Key Sections:</a:t>
            </a:r>
            <a:endParaRPr/>
          </a:p>
          <a:p>
            <a:pPr indent="-259080" lvl="2" marL="77724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Gross Income: Total business revenue before expenses.</a:t>
            </a:r>
            <a:endParaRPr/>
          </a:p>
          <a:p>
            <a:pPr indent="-259080" lvl="2" marL="77724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Expenses: Deductible costs like advertising, office supplies, and wages.</a:t>
            </a:r>
            <a:endParaRPr/>
          </a:p>
          <a:p>
            <a:pPr indent="-259080" lvl="2" marL="77724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Cost of Goods Sold (COGS): Direct costs associated with producing goods sold.</a:t>
            </a:r>
            <a:endParaRPr/>
          </a:p>
          <a:p>
            <a:pPr indent="-259080" lvl="2" marL="77724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Vehicle Information: Business-related vehicle expenses.</a:t>
            </a:r>
            <a:endParaRPr/>
          </a:p>
        </p:txBody>
      </p:sp>
      <p:cxnSp>
        <p:nvCxnSpPr>
          <p:cNvPr id="488" name="Google Shape;488;p22"/>
          <p:cNvCxnSpPr/>
          <p:nvPr/>
        </p:nvCxnSpPr>
        <p:spPr>
          <a:xfrm flipH="1" rot="10800000">
            <a:off x="602405" y="4698338"/>
            <a:ext cx="6837316" cy="52388"/>
          </a:xfrm>
          <a:prstGeom prst="straightConnector1">
            <a:avLst/>
          </a:prstGeom>
          <a:noFill/>
          <a:ln cap="flat" cmpd="sng" w="104775">
            <a:solidFill>
              <a:srgbClr val="FBB111"/>
            </a:solidFill>
            <a:prstDash val="solid"/>
            <a:round/>
            <a:headEnd len="sm" w="sm" type="none"/>
            <a:tailEnd len="sm" w="sm" type="non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23"/>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494" name="Google Shape;494;p23"/>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495" name="Google Shape;495;p23"/>
          <p:cNvGrpSpPr/>
          <p:nvPr/>
        </p:nvGrpSpPr>
        <p:grpSpPr>
          <a:xfrm rot="-2700000">
            <a:off x="9026971" y="6451991"/>
            <a:ext cx="3531184" cy="3655327"/>
            <a:chOff x="0" y="-28575"/>
            <a:chExt cx="812800" cy="841375"/>
          </a:xfrm>
        </p:grpSpPr>
        <p:sp>
          <p:nvSpPr>
            <p:cNvPr id="496" name="Google Shape;496;p23"/>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3"/>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8" name="Google Shape;498;p23"/>
          <p:cNvSpPr txBox="1"/>
          <p:nvPr/>
        </p:nvSpPr>
        <p:spPr>
          <a:xfrm>
            <a:off x="602405" y="1682979"/>
            <a:ext cx="7450807" cy="2574626"/>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9177" u="none" cap="none" strike="noStrike">
                <a:solidFill>
                  <a:srgbClr val="265959"/>
                </a:solidFill>
                <a:latin typeface="Inter"/>
                <a:ea typeface="Inter"/>
                <a:cs typeface="Inter"/>
                <a:sym typeface="Inter"/>
              </a:rPr>
              <a:t>What is Form 1095-A?</a:t>
            </a:r>
            <a:endParaRPr/>
          </a:p>
        </p:txBody>
      </p:sp>
      <p:sp>
        <p:nvSpPr>
          <p:cNvPr id="499" name="Google Shape;499;p23"/>
          <p:cNvSpPr txBox="1"/>
          <p:nvPr/>
        </p:nvSpPr>
        <p:spPr>
          <a:xfrm>
            <a:off x="602405" y="5659404"/>
            <a:ext cx="7196883" cy="2506980"/>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1" i="0" lang="en-US" sz="1800" u="none" cap="none" strike="noStrike">
                <a:solidFill>
                  <a:srgbClr val="265959"/>
                </a:solidFill>
                <a:latin typeface="Inter"/>
                <a:ea typeface="Inter"/>
                <a:cs typeface="Inter"/>
                <a:sym typeface="Inter"/>
              </a:rPr>
              <a:t>Purpose of 1095-A</a:t>
            </a:r>
            <a:r>
              <a:rPr b="0" i="0" lang="en-US" sz="1800" u="none" cap="none" strike="noStrike">
                <a:solidFill>
                  <a:srgbClr val="265959"/>
                </a:solidFill>
                <a:latin typeface="Inter"/>
                <a:ea typeface="Inter"/>
                <a:cs typeface="Inter"/>
                <a:sym typeface="Inter"/>
              </a:rPr>
              <a:t>: Reports health insurance coverage obtained through the Health Insurance Marketplace.</a:t>
            </a:r>
            <a:endParaRPr/>
          </a:p>
          <a:p>
            <a:pPr indent="-194310" lvl="1" marL="388620" marR="0" rtl="0" algn="l">
              <a:lnSpc>
                <a:spcPct val="140000"/>
              </a:lnSpc>
              <a:spcBef>
                <a:spcPts val="0"/>
              </a:spcBef>
              <a:spcAft>
                <a:spcPts val="0"/>
              </a:spcAft>
              <a:buClr>
                <a:srgbClr val="265959"/>
              </a:buClr>
              <a:buSzPts val="1800"/>
              <a:buFont typeface="Arial"/>
              <a:buChar char="•"/>
            </a:pPr>
            <a:r>
              <a:rPr b="1" i="0" lang="en-US" sz="1800" u="none" cap="none" strike="noStrike">
                <a:solidFill>
                  <a:srgbClr val="265959"/>
                </a:solidFill>
                <a:latin typeface="Inter"/>
                <a:ea typeface="Inter"/>
                <a:cs typeface="Inter"/>
                <a:sym typeface="Inter"/>
              </a:rPr>
              <a:t>Impact on Taxes</a:t>
            </a:r>
            <a:r>
              <a:rPr b="0" i="0" lang="en-US" sz="1800" u="none" cap="none" strike="noStrike">
                <a:solidFill>
                  <a:srgbClr val="265959"/>
                </a:solidFill>
                <a:latin typeface="Inter"/>
                <a:ea typeface="Inter"/>
                <a:cs typeface="Inter"/>
                <a:sym typeface="Inter"/>
              </a:rPr>
              <a:t>: The form determines your eligibility for premium tax credits, which can reduce your tax liability.</a:t>
            </a:r>
            <a:endParaRPr/>
          </a:p>
          <a:p>
            <a:pPr indent="-194310" lvl="1" marL="388620" marR="0" rtl="0" algn="l">
              <a:lnSpc>
                <a:spcPct val="140000"/>
              </a:lnSpc>
              <a:spcBef>
                <a:spcPts val="0"/>
              </a:spcBef>
              <a:spcAft>
                <a:spcPts val="0"/>
              </a:spcAft>
              <a:buClr>
                <a:srgbClr val="265959"/>
              </a:buClr>
              <a:buSzPts val="1800"/>
              <a:buFont typeface="Arial"/>
              <a:buChar char="•"/>
            </a:pPr>
            <a:r>
              <a:rPr b="1" i="0" lang="en-US" sz="1800" u="none" cap="none" strike="noStrike">
                <a:solidFill>
                  <a:srgbClr val="265959"/>
                </a:solidFill>
                <a:latin typeface="Inter"/>
                <a:ea typeface="Inter"/>
                <a:cs typeface="Inter"/>
                <a:sym typeface="Inter"/>
              </a:rPr>
              <a:t>Key Information</a:t>
            </a:r>
            <a:r>
              <a:rPr b="0" i="0" lang="en-US" sz="1800" u="none" cap="none" strike="noStrike">
                <a:solidFill>
                  <a:srgbClr val="265959"/>
                </a:solidFill>
                <a:latin typeface="Inter"/>
                <a:ea typeface="Inter"/>
                <a:cs typeface="Inter"/>
                <a:sym typeface="Inter"/>
              </a:rPr>
              <a:t>: Includes premium amounts, coverage dates, and household members covered under the plan.</a:t>
            </a:r>
            <a:endParaRPr/>
          </a:p>
          <a:p>
            <a:pPr indent="-194310" lvl="1" marL="388620" marR="0" rtl="0" algn="l">
              <a:lnSpc>
                <a:spcPct val="140000"/>
              </a:lnSpc>
              <a:spcBef>
                <a:spcPts val="0"/>
              </a:spcBef>
              <a:spcAft>
                <a:spcPts val="0"/>
              </a:spcAft>
              <a:buClr>
                <a:srgbClr val="265959"/>
              </a:buClr>
              <a:buSzPts val="1800"/>
              <a:buFont typeface="Arial"/>
              <a:buChar char="•"/>
            </a:pPr>
            <a:r>
              <a:rPr b="1" i="0" lang="en-US" sz="1800" u="none" cap="none" strike="noStrike">
                <a:solidFill>
                  <a:srgbClr val="265959"/>
                </a:solidFill>
                <a:latin typeface="Inter"/>
                <a:ea typeface="Inter"/>
                <a:cs typeface="Inter"/>
                <a:sym typeface="Inter"/>
              </a:rPr>
              <a:t>Accurate Documentation</a:t>
            </a:r>
            <a:r>
              <a:rPr b="0" i="0" lang="en-US" sz="1800" u="none" cap="none" strike="noStrike">
                <a:solidFill>
                  <a:srgbClr val="265959"/>
                </a:solidFill>
                <a:latin typeface="Inter"/>
                <a:ea typeface="Inter"/>
                <a:cs typeface="Inter"/>
                <a:sym typeface="Inter"/>
              </a:rPr>
              <a:t>: Ensure all health insurance payments are correctly recorded to claim the correct tax credit.</a:t>
            </a:r>
            <a:endParaRPr/>
          </a:p>
        </p:txBody>
      </p:sp>
      <p:cxnSp>
        <p:nvCxnSpPr>
          <p:cNvPr id="500" name="Google Shape;500;p23"/>
          <p:cNvCxnSpPr/>
          <p:nvPr/>
        </p:nvCxnSpPr>
        <p:spPr>
          <a:xfrm flipH="1" rot="10800000">
            <a:off x="602405" y="4698338"/>
            <a:ext cx="6837316" cy="52388"/>
          </a:xfrm>
          <a:prstGeom prst="straightConnector1">
            <a:avLst/>
          </a:prstGeom>
          <a:noFill/>
          <a:ln cap="flat" cmpd="sng" w="104775">
            <a:solidFill>
              <a:srgbClr val="FBB111"/>
            </a:solidFill>
            <a:prstDash val="solid"/>
            <a:round/>
            <a:headEnd len="sm" w="sm" type="none"/>
            <a:tailEnd len="sm" w="sm" type="none"/>
          </a:ln>
        </p:spPr>
      </p:cxnSp>
      <p:sp>
        <p:nvSpPr>
          <p:cNvPr id="501" name="Google Shape;501;p23"/>
          <p:cNvSpPr/>
          <p:nvPr/>
        </p:nvSpPr>
        <p:spPr>
          <a:xfrm>
            <a:off x="8179723" y="931364"/>
            <a:ext cx="10108277" cy="8424272"/>
          </a:xfrm>
          <a:custGeom>
            <a:rect b="b" l="l" r="r" t="t"/>
            <a:pathLst>
              <a:path extrusionOk="0" h="8424272" w="10108277">
                <a:moveTo>
                  <a:pt x="0" y="0"/>
                </a:moveTo>
                <a:lnTo>
                  <a:pt x="10108277" y="0"/>
                </a:lnTo>
                <a:lnTo>
                  <a:pt x="10108277" y="8424272"/>
                </a:lnTo>
                <a:lnTo>
                  <a:pt x="0" y="8424272"/>
                </a:lnTo>
                <a:lnTo>
                  <a:pt x="0" y="0"/>
                </a:lnTo>
                <a:close/>
              </a:path>
            </a:pathLst>
          </a:custGeom>
          <a:blipFill rotWithShape="1">
            <a:blip r:embed="rId5">
              <a:alphaModFix/>
            </a:blip>
            <a:stretch>
              <a:fillRect b="0" l="-2086" r="-2086" t="0"/>
            </a:stretch>
          </a:blipFill>
          <a:ln>
            <a:noFill/>
          </a:ln>
        </p:spPr>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24"/>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507" name="Google Shape;507;p24"/>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508" name="Google Shape;508;p24"/>
          <p:cNvGrpSpPr/>
          <p:nvPr/>
        </p:nvGrpSpPr>
        <p:grpSpPr>
          <a:xfrm rot="-2700000">
            <a:off x="9026971" y="6451991"/>
            <a:ext cx="3531184" cy="3655327"/>
            <a:chOff x="0" y="-28575"/>
            <a:chExt cx="812800" cy="841375"/>
          </a:xfrm>
        </p:grpSpPr>
        <p:sp>
          <p:nvSpPr>
            <p:cNvPr id="509" name="Google Shape;509;p24"/>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4"/>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11" name="Google Shape;511;p24"/>
          <p:cNvSpPr txBox="1"/>
          <p:nvPr/>
        </p:nvSpPr>
        <p:spPr>
          <a:xfrm>
            <a:off x="602405" y="1682979"/>
            <a:ext cx="7196883" cy="2574626"/>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9177" u="none" cap="none" strike="noStrike">
                <a:solidFill>
                  <a:srgbClr val="265959"/>
                </a:solidFill>
                <a:latin typeface="Inter"/>
                <a:ea typeface="Inter"/>
                <a:cs typeface="Inter"/>
                <a:sym typeface="Inter"/>
              </a:rPr>
              <a:t>What is Form 1065?</a:t>
            </a:r>
            <a:endParaRPr/>
          </a:p>
        </p:txBody>
      </p:sp>
      <p:sp>
        <p:nvSpPr>
          <p:cNvPr id="512" name="Google Shape;512;p24"/>
          <p:cNvSpPr txBox="1"/>
          <p:nvPr/>
        </p:nvSpPr>
        <p:spPr>
          <a:xfrm>
            <a:off x="602405" y="5187917"/>
            <a:ext cx="7196883" cy="3449955"/>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Purpose of Form 1065: Used by partnerships to report income, deductions, gains, and losses to the IRS.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Key Sections: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Ordinary Income: Total partnership income after deductions.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Self-Employment Income: Income subject to self-employment taxes for partners.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Guaranteed Payments: Payments made to partners for services or capital, reported as income.</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Schedule K-1: Each partner receives a Schedule K-1, detailing their share of the partnership's income, losses, and credits for their personal tax returns.</a:t>
            </a:r>
            <a:endParaRPr/>
          </a:p>
        </p:txBody>
      </p:sp>
      <p:cxnSp>
        <p:nvCxnSpPr>
          <p:cNvPr id="513" name="Google Shape;513;p24"/>
          <p:cNvCxnSpPr/>
          <p:nvPr/>
        </p:nvCxnSpPr>
        <p:spPr>
          <a:xfrm flipH="1" rot="10800000">
            <a:off x="602405" y="4698338"/>
            <a:ext cx="6837316" cy="52388"/>
          </a:xfrm>
          <a:prstGeom prst="straightConnector1">
            <a:avLst/>
          </a:prstGeom>
          <a:noFill/>
          <a:ln cap="flat" cmpd="sng" w="104775">
            <a:solidFill>
              <a:srgbClr val="FBB111"/>
            </a:solidFill>
            <a:prstDash val="solid"/>
            <a:round/>
            <a:headEnd len="sm" w="sm" type="none"/>
            <a:tailEnd len="sm" w="sm" type="none"/>
          </a:ln>
        </p:spPr>
      </p:cxnSp>
      <p:sp>
        <p:nvSpPr>
          <p:cNvPr id="514" name="Google Shape;514;p24"/>
          <p:cNvSpPr/>
          <p:nvPr/>
        </p:nvSpPr>
        <p:spPr>
          <a:xfrm>
            <a:off x="7964434" y="790898"/>
            <a:ext cx="10465447" cy="8705204"/>
          </a:xfrm>
          <a:custGeom>
            <a:rect b="b" l="l" r="r" t="t"/>
            <a:pathLst>
              <a:path extrusionOk="0" h="8705204" w="10465447">
                <a:moveTo>
                  <a:pt x="0" y="0"/>
                </a:moveTo>
                <a:lnTo>
                  <a:pt x="10465447" y="0"/>
                </a:lnTo>
                <a:lnTo>
                  <a:pt x="10465447" y="8705204"/>
                </a:lnTo>
                <a:lnTo>
                  <a:pt x="0" y="870520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25"/>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520" name="Google Shape;520;p25"/>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521" name="Google Shape;521;p25"/>
          <p:cNvGrpSpPr/>
          <p:nvPr/>
        </p:nvGrpSpPr>
        <p:grpSpPr>
          <a:xfrm rot="-2700000">
            <a:off x="9026971" y="6451991"/>
            <a:ext cx="3531184" cy="3655327"/>
            <a:chOff x="0" y="-28575"/>
            <a:chExt cx="812800" cy="841375"/>
          </a:xfrm>
        </p:grpSpPr>
        <p:sp>
          <p:nvSpPr>
            <p:cNvPr id="522" name="Google Shape;522;p25"/>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5"/>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4" name="Google Shape;524;p25"/>
          <p:cNvSpPr txBox="1"/>
          <p:nvPr/>
        </p:nvSpPr>
        <p:spPr>
          <a:xfrm>
            <a:off x="602405" y="1682979"/>
            <a:ext cx="7196883" cy="2574626"/>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9177" u="none" cap="none" strike="noStrike">
                <a:solidFill>
                  <a:srgbClr val="265959"/>
                </a:solidFill>
                <a:latin typeface="Inter"/>
                <a:ea typeface="Inter"/>
                <a:cs typeface="Inter"/>
                <a:sym typeface="Inter"/>
              </a:rPr>
              <a:t>What is Form K1?</a:t>
            </a:r>
            <a:endParaRPr/>
          </a:p>
        </p:txBody>
      </p:sp>
      <p:sp>
        <p:nvSpPr>
          <p:cNvPr id="525" name="Google Shape;525;p25"/>
          <p:cNvSpPr txBox="1"/>
          <p:nvPr/>
        </p:nvSpPr>
        <p:spPr>
          <a:xfrm>
            <a:off x="602405" y="5502242"/>
            <a:ext cx="7196883" cy="2821305"/>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Purpose: Reports a partner’s or shareholder’s share of income, deductions, and credits from a partnership or S-corporation.</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Who Receives It: Partners and shareholders use it to report their share of the business’s profits or losses on their personal tax returns.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Key Information: Includes ordinary income, dividends, and capital gains.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Filing Requirement: Must be included when filing individual tax returns to avoid errors and IRS issues.</a:t>
            </a:r>
            <a:endParaRPr/>
          </a:p>
        </p:txBody>
      </p:sp>
      <p:cxnSp>
        <p:nvCxnSpPr>
          <p:cNvPr id="526" name="Google Shape;526;p25"/>
          <p:cNvCxnSpPr/>
          <p:nvPr/>
        </p:nvCxnSpPr>
        <p:spPr>
          <a:xfrm flipH="1" rot="10800000">
            <a:off x="602405" y="4698338"/>
            <a:ext cx="6837316" cy="52388"/>
          </a:xfrm>
          <a:prstGeom prst="straightConnector1">
            <a:avLst/>
          </a:prstGeom>
          <a:noFill/>
          <a:ln cap="flat" cmpd="sng" w="104775">
            <a:solidFill>
              <a:srgbClr val="FBB111"/>
            </a:solidFill>
            <a:prstDash val="solid"/>
            <a:round/>
            <a:headEnd len="sm" w="sm" type="none"/>
            <a:tailEnd len="sm" w="sm" type="none"/>
          </a:ln>
        </p:spPr>
      </p:cxnSp>
      <p:sp>
        <p:nvSpPr>
          <p:cNvPr id="527" name="Google Shape;527;p25"/>
          <p:cNvSpPr/>
          <p:nvPr/>
        </p:nvSpPr>
        <p:spPr>
          <a:xfrm>
            <a:off x="7799288" y="703279"/>
            <a:ext cx="10486009" cy="8880443"/>
          </a:xfrm>
          <a:custGeom>
            <a:rect b="b" l="l" r="r" t="t"/>
            <a:pathLst>
              <a:path extrusionOk="0" h="8880443" w="10486009">
                <a:moveTo>
                  <a:pt x="0" y="0"/>
                </a:moveTo>
                <a:lnTo>
                  <a:pt x="10486010" y="0"/>
                </a:lnTo>
                <a:lnTo>
                  <a:pt x="10486010" y="8880442"/>
                </a:lnTo>
                <a:lnTo>
                  <a:pt x="0" y="8880442"/>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26"/>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533" name="Google Shape;533;p26"/>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534" name="Google Shape;534;p26"/>
          <p:cNvGrpSpPr/>
          <p:nvPr/>
        </p:nvGrpSpPr>
        <p:grpSpPr>
          <a:xfrm rot="-2700000">
            <a:off x="9026971" y="6451991"/>
            <a:ext cx="3531184" cy="3655327"/>
            <a:chOff x="0" y="-28575"/>
            <a:chExt cx="812800" cy="841375"/>
          </a:xfrm>
        </p:grpSpPr>
        <p:sp>
          <p:nvSpPr>
            <p:cNvPr id="535" name="Google Shape;535;p26"/>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6"/>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7" name="Google Shape;537;p26"/>
          <p:cNvSpPr txBox="1"/>
          <p:nvPr/>
        </p:nvSpPr>
        <p:spPr>
          <a:xfrm>
            <a:off x="602405" y="1682979"/>
            <a:ext cx="7196883" cy="2574626"/>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9177" u="none" cap="none" strike="noStrike">
                <a:solidFill>
                  <a:srgbClr val="265959"/>
                </a:solidFill>
                <a:latin typeface="Inter"/>
                <a:ea typeface="Inter"/>
                <a:cs typeface="Inter"/>
                <a:sym typeface="Inter"/>
              </a:rPr>
              <a:t>What is Form 1120S?</a:t>
            </a:r>
            <a:endParaRPr/>
          </a:p>
        </p:txBody>
      </p:sp>
      <p:sp>
        <p:nvSpPr>
          <p:cNvPr id="538" name="Google Shape;538;p26"/>
          <p:cNvSpPr txBox="1"/>
          <p:nvPr/>
        </p:nvSpPr>
        <p:spPr>
          <a:xfrm>
            <a:off x="602405" y="5187917"/>
            <a:ext cx="7196883" cy="3449955"/>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Purpose of Form 1120S: Used by S-Corporations to report income, deductions, and credits for the tax year.</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Key Sections: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Income: Total business revenue before deductions.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Deductions: Includes expenses such as salaries, rent, and business supplies.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Shareholder Information: Details the ownership and distributions to shareholders.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Schedule K-1 for Shareholders: Each shareholder receives a Schedule K-1, outlining their share of the corporation’s income, deductions, and credits, used for personal tax filings.</a:t>
            </a:r>
            <a:endParaRPr/>
          </a:p>
        </p:txBody>
      </p:sp>
      <p:cxnSp>
        <p:nvCxnSpPr>
          <p:cNvPr id="539" name="Google Shape;539;p26"/>
          <p:cNvCxnSpPr/>
          <p:nvPr/>
        </p:nvCxnSpPr>
        <p:spPr>
          <a:xfrm flipH="1" rot="10800000">
            <a:off x="602405" y="4698338"/>
            <a:ext cx="6837316" cy="52388"/>
          </a:xfrm>
          <a:prstGeom prst="straightConnector1">
            <a:avLst/>
          </a:prstGeom>
          <a:noFill/>
          <a:ln cap="flat" cmpd="sng" w="104775">
            <a:solidFill>
              <a:srgbClr val="FBB111"/>
            </a:solidFill>
            <a:prstDash val="solid"/>
            <a:round/>
            <a:headEnd len="sm" w="sm" type="none"/>
            <a:tailEnd len="sm" w="sm" type="none"/>
          </a:ln>
        </p:spPr>
      </p:cxnSp>
      <p:sp>
        <p:nvSpPr>
          <p:cNvPr id="540" name="Google Shape;540;p26"/>
          <p:cNvSpPr/>
          <p:nvPr/>
        </p:nvSpPr>
        <p:spPr>
          <a:xfrm>
            <a:off x="7799288" y="740824"/>
            <a:ext cx="10505659" cy="8970385"/>
          </a:xfrm>
          <a:custGeom>
            <a:rect b="b" l="l" r="r" t="t"/>
            <a:pathLst>
              <a:path extrusionOk="0" h="8970385" w="10505659">
                <a:moveTo>
                  <a:pt x="0" y="0"/>
                </a:moveTo>
                <a:lnTo>
                  <a:pt x="10505660" y="0"/>
                </a:lnTo>
                <a:lnTo>
                  <a:pt x="10505660" y="8970385"/>
                </a:lnTo>
                <a:lnTo>
                  <a:pt x="0" y="8970385"/>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27"/>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546" name="Google Shape;546;p27"/>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547" name="Google Shape;547;p27"/>
          <p:cNvGrpSpPr/>
          <p:nvPr/>
        </p:nvGrpSpPr>
        <p:grpSpPr>
          <a:xfrm rot="-2700000">
            <a:off x="9026971" y="6451991"/>
            <a:ext cx="3531184" cy="3655327"/>
            <a:chOff x="0" y="-28575"/>
            <a:chExt cx="812800" cy="841375"/>
          </a:xfrm>
        </p:grpSpPr>
        <p:sp>
          <p:nvSpPr>
            <p:cNvPr id="548" name="Google Shape;548;p27"/>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7"/>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0" name="Google Shape;550;p27"/>
          <p:cNvSpPr txBox="1"/>
          <p:nvPr/>
        </p:nvSpPr>
        <p:spPr>
          <a:xfrm>
            <a:off x="332284" y="1652226"/>
            <a:ext cx="7737124" cy="2574626"/>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9177" u="none" cap="none" strike="noStrike">
                <a:solidFill>
                  <a:srgbClr val="265959"/>
                </a:solidFill>
                <a:latin typeface="Inter"/>
                <a:ea typeface="Inter"/>
                <a:cs typeface="Inter"/>
                <a:sym typeface="Inter"/>
              </a:rPr>
              <a:t>What is Form 1140-ES?</a:t>
            </a:r>
            <a:endParaRPr/>
          </a:p>
        </p:txBody>
      </p:sp>
      <p:sp>
        <p:nvSpPr>
          <p:cNvPr id="551" name="Google Shape;551;p27"/>
          <p:cNvSpPr txBox="1"/>
          <p:nvPr/>
        </p:nvSpPr>
        <p:spPr>
          <a:xfrm>
            <a:off x="602405" y="5345079"/>
            <a:ext cx="7196883" cy="3135630"/>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Purpose of Form 1040-ES: Used to pay estimated quarterly taxes for individuals, including self-employed or those with untaxed income.</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Who Should File: Anyone expecting to owe $1,000 or more in taxes for the year, including freelancers, contractors, and small business owners.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Payment Deadlines: Quarterly payments are due on April 15, June 15, September 15, and January 15 of the following year.</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Avoid Penalties: Making timely payments helps prevent a large tax bill at year-end and avoids underpayment penalties.</a:t>
            </a:r>
            <a:endParaRPr/>
          </a:p>
        </p:txBody>
      </p:sp>
      <p:cxnSp>
        <p:nvCxnSpPr>
          <p:cNvPr id="552" name="Google Shape;552;p27"/>
          <p:cNvCxnSpPr/>
          <p:nvPr/>
        </p:nvCxnSpPr>
        <p:spPr>
          <a:xfrm flipH="1" rot="10800000">
            <a:off x="602405" y="4698338"/>
            <a:ext cx="6837316" cy="52388"/>
          </a:xfrm>
          <a:prstGeom prst="straightConnector1">
            <a:avLst/>
          </a:prstGeom>
          <a:noFill/>
          <a:ln cap="flat" cmpd="sng" w="104775">
            <a:solidFill>
              <a:srgbClr val="FBB111"/>
            </a:solidFill>
            <a:prstDash val="solid"/>
            <a:round/>
            <a:headEnd len="sm" w="sm" type="none"/>
            <a:tailEnd len="sm" w="sm" type="none"/>
          </a:ln>
        </p:spPr>
      </p:cxnSp>
      <p:sp>
        <p:nvSpPr>
          <p:cNvPr id="553" name="Google Shape;553;p27"/>
          <p:cNvSpPr/>
          <p:nvPr/>
        </p:nvSpPr>
        <p:spPr>
          <a:xfrm>
            <a:off x="7942318" y="787815"/>
            <a:ext cx="10345682" cy="8711370"/>
          </a:xfrm>
          <a:custGeom>
            <a:rect b="b" l="l" r="r" t="t"/>
            <a:pathLst>
              <a:path extrusionOk="0" h="8711370" w="10345682">
                <a:moveTo>
                  <a:pt x="0" y="0"/>
                </a:moveTo>
                <a:lnTo>
                  <a:pt x="10345682" y="0"/>
                </a:lnTo>
                <a:lnTo>
                  <a:pt x="10345682" y="8711370"/>
                </a:lnTo>
                <a:lnTo>
                  <a:pt x="0" y="8711370"/>
                </a:lnTo>
                <a:lnTo>
                  <a:pt x="0" y="0"/>
                </a:lnTo>
                <a:close/>
              </a:path>
            </a:pathLst>
          </a:custGeom>
          <a:blipFill rotWithShape="1">
            <a:blip r:embed="rId5">
              <a:alphaModFix/>
            </a:blip>
            <a:stretch>
              <a:fillRect b="0" l="-1325" r="-1325" t="0"/>
            </a:stretch>
          </a:blipFill>
          <a:ln>
            <a:noFill/>
          </a:ln>
        </p:spPr>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28"/>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559" name="Google Shape;559;p28"/>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560" name="Google Shape;560;p28"/>
          <p:cNvGrpSpPr/>
          <p:nvPr/>
        </p:nvGrpSpPr>
        <p:grpSpPr>
          <a:xfrm rot="-2700000">
            <a:off x="9026971" y="6451991"/>
            <a:ext cx="3531184" cy="3655327"/>
            <a:chOff x="0" y="-28575"/>
            <a:chExt cx="812800" cy="841375"/>
          </a:xfrm>
        </p:grpSpPr>
        <p:sp>
          <p:nvSpPr>
            <p:cNvPr id="561" name="Google Shape;561;p28"/>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8"/>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3" name="Google Shape;563;p28"/>
          <p:cNvSpPr txBox="1"/>
          <p:nvPr/>
        </p:nvSpPr>
        <p:spPr>
          <a:xfrm>
            <a:off x="332284" y="1652226"/>
            <a:ext cx="7107436" cy="2574626"/>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9177" u="none" cap="none" strike="noStrike">
                <a:solidFill>
                  <a:srgbClr val="265959"/>
                </a:solidFill>
                <a:latin typeface="Inter"/>
                <a:ea typeface="Inter"/>
                <a:cs typeface="Inter"/>
                <a:sym typeface="Inter"/>
              </a:rPr>
              <a:t>What is Form 1099?</a:t>
            </a:r>
            <a:endParaRPr/>
          </a:p>
        </p:txBody>
      </p:sp>
      <p:sp>
        <p:nvSpPr>
          <p:cNvPr id="564" name="Google Shape;564;p28"/>
          <p:cNvSpPr txBox="1"/>
          <p:nvPr/>
        </p:nvSpPr>
        <p:spPr>
          <a:xfrm>
            <a:off x="467345" y="5502242"/>
            <a:ext cx="6566602" cy="2821305"/>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Purpose of Form 1099: Used to report income received from sources other than an employer, such as freelancing, contract work, or investment income.</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Who Should File: Issued by businesses or clients who pay $600 or more to independent contractors or other non-employees.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Types of 1099s: Includes 1099-MISC for miscellaneous income, 1099-NEC for non-employee compensation, and 1099-DIV for dividends and investments.</a:t>
            </a:r>
            <a:endParaRPr/>
          </a:p>
        </p:txBody>
      </p:sp>
      <p:cxnSp>
        <p:nvCxnSpPr>
          <p:cNvPr id="565" name="Google Shape;565;p28"/>
          <p:cNvCxnSpPr/>
          <p:nvPr/>
        </p:nvCxnSpPr>
        <p:spPr>
          <a:xfrm flipH="1" rot="10800000">
            <a:off x="467345" y="4675828"/>
            <a:ext cx="6837316" cy="52388"/>
          </a:xfrm>
          <a:prstGeom prst="straightConnector1">
            <a:avLst/>
          </a:prstGeom>
          <a:noFill/>
          <a:ln cap="flat" cmpd="sng" w="104775">
            <a:solidFill>
              <a:srgbClr val="FBB111"/>
            </a:solidFill>
            <a:prstDash val="solid"/>
            <a:round/>
            <a:headEnd len="sm" w="sm" type="none"/>
            <a:tailEnd len="sm" w="sm" type="none"/>
          </a:ln>
        </p:spPr>
      </p:cxnSp>
      <p:sp>
        <p:nvSpPr>
          <p:cNvPr id="566" name="Google Shape;566;p28"/>
          <p:cNvSpPr/>
          <p:nvPr/>
        </p:nvSpPr>
        <p:spPr>
          <a:xfrm>
            <a:off x="7374036" y="1222405"/>
            <a:ext cx="10913964" cy="7842191"/>
          </a:xfrm>
          <a:custGeom>
            <a:rect b="b" l="l" r="r" t="t"/>
            <a:pathLst>
              <a:path extrusionOk="0" h="7842191" w="10913964">
                <a:moveTo>
                  <a:pt x="0" y="0"/>
                </a:moveTo>
                <a:lnTo>
                  <a:pt x="10913964" y="0"/>
                </a:lnTo>
                <a:lnTo>
                  <a:pt x="10913964" y="7842190"/>
                </a:lnTo>
                <a:lnTo>
                  <a:pt x="0" y="7842190"/>
                </a:lnTo>
                <a:lnTo>
                  <a:pt x="0" y="0"/>
                </a:lnTo>
                <a:close/>
              </a:path>
            </a:pathLst>
          </a:custGeom>
          <a:blipFill rotWithShape="1">
            <a:blip r:embed="rId5">
              <a:alphaModFix/>
            </a:blip>
            <a:stretch>
              <a:fillRect b="0" l="-2680" r="-2266" t="0"/>
            </a:stretch>
          </a:blipFill>
          <a:ln>
            <a:noFill/>
          </a:ln>
        </p:spPr>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29"/>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572" name="Google Shape;572;p29"/>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573" name="Google Shape;573;p29"/>
          <p:cNvGrpSpPr/>
          <p:nvPr/>
        </p:nvGrpSpPr>
        <p:grpSpPr>
          <a:xfrm rot="-2700000">
            <a:off x="9026971" y="6451991"/>
            <a:ext cx="3531184" cy="3655327"/>
            <a:chOff x="0" y="-28575"/>
            <a:chExt cx="812800" cy="841375"/>
          </a:xfrm>
        </p:grpSpPr>
        <p:sp>
          <p:nvSpPr>
            <p:cNvPr id="574" name="Google Shape;574;p29"/>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9"/>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76" name="Google Shape;576;p29"/>
          <p:cNvSpPr txBox="1"/>
          <p:nvPr/>
        </p:nvSpPr>
        <p:spPr>
          <a:xfrm>
            <a:off x="332284" y="1652226"/>
            <a:ext cx="7107436" cy="2574626"/>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9177" u="none" cap="none" strike="noStrike">
                <a:solidFill>
                  <a:srgbClr val="265959"/>
                </a:solidFill>
                <a:latin typeface="Inter"/>
                <a:ea typeface="Inter"/>
                <a:cs typeface="Inter"/>
                <a:sym typeface="Inter"/>
              </a:rPr>
              <a:t>What is Form W9?</a:t>
            </a:r>
            <a:endParaRPr/>
          </a:p>
        </p:txBody>
      </p:sp>
      <p:sp>
        <p:nvSpPr>
          <p:cNvPr id="577" name="Google Shape;577;p29"/>
          <p:cNvSpPr txBox="1"/>
          <p:nvPr/>
        </p:nvSpPr>
        <p:spPr>
          <a:xfrm>
            <a:off x="602405" y="5345079"/>
            <a:ext cx="7039313" cy="3135630"/>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Purpose of Form W-9: Used by businesses to request a contractor’s Taxpayer Identification Number (TIN) for tax reporting purposes.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Who Fills It Out: Independent contractors, freelancers, and vendors provide their TIN or Social Security Number (SSN) to businesses or clients who will issue a 1099 form.</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Why It’s Important: Form W-9 ensures the payer has accurate information to report payments for tax compliance.</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Avoiding Penalties: Failure to submit a correct W-9 can result in backup withholding on payments.</a:t>
            </a:r>
            <a:endParaRPr/>
          </a:p>
        </p:txBody>
      </p:sp>
      <p:cxnSp>
        <p:nvCxnSpPr>
          <p:cNvPr id="578" name="Google Shape;578;p29"/>
          <p:cNvCxnSpPr/>
          <p:nvPr/>
        </p:nvCxnSpPr>
        <p:spPr>
          <a:xfrm flipH="1" rot="10800000">
            <a:off x="602405" y="4698338"/>
            <a:ext cx="6837316" cy="52388"/>
          </a:xfrm>
          <a:prstGeom prst="straightConnector1">
            <a:avLst/>
          </a:prstGeom>
          <a:noFill/>
          <a:ln cap="flat" cmpd="sng" w="104775">
            <a:solidFill>
              <a:srgbClr val="FBB111"/>
            </a:solidFill>
            <a:prstDash val="solid"/>
            <a:round/>
            <a:headEnd len="sm" w="sm" type="none"/>
            <a:tailEnd len="sm" w="sm" type="none"/>
          </a:ln>
        </p:spPr>
      </p:cxnSp>
      <p:sp>
        <p:nvSpPr>
          <p:cNvPr id="579" name="Google Shape;579;p29"/>
          <p:cNvSpPr/>
          <p:nvPr/>
        </p:nvSpPr>
        <p:spPr>
          <a:xfrm>
            <a:off x="7890126" y="840931"/>
            <a:ext cx="10397874" cy="8605137"/>
          </a:xfrm>
          <a:custGeom>
            <a:rect b="b" l="l" r="r" t="t"/>
            <a:pathLst>
              <a:path extrusionOk="0" h="8605137" w="10397874">
                <a:moveTo>
                  <a:pt x="0" y="0"/>
                </a:moveTo>
                <a:lnTo>
                  <a:pt x="10397874" y="0"/>
                </a:lnTo>
                <a:lnTo>
                  <a:pt x="10397874" y="8605138"/>
                </a:lnTo>
                <a:lnTo>
                  <a:pt x="0" y="8605138"/>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3"/>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grpSp>
        <p:nvGrpSpPr>
          <p:cNvPr id="135" name="Google Shape;135;p3"/>
          <p:cNvGrpSpPr/>
          <p:nvPr/>
        </p:nvGrpSpPr>
        <p:grpSpPr>
          <a:xfrm>
            <a:off x="8258224" y="-289322"/>
            <a:ext cx="10144076" cy="10576322"/>
            <a:chOff x="0" y="-76200"/>
            <a:chExt cx="2671691" cy="2785533"/>
          </a:xfrm>
        </p:grpSpPr>
        <p:sp>
          <p:nvSpPr>
            <p:cNvPr id="136" name="Google Shape;136;p3"/>
            <p:cNvSpPr/>
            <p:nvPr/>
          </p:nvSpPr>
          <p:spPr>
            <a:xfrm>
              <a:off x="0" y="0"/>
              <a:ext cx="2671691" cy="2709333"/>
            </a:xfrm>
            <a:custGeom>
              <a:rect b="b" l="l" r="r" t="t"/>
              <a:pathLst>
                <a:path extrusionOk="0" h="2709333" w="2671691">
                  <a:moveTo>
                    <a:pt x="0" y="0"/>
                  </a:moveTo>
                  <a:lnTo>
                    <a:pt x="2671691" y="0"/>
                  </a:lnTo>
                  <a:lnTo>
                    <a:pt x="2671691" y="2709333"/>
                  </a:lnTo>
                  <a:lnTo>
                    <a:pt x="0" y="2709333"/>
                  </a:lnTo>
                  <a:close/>
                </a:path>
              </a:pathLst>
            </a:custGeom>
            <a:solidFill>
              <a:srgbClr val="FFFFFF"/>
            </a:solidFill>
            <a:ln>
              <a:noFill/>
            </a:ln>
          </p:spPr>
        </p:sp>
        <p:sp>
          <p:nvSpPr>
            <p:cNvPr id="137" name="Google Shape;137;p3"/>
            <p:cNvSpPr txBox="1"/>
            <p:nvPr/>
          </p:nvSpPr>
          <p:spPr>
            <a:xfrm>
              <a:off x="0" y="-76200"/>
              <a:ext cx="2671691" cy="2785533"/>
            </a:xfrm>
            <a:prstGeom prst="rect">
              <a:avLst/>
            </a:prstGeom>
            <a:noFill/>
            <a:ln>
              <a:noFill/>
            </a:ln>
          </p:spPr>
          <p:txBody>
            <a:bodyPr anchorCtr="0" anchor="ctr" bIns="50800" lIns="50800" spcFirstLastPara="1" rIns="50800" wrap="square" tIns="50800">
              <a:noAutofit/>
            </a:bodyPr>
            <a:lstStyle/>
            <a:p>
              <a:pPr indent="0" lvl="0" marL="0" marR="0" rtl="0" algn="ctr">
                <a:lnSpc>
                  <a:spcPct val="175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8" name="Google Shape;138;p3"/>
          <p:cNvGrpSpPr/>
          <p:nvPr/>
        </p:nvGrpSpPr>
        <p:grpSpPr>
          <a:xfrm>
            <a:off x="9764903" y="514350"/>
            <a:ext cx="2295274" cy="2295274"/>
            <a:chOff x="0" y="0"/>
            <a:chExt cx="812800" cy="812800"/>
          </a:xfrm>
        </p:grpSpPr>
        <p:sp>
          <p:nvSpPr>
            <p:cNvPr id="139" name="Google Shape;139;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1D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3"/>
            <p:cNvSpPr txBox="1"/>
            <p:nvPr/>
          </p:nvSpPr>
          <p:spPr>
            <a:xfrm>
              <a:off x="76200" y="28575"/>
              <a:ext cx="660400" cy="708025"/>
            </a:xfrm>
            <a:prstGeom prst="rect">
              <a:avLst/>
            </a:prstGeom>
            <a:noFill/>
            <a:ln>
              <a:noFill/>
            </a:ln>
          </p:spPr>
          <p:txBody>
            <a:bodyPr anchorCtr="0" anchor="ctr" bIns="46300" lIns="46300" spcFirstLastPara="1" rIns="46300" wrap="square" tIns="46300">
              <a:noAutofit/>
            </a:bodyPr>
            <a:lstStyle/>
            <a:p>
              <a:pPr indent="0" lvl="0" marL="0" marR="0" rtl="0" algn="ctr">
                <a:lnSpc>
                  <a:spcPct val="134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1" name="Google Shape;141;p3"/>
          <p:cNvSpPr/>
          <p:nvPr/>
        </p:nvSpPr>
        <p:spPr>
          <a:xfrm>
            <a:off x="10220903" y="792004"/>
            <a:ext cx="1383273" cy="1739966"/>
          </a:xfrm>
          <a:custGeom>
            <a:rect b="b" l="l" r="r" t="t"/>
            <a:pathLst>
              <a:path extrusionOk="0" h="1739966" w="1383273">
                <a:moveTo>
                  <a:pt x="0" y="0"/>
                </a:moveTo>
                <a:lnTo>
                  <a:pt x="1383273" y="0"/>
                </a:lnTo>
                <a:lnTo>
                  <a:pt x="1383273" y="1739966"/>
                </a:lnTo>
                <a:lnTo>
                  <a:pt x="0" y="1739966"/>
                </a:lnTo>
                <a:lnTo>
                  <a:pt x="0" y="0"/>
                </a:lnTo>
                <a:close/>
              </a:path>
            </a:pathLst>
          </a:custGeom>
          <a:blipFill rotWithShape="1">
            <a:blip r:embed="rId4">
              <a:alphaModFix/>
            </a:blip>
            <a:stretch>
              <a:fillRect b="0" l="0" r="0" t="0"/>
            </a:stretch>
          </a:blipFill>
          <a:ln>
            <a:noFill/>
          </a:ln>
        </p:spPr>
      </p:sp>
      <p:sp>
        <p:nvSpPr>
          <p:cNvPr id="142" name="Google Shape;142;p3"/>
          <p:cNvSpPr txBox="1"/>
          <p:nvPr/>
        </p:nvSpPr>
        <p:spPr>
          <a:xfrm>
            <a:off x="9572386" y="2927840"/>
            <a:ext cx="2680306" cy="463004"/>
          </a:xfrm>
          <a:prstGeom prst="rect">
            <a:avLst/>
          </a:prstGeom>
          <a:noFill/>
          <a:ln>
            <a:noFill/>
          </a:ln>
        </p:spPr>
        <p:txBody>
          <a:bodyPr anchorCtr="0" anchor="t" bIns="0" lIns="0" spcFirstLastPara="1" rIns="0" wrap="square" tIns="0">
            <a:spAutoFit/>
          </a:bodyPr>
          <a:lstStyle/>
          <a:p>
            <a:pPr indent="0" lvl="0" marL="0" marR="0" rtl="0" algn="ctr">
              <a:lnSpc>
                <a:spcPct val="139992"/>
              </a:lnSpc>
              <a:spcBef>
                <a:spcPts val="0"/>
              </a:spcBef>
              <a:spcAft>
                <a:spcPts val="0"/>
              </a:spcAft>
              <a:buNone/>
            </a:pPr>
            <a:r>
              <a:rPr b="1" i="0" lang="en-US" sz="2553" u="none" cap="none" strike="noStrike">
                <a:solidFill>
                  <a:srgbClr val="000000"/>
                </a:solidFill>
                <a:latin typeface="Poppins"/>
                <a:ea typeface="Poppins"/>
                <a:cs typeface="Poppins"/>
                <a:sym typeface="Poppins"/>
              </a:rPr>
              <a:t>SALES TAX</a:t>
            </a:r>
            <a:endParaRPr/>
          </a:p>
        </p:txBody>
      </p:sp>
      <p:sp>
        <p:nvSpPr>
          <p:cNvPr id="143" name="Google Shape;143;p3"/>
          <p:cNvSpPr txBox="1"/>
          <p:nvPr/>
        </p:nvSpPr>
        <p:spPr>
          <a:xfrm>
            <a:off x="8787812" y="3498167"/>
            <a:ext cx="4249455" cy="1523615"/>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1732" u="none" cap="none" strike="noStrike">
                <a:solidFill>
                  <a:srgbClr val="000000"/>
                </a:solidFill>
                <a:latin typeface="Poppins"/>
                <a:ea typeface="Poppins"/>
                <a:cs typeface="Poppins"/>
                <a:sym typeface="Poppins"/>
              </a:rPr>
              <a:t>This is a tax that you may have to add to your prices. The government expects you to collect that cash on their behalf and send it their way at set times.</a:t>
            </a:r>
            <a:endParaRPr/>
          </a:p>
        </p:txBody>
      </p:sp>
      <p:grpSp>
        <p:nvGrpSpPr>
          <p:cNvPr id="144" name="Google Shape;144;p3"/>
          <p:cNvGrpSpPr/>
          <p:nvPr/>
        </p:nvGrpSpPr>
        <p:grpSpPr>
          <a:xfrm>
            <a:off x="9068289" y="5265218"/>
            <a:ext cx="3688501" cy="3688501"/>
            <a:chOff x="0" y="0"/>
            <a:chExt cx="812800" cy="812800"/>
          </a:xfrm>
        </p:grpSpPr>
        <p:sp>
          <p:nvSpPr>
            <p:cNvPr id="145" name="Google Shape;145;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1D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3"/>
            <p:cNvSpPr txBox="1"/>
            <p:nvPr/>
          </p:nvSpPr>
          <p:spPr>
            <a:xfrm>
              <a:off x="76200" y="0"/>
              <a:ext cx="660400" cy="736600"/>
            </a:xfrm>
            <a:prstGeom prst="rect">
              <a:avLst/>
            </a:prstGeom>
            <a:noFill/>
            <a:ln>
              <a:noFill/>
            </a:ln>
          </p:spPr>
          <p:txBody>
            <a:bodyPr anchorCtr="0" anchor="ctr" bIns="74425" lIns="74425" spcFirstLastPara="1" rIns="74425" wrap="square" tIns="74425">
              <a:noAutofit/>
            </a:bodyPr>
            <a:lstStyle/>
            <a:p>
              <a:pPr indent="0" lvl="0" marL="0" marR="0" rtl="0" algn="ctr">
                <a:lnSpc>
                  <a:spcPct val="216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7" name="Google Shape;147;p3"/>
          <p:cNvSpPr/>
          <p:nvPr/>
        </p:nvSpPr>
        <p:spPr>
          <a:xfrm>
            <a:off x="9663239" y="5855706"/>
            <a:ext cx="2501256" cy="2507525"/>
          </a:xfrm>
          <a:custGeom>
            <a:rect b="b" l="l" r="r" t="t"/>
            <a:pathLst>
              <a:path extrusionOk="0" h="2507525" w="2501256">
                <a:moveTo>
                  <a:pt x="0" y="0"/>
                </a:moveTo>
                <a:lnTo>
                  <a:pt x="2501256" y="0"/>
                </a:lnTo>
                <a:lnTo>
                  <a:pt x="2501256" y="2507524"/>
                </a:lnTo>
                <a:lnTo>
                  <a:pt x="0" y="2507524"/>
                </a:lnTo>
                <a:lnTo>
                  <a:pt x="0" y="0"/>
                </a:lnTo>
                <a:close/>
              </a:path>
            </a:pathLst>
          </a:custGeom>
          <a:blipFill rotWithShape="1">
            <a:blip r:embed="rId5">
              <a:alphaModFix/>
            </a:blip>
            <a:stretch>
              <a:fillRect b="0" l="0" r="0" t="0"/>
            </a:stretch>
          </a:blipFill>
          <a:ln>
            <a:noFill/>
          </a:ln>
        </p:spPr>
      </p:sp>
      <p:sp>
        <p:nvSpPr>
          <p:cNvPr id="148" name="Google Shape;148;p3"/>
          <p:cNvSpPr txBox="1"/>
          <p:nvPr/>
        </p:nvSpPr>
        <p:spPr>
          <a:xfrm>
            <a:off x="8758916" y="9036757"/>
            <a:ext cx="4307247" cy="735893"/>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b="1" i="0" lang="en-US" sz="4103" u="none" cap="none" strike="noStrike">
                <a:solidFill>
                  <a:srgbClr val="0E1D42"/>
                </a:solidFill>
                <a:latin typeface="Poppins"/>
                <a:ea typeface="Poppins"/>
                <a:cs typeface="Poppins"/>
                <a:sym typeface="Poppins"/>
              </a:rPr>
              <a:t>INCOME TAX</a:t>
            </a:r>
            <a:endParaRPr/>
          </a:p>
        </p:txBody>
      </p:sp>
      <p:grpSp>
        <p:nvGrpSpPr>
          <p:cNvPr id="149" name="Google Shape;149;p3"/>
          <p:cNvGrpSpPr/>
          <p:nvPr/>
        </p:nvGrpSpPr>
        <p:grpSpPr>
          <a:xfrm>
            <a:off x="14368836" y="2962492"/>
            <a:ext cx="2287724" cy="2287724"/>
            <a:chOff x="0" y="0"/>
            <a:chExt cx="812800" cy="812800"/>
          </a:xfrm>
        </p:grpSpPr>
        <p:sp>
          <p:nvSpPr>
            <p:cNvPr id="150" name="Google Shape;150;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1D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3"/>
            <p:cNvSpPr txBox="1"/>
            <p:nvPr/>
          </p:nvSpPr>
          <p:spPr>
            <a:xfrm>
              <a:off x="76200" y="28575"/>
              <a:ext cx="660400" cy="708025"/>
            </a:xfrm>
            <a:prstGeom prst="rect">
              <a:avLst/>
            </a:prstGeom>
            <a:noFill/>
            <a:ln>
              <a:noFill/>
            </a:ln>
          </p:spPr>
          <p:txBody>
            <a:bodyPr anchorCtr="0" anchor="ctr" bIns="46150" lIns="46150" spcFirstLastPara="1" rIns="46150" wrap="square" tIns="46150">
              <a:noAutofit/>
            </a:bodyPr>
            <a:lstStyle/>
            <a:p>
              <a:pPr indent="0" lvl="0" marL="0" marR="0" rtl="0" algn="ctr">
                <a:lnSpc>
                  <a:spcPct val="134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2" name="Google Shape;152;p3"/>
          <p:cNvSpPr/>
          <p:nvPr/>
        </p:nvSpPr>
        <p:spPr>
          <a:xfrm>
            <a:off x="14732537" y="3367256"/>
            <a:ext cx="1354399" cy="1478198"/>
          </a:xfrm>
          <a:custGeom>
            <a:rect b="b" l="l" r="r" t="t"/>
            <a:pathLst>
              <a:path extrusionOk="0" h="1478198" w="1354399">
                <a:moveTo>
                  <a:pt x="0" y="0"/>
                </a:moveTo>
                <a:lnTo>
                  <a:pt x="1354399" y="0"/>
                </a:lnTo>
                <a:lnTo>
                  <a:pt x="1354399" y="1478198"/>
                </a:lnTo>
                <a:lnTo>
                  <a:pt x="0" y="1478198"/>
                </a:lnTo>
                <a:lnTo>
                  <a:pt x="0" y="0"/>
                </a:lnTo>
                <a:close/>
              </a:path>
            </a:pathLst>
          </a:custGeom>
          <a:blipFill rotWithShape="1">
            <a:blip r:embed="rId6">
              <a:alphaModFix/>
            </a:blip>
            <a:stretch>
              <a:fillRect b="0" l="0" r="0" t="0"/>
            </a:stretch>
          </a:blipFill>
          <a:ln>
            <a:noFill/>
          </a:ln>
        </p:spPr>
      </p:sp>
      <p:sp>
        <p:nvSpPr>
          <p:cNvPr id="153" name="Google Shape;153;p3"/>
          <p:cNvSpPr txBox="1"/>
          <p:nvPr/>
        </p:nvSpPr>
        <p:spPr>
          <a:xfrm>
            <a:off x="14176953" y="5296413"/>
            <a:ext cx="2671490" cy="911902"/>
          </a:xfrm>
          <a:prstGeom prst="rect">
            <a:avLst/>
          </a:prstGeom>
          <a:noFill/>
          <a:ln>
            <a:noFill/>
          </a:ln>
        </p:spPr>
        <p:txBody>
          <a:bodyPr anchorCtr="0" anchor="t" bIns="0" lIns="0" spcFirstLastPara="1" rIns="0" wrap="square" tIns="0">
            <a:spAutoFit/>
          </a:bodyPr>
          <a:lstStyle/>
          <a:p>
            <a:pPr indent="0" lvl="0" marL="0" marR="0" rtl="0" algn="ctr">
              <a:lnSpc>
                <a:spcPct val="140015"/>
              </a:lnSpc>
              <a:spcBef>
                <a:spcPts val="0"/>
              </a:spcBef>
              <a:spcAft>
                <a:spcPts val="0"/>
              </a:spcAft>
              <a:buNone/>
            </a:pPr>
            <a:r>
              <a:rPr b="1" i="0" lang="en-US" sz="2544" u="none" cap="none" strike="noStrike">
                <a:solidFill>
                  <a:srgbClr val="000000"/>
                </a:solidFill>
                <a:latin typeface="Poppins"/>
                <a:ea typeface="Poppins"/>
                <a:cs typeface="Poppins"/>
                <a:sym typeface="Poppins"/>
              </a:rPr>
              <a:t>EMPLOYEE-RELATED TAXES</a:t>
            </a:r>
            <a:endParaRPr/>
          </a:p>
        </p:txBody>
      </p:sp>
      <p:sp>
        <p:nvSpPr>
          <p:cNvPr id="154" name="Google Shape;154;p3"/>
          <p:cNvSpPr txBox="1"/>
          <p:nvPr/>
        </p:nvSpPr>
        <p:spPr>
          <a:xfrm>
            <a:off x="13538173" y="6411747"/>
            <a:ext cx="4235477" cy="912761"/>
          </a:xfrm>
          <a:prstGeom prst="rect">
            <a:avLst/>
          </a:prstGeom>
          <a:noFill/>
          <a:ln>
            <a:noFill/>
          </a:ln>
        </p:spPr>
        <p:txBody>
          <a:bodyPr anchorCtr="0" anchor="t" bIns="0" lIns="0" spcFirstLastPara="1" rIns="0" wrap="square" tIns="0">
            <a:spAutoFit/>
          </a:bodyPr>
          <a:lstStyle/>
          <a:p>
            <a:pPr indent="0" lvl="0" marL="0" marR="0" rtl="0" algn="ctr">
              <a:lnSpc>
                <a:spcPct val="140034"/>
              </a:lnSpc>
              <a:spcBef>
                <a:spcPts val="0"/>
              </a:spcBef>
              <a:spcAft>
                <a:spcPts val="0"/>
              </a:spcAft>
              <a:buNone/>
            </a:pPr>
            <a:r>
              <a:rPr b="0" i="0" lang="en-US" sz="1726" u="none" cap="none" strike="noStrike">
                <a:solidFill>
                  <a:srgbClr val="000000"/>
                </a:solidFill>
                <a:latin typeface="Poppins"/>
                <a:ea typeface="Poppins"/>
                <a:cs typeface="Poppins"/>
                <a:sym typeface="Poppins"/>
              </a:rPr>
              <a:t>You’re expected to withhold income tax from your employees’ wages and hand it over to the tax office.</a:t>
            </a:r>
            <a:endParaRPr/>
          </a:p>
        </p:txBody>
      </p:sp>
      <p:sp>
        <p:nvSpPr>
          <p:cNvPr id="155" name="Google Shape;155;p3"/>
          <p:cNvSpPr txBox="1"/>
          <p:nvPr/>
        </p:nvSpPr>
        <p:spPr>
          <a:xfrm>
            <a:off x="1439830" y="3479210"/>
            <a:ext cx="5122944" cy="2980162"/>
          </a:xfrm>
          <a:prstGeom prst="rect">
            <a:avLst/>
          </a:prstGeom>
          <a:noFill/>
          <a:ln>
            <a:noFill/>
          </a:ln>
        </p:spPr>
        <p:txBody>
          <a:bodyPr anchorCtr="0" anchor="t" bIns="0" lIns="0" spcFirstLastPara="1" rIns="0" wrap="square" tIns="0">
            <a:spAutoFit/>
          </a:bodyPr>
          <a:lstStyle/>
          <a:p>
            <a:pPr indent="0" lvl="0" marL="0" marR="0" rtl="0" algn="l">
              <a:lnSpc>
                <a:spcPct val="105002"/>
              </a:lnSpc>
              <a:spcBef>
                <a:spcPts val="0"/>
              </a:spcBef>
              <a:spcAft>
                <a:spcPts val="0"/>
              </a:spcAft>
              <a:buNone/>
            </a:pPr>
            <a:r>
              <a:rPr b="1" i="0" lang="en-US" sz="4438" u="none" cap="none" strike="noStrike">
                <a:solidFill>
                  <a:srgbClr val="0E1D42"/>
                </a:solidFill>
                <a:latin typeface="Inter"/>
                <a:ea typeface="Inter"/>
                <a:cs typeface="Inter"/>
                <a:sym typeface="Inter"/>
              </a:rPr>
              <a:t>BUSINESSES GENERALLY HAVE TO FILE THREE MAIN TYPES OF TAX RETURN:</a:t>
            </a:r>
            <a:endParaRPr/>
          </a:p>
        </p:txBody>
      </p:sp>
      <p:cxnSp>
        <p:nvCxnSpPr>
          <p:cNvPr id="156" name="Google Shape;156;p3"/>
          <p:cNvCxnSpPr/>
          <p:nvPr/>
        </p:nvCxnSpPr>
        <p:spPr>
          <a:xfrm>
            <a:off x="1439830" y="7343558"/>
            <a:ext cx="5122944" cy="0"/>
          </a:xfrm>
          <a:prstGeom prst="straightConnector1">
            <a:avLst/>
          </a:prstGeom>
          <a:noFill/>
          <a:ln cap="flat" cmpd="sng" w="38100">
            <a:solidFill>
              <a:srgbClr val="0E1D42"/>
            </a:solidFill>
            <a:prstDash val="solid"/>
            <a:round/>
            <a:headEnd len="sm" w="sm" type="none"/>
            <a:tailEnd len="sm" w="sm" type="none"/>
          </a:ln>
        </p:spPr>
      </p:cxnSp>
      <p:sp>
        <p:nvSpPr>
          <p:cNvPr id="157" name="Google Shape;157;p3"/>
          <p:cNvSpPr txBox="1"/>
          <p:nvPr/>
        </p:nvSpPr>
        <p:spPr>
          <a:xfrm>
            <a:off x="12848265" y="8988779"/>
            <a:ext cx="5122944" cy="87947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000000"/>
                </a:solidFill>
                <a:latin typeface="Poppins"/>
                <a:ea typeface="Poppins"/>
                <a:cs typeface="Poppins"/>
                <a:sym typeface="Poppins"/>
              </a:rPr>
              <a:t>This is calculated as a proportion of your profits.</a:t>
            </a:r>
            <a:endParaRPr/>
          </a:p>
        </p:txBody>
      </p:sp>
      <p:grpSp>
        <p:nvGrpSpPr>
          <p:cNvPr id="158" name="Google Shape;158;p3"/>
          <p:cNvGrpSpPr/>
          <p:nvPr/>
        </p:nvGrpSpPr>
        <p:grpSpPr>
          <a:xfrm>
            <a:off x="0" y="8954248"/>
            <a:ext cx="8258224" cy="1332752"/>
            <a:chOff x="0" y="-57150"/>
            <a:chExt cx="2175005" cy="351013"/>
          </a:xfrm>
        </p:grpSpPr>
        <p:sp>
          <p:nvSpPr>
            <p:cNvPr id="159" name="Google Shape;159;p3"/>
            <p:cNvSpPr/>
            <p:nvPr/>
          </p:nvSpPr>
          <p:spPr>
            <a:xfrm>
              <a:off x="0" y="0"/>
              <a:ext cx="2175005" cy="293863"/>
            </a:xfrm>
            <a:custGeom>
              <a:rect b="b" l="l" r="r" t="t"/>
              <a:pathLst>
                <a:path extrusionOk="0" h="293863" w="2175005">
                  <a:moveTo>
                    <a:pt x="0" y="0"/>
                  </a:moveTo>
                  <a:lnTo>
                    <a:pt x="2175005" y="0"/>
                  </a:lnTo>
                  <a:lnTo>
                    <a:pt x="2175005" y="293863"/>
                  </a:lnTo>
                  <a:lnTo>
                    <a:pt x="0" y="293863"/>
                  </a:lnTo>
                  <a:close/>
                </a:path>
              </a:pathLst>
            </a:custGeom>
            <a:gradFill>
              <a:gsLst>
                <a:gs pos="0">
                  <a:srgbClr val="FFC850"/>
                </a:gs>
                <a:gs pos="100000">
                  <a:srgbClr val="FFB000"/>
                </a:gs>
              </a:gsLst>
              <a:path path="circle">
                <a:fillToRect b="50%" l="50%" r="50%" t="50%"/>
              </a:path>
              <a:tileRect/>
            </a:gradFill>
            <a:ln>
              <a:noFill/>
            </a:ln>
          </p:spPr>
        </p:sp>
        <p:sp>
          <p:nvSpPr>
            <p:cNvPr id="160" name="Google Shape;160;p3"/>
            <p:cNvSpPr txBox="1"/>
            <p:nvPr/>
          </p:nvSpPr>
          <p:spPr>
            <a:xfrm>
              <a:off x="0" y="-57150"/>
              <a:ext cx="2175005" cy="35101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30"/>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585" name="Google Shape;585;p30"/>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586" name="Google Shape;586;p30"/>
          <p:cNvGrpSpPr/>
          <p:nvPr/>
        </p:nvGrpSpPr>
        <p:grpSpPr>
          <a:xfrm rot="-2700000">
            <a:off x="9026971" y="6451991"/>
            <a:ext cx="3531184" cy="3655327"/>
            <a:chOff x="0" y="-28575"/>
            <a:chExt cx="812800" cy="841375"/>
          </a:xfrm>
        </p:grpSpPr>
        <p:sp>
          <p:nvSpPr>
            <p:cNvPr id="587" name="Google Shape;587;p30"/>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30"/>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89" name="Google Shape;589;p30"/>
          <p:cNvSpPr txBox="1"/>
          <p:nvPr/>
        </p:nvSpPr>
        <p:spPr>
          <a:xfrm>
            <a:off x="332284" y="1652226"/>
            <a:ext cx="7309434" cy="2574626"/>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9177" u="none" cap="none" strike="noStrike">
                <a:solidFill>
                  <a:srgbClr val="265959"/>
                </a:solidFill>
                <a:latin typeface="Inter"/>
                <a:ea typeface="Inter"/>
                <a:cs typeface="Inter"/>
                <a:sym typeface="Inter"/>
              </a:rPr>
              <a:t>What is Form W8 BEN?</a:t>
            </a:r>
            <a:endParaRPr/>
          </a:p>
        </p:txBody>
      </p:sp>
      <p:sp>
        <p:nvSpPr>
          <p:cNvPr id="590" name="Google Shape;590;p30"/>
          <p:cNvSpPr txBox="1"/>
          <p:nvPr/>
        </p:nvSpPr>
        <p:spPr>
          <a:xfrm>
            <a:off x="602405" y="5345079"/>
            <a:ext cx="7039313" cy="3135630"/>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Purpose: Allows foreign individuals to claim tax treaty benefits and reduce U.S. withholding tax on income.</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Who Files: Foreign individuals receiving U.S. income like interest, dividends, or royalties.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Key Info: Personal details, country of residence, and tax treaty claim.</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Why It’s Important: Ensures proper tax withholding and avoids overpayment.</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Submit to Payer: Filed with the U.S. company or financial institution, not the IRS.</a:t>
            </a:r>
            <a:endParaRPr/>
          </a:p>
        </p:txBody>
      </p:sp>
      <p:cxnSp>
        <p:nvCxnSpPr>
          <p:cNvPr id="591" name="Google Shape;591;p30"/>
          <p:cNvCxnSpPr/>
          <p:nvPr/>
        </p:nvCxnSpPr>
        <p:spPr>
          <a:xfrm flipH="1" rot="10800000">
            <a:off x="602405" y="4698338"/>
            <a:ext cx="6837316" cy="52388"/>
          </a:xfrm>
          <a:prstGeom prst="straightConnector1">
            <a:avLst/>
          </a:prstGeom>
          <a:noFill/>
          <a:ln cap="flat" cmpd="sng" w="104775">
            <a:solidFill>
              <a:srgbClr val="FBB111"/>
            </a:solidFill>
            <a:prstDash val="solid"/>
            <a:round/>
            <a:headEnd len="sm" w="sm" type="none"/>
            <a:tailEnd len="sm" w="sm" type="none"/>
          </a:ln>
        </p:spPr>
      </p:cxnSp>
      <p:sp>
        <p:nvSpPr>
          <p:cNvPr id="592" name="Google Shape;592;p30"/>
          <p:cNvSpPr/>
          <p:nvPr/>
        </p:nvSpPr>
        <p:spPr>
          <a:xfrm>
            <a:off x="7864051" y="748982"/>
            <a:ext cx="10423949" cy="8789035"/>
          </a:xfrm>
          <a:custGeom>
            <a:rect b="b" l="l" r="r" t="t"/>
            <a:pathLst>
              <a:path extrusionOk="0" h="8789035" w="10423949">
                <a:moveTo>
                  <a:pt x="0" y="0"/>
                </a:moveTo>
                <a:lnTo>
                  <a:pt x="10423949" y="0"/>
                </a:lnTo>
                <a:lnTo>
                  <a:pt x="10423949" y="8789036"/>
                </a:lnTo>
                <a:lnTo>
                  <a:pt x="0" y="8789036"/>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31"/>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598" name="Google Shape;598;p31"/>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599" name="Google Shape;599;p31"/>
          <p:cNvGrpSpPr/>
          <p:nvPr/>
        </p:nvGrpSpPr>
        <p:grpSpPr>
          <a:xfrm rot="-2700000">
            <a:off x="9026971" y="6451991"/>
            <a:ext cx="3531184" cy="3655327"/>
            <a:chOff x="0" y="-28575"/>
            <a:chExt cx="812800" cy="841375"/>
          </a:xfrm>
        </p:grpSpPr>
        <p:sp>
          <p:nvSpPr>
            <p:cNvPr id="600" name="Google Shape;600;p31"/>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31"/>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02" name="Google Shape;602;p31"/>
          <p:cNvSpPr txBox="1"/>
          <p:nvPr/>
        </p:nvSpPr>
        <p:spPr>
          <a:xfrm>
            <a:off x="288067" y="1095375"/>
            <a:ext cx="7159506" cy="2879742"/>
          </a:xfrm>
          <a:prstGeom prst="rect">
            <a:avLst/>
          </a:prstGeom>
          <a:noFill/>
          <a:ln>
            <a:noFill/>
          </a:ln>
        </p:spPr>
        <p:txBody>
          <a:bodyPr anchorCtr="0" anchor="t" bIns="0" lIns="0" spcFirstLastPara="1" rIns="0" wrap="square" tIns="0">
            <a:spAutoFit/>
          </a:bodyPr>
          <a:lstStyle/>
          <a:p>
            <a:pPr indent="0" lvl="0" marL="0" marR="0" rtl="0" algn="l">
              <a:lnSpc>
                <a:spcPct val="110013"/>
              </a:lnSpc>
              <a:spcBef>
                <a:spcPts val="0"/>
              </a:spcBef>
              <a:spcAft>
                <a:spcPts val="0"/>
              </a:spcAft>
              <a:buNone/>
            </a:pPr>
            <a:r>
              <a:rPr b="1" i="0" lang="en-US" sz="6851" u="none" cap="none" strike="noStrike">
                <a:solidFill>
                  <a:srgbClr val="265959"/>
                </a:solidFill>
                <a:latin typeface="Inter"/>
                <a:ea typeface="Inter"/>
                <a:cs typeface="Inter"/>
                <a:sym typeface="Inter"/>
              </a:rPr>
              <a:t>What is Auto &amp; </a:t>
            </a:r>
            <a:endParaRPr/>
          </a:p>
          <a:p>
            <a:pPr indent="0" lvl="0" marL="0" marR="0" rtl="0" algn="l">
              <a:lnSpc>
                <a:spcPct val="110013"/>
              </a:lnSpc>
              <a:spcBef>
                <a:spcPts val="0"/>
              </a:spcBef>
              <a:spcAft>
                <a:spcPts val="0"/>
              </a:spcAft>
              <a:buNone/>
            </a:pPr>
            <a:r>
              <a:rPr b="1" i="0" lang="en-US" sz="6851" u="none" cap="none" strike="noStrike">
                <a:solidFill>
                  <a:srgbClr val="265959"/>
                </a:solidFill>
                <a:latin typeface="Inter"/>
                <a:ea typeface="Inter"/>
                <a:cs typeface="Inter"/>
                <a:sym typeface="Inter"/>
              </a:rPr>
              <a:t>Home Expense Sheet?</a:t>
            </a:r>
            <a:endParaRPr/>
          </a:p>
        </p:txBody>
      </p:sp>
      <p:sp>
        <p:nvSpPr>
          <p:cNvPr id="603" name="Google Shape;603;p31"/>
          <p:cNvSpPr txBox="1"/>
          <p:nvPr/>
        </p:nvSpPr>
        <p:spPr>
          <a:xfrm>
            <a:off x="287666" y="5105400"/>
            <a:ext cx="7039313" cy="3135630"/>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Purpose: An expense sheet specifically used to track costs related to vehicle and home office expenses for business purposes.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Auto Expenses: Includes fuel, maintenance, insurance, and mileage if using your vehicle for business.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Why It’s Important: Helps business owners claim accurate deductions for auto and home office expenses, reducing taxable income.</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Recordkeeping: Keeping an organized record ensures compliance with IRS guidelines and maximizes tax benefits.</a:t>
            </a:r>
            <a:endParaRPr/>
          </a:p>
        </p:txBody>
      </p:sp>
      <p:cxnSp>
        <p:nvCxnSpPr>
          <p:cNvPr id="604" name="Google Shape;604;p31"/>
          <p:cNvCxnSpPr/>
          <p:nvPr/>
        </p:nvCxnSpPr>
        <p:spPr>
          <a:xfrm flipH="1" rot="10800000">
            <a:off x="288067" y="4270647"/>
            <a:ext cx="6837316" cy="52388"/>
          </a:xfrm>
          <a:prstGeom prst="straightConnector1">
            <a:avLst/>
          </a:prstGeom>
          <a:noFill/>
          <a:ln cap="flat" cmpd="sng" w="104775">
            <a:solidFill>
              <a:srgbClr val="FBB111"/>
            </a:solidFill>
            <a:prstDash val="solid"/>
            <a:round/>
            <a:headEnd len="sm" w="sm" type="none"/>
            <a:tailEnd len="sm" w="sm" type="none"/>
          </a:ln>
        </p:spPr>
      </p:cxnSp>
      <p:sp>
        <p:nvSpPr>
          <p:cNvPr id="605" name="Google Shape;605;p31"/>
          <p:cNvSpPr/>
          <p:nvPr/>
        </p:nvSpPr>
        <p:spPr>
          <a:xfrm>
            <a:off x="7447573" y="1028700"/>
            <a:ext cx="10840427" cy="8291043"/>
          </a:xfrm>
          <a:custGeom>
            <a:rect b="b" l="l" r="r" t="t"/>
            <a:pathLst>
              <a:path extrusionOk="0" h="8291043" w="10840427">
                <a:moveTo>
                  <a:pt x="0" y="0"/>
                </a:moveTo>
                <a:lnTo>
                  <a:pt x="10840427" y="0"/>
                </a:lnTo>
                <a:lnTo>
                  <a:pt x="10840427" y="8291043"/>
                </a:lnTo>
                <a:lnTo>
                  <a:pt x="0" y="8291043"/>
                </a:lnTo>
                <a:lnTo>
                  <a:pt x="0" y="0"/>
                </a:lnTo>
                <a:close/>
              </a:path>
            </a:pathLst>
          </a:custGeom>
          <a:blipFill rotWithShape="1">
            <a:blip r:embed="rId5">
              <a:alphaModFix/>
            </a:blip>
            <a:stretch>
              <a:fillRect b="-1227" l="0" r="0" t="0"/>
            </a:stretch>
          </a:blipFill>
          <a:ln>
            <a:noFill/>
          </a:ln>
        </p:spPr>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32"/>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611" name="Google Shape;611;p32"/>
          <p:cNvSpPr/>
          <p:nvPr/>
        </p:nvSpPr>
        <p:spPr>
          <a:xfrm rot="-7900795">
            <a:off x="15431038" y="-36530"/>
            <a:ext cx="4295501" cy="4295501"/>
          </a:xfrm>
          <a:custGeom>
            <a:rect b="b" l="l" r="r" t="t"/>
            <a:pathLst>
              <a:path extrusionOk="0" h="4295501" w="4295501">
                <a:moveTo>
                  <a:pt x="0" y="0"/>
                </a:moveTo>
                <a:lnTo>
                  <a:pt x="4295501" y="0"/>
                </a:lnTo>
                <a:lnTo>
                  <a:pt x="4295501" y="4295501"/>
                </a:lnTo>
                <a:lnTo>
                  <a:pt x="0" y="4295501"/>
                </a:lnTo>
                <a:lnTo>
                  <a:pt x="0" y="0"/>
                </a:lnTo>
                <a:close/>
              </a:path>
            </a:pathLst>
          </a:custGeom>
          <a:blipFill rotWithShape="1">
            <a:blip r:embed="rId4">
              <a:alphaModFix/>
            </a:blip>
            <a:stretch>
              <a:fillRect b="0" l="0" r="0" t="0"/>
            </a:stretch>
          </a:blipFill>
          <a:ln>
            <a:noFill/>
          </a:ln>
        </p:spPr>
      </p:sp>
      <p:grpSp>
        <p:nvGrpSpPr>
          <p:cNvPr id="612" name="Google Shape;612;p32"/>
          <p:cNvGrpSpPr/>
          <p:nvPr/>
        </p:nvGrpSpPr>
        <p:grpSpPr>
          <a:xfrm rot="-2700000">
            <a:off x="9026971" y="6451991"/>
            <a:ext cx="3531184" cy="3655327"/>
            <a:chOff x="0" y="-28575"/>
            <a:chExt cx="812800" cy="841375"/>
          </a:xfrm>
        </p:grpSpPr>
        <p:sp>
          <p:nvSpPr>
            <p:cNvPr id="613" name="Google Shape;613;p32"/>
            <p:cNvSpPr/>
            <p:nvPr/>
          </p:nvSpPr>
          <p:spPr>
            <a:xfrm>
              <a:off x="0" y="0"/>
              <a:ext cx="812800" cy="812800"/>
            </a:xfrm>
            <a:custGeom>
              <a:rect b="b" l="l" r="r" t="t"/>
              <a:pathLst>
                <a:path extrusionOk="0" h="812800" w="812800">
                  <a:moveTo>
                    <a:pt x="59196" y="0"/>
                  </a:moveTo>
                  <a:lnTo>
                    <a:pt x="753604" y="0"/>
                  </a:lnTo>
                  <a:cubicBezTo>
                    <a:pt x="769304" y="0"/>
                    <a:pt x="784361" y="6237"/>
                    <a:pt x="795462" y="17338"/>
                  </a:cubicBezTo>
                  <a:cubicBezTo>
                    <a:pt x="806563" y="28439"/>
                    <a:pt x="812800" y="43496"/>
                    <a:pt x="812800" y="59196"/>
                  </a:cubicBezTo>
                  <a:lnTo>
                    <a:pt x="812800" y="753604"/>
                  </a:lnTo>
                  <a:cubicBezTo>
                    <a:pt x="812800" y="769304"/>
                    <a:pt x="806563" y="784361"/>
                    <a:pt x="795462" y="795462"/>
                  </a:cubicBezTo>
                  <a:cubicBezTo>
                    <a:pt x="784361" y="806563"/>
                    <a:pt x="769304" y="812800"/>
                    <a:pt x="753604" y="812800"/>
                  </a:cubicBezTo>
                  <a:lnTo>
                    <a:pt x="59196" y="812800"/>
                  </a:lnTo>
                  <a:cubicBezTo>
                    <a:pt x="43496" y="812800"/>
                    <a:pt x="28439" y="806563"/>
                    <a:pt x="17338" y="795462"/>
                  </a:cubicBezTo>
                  <a:cubicBezTo>
                    <a:pt x="6237" y="784361"/>
                    <a:pt x="0" y="769304"/>
                    <a:pt x="0" y="753604"/>
                  </a:cubicBezTo>
                  <a:lnTo>
                    <a:pt x="0" y="59196"/>
                  </a:lnTo>
                  <a:cubicBezTo>
                    <a:pt x="0" y="43496"/>
                    <a:pt x="6237" y="28439"/>
                    <a:pt x="17338" y="17338"/>
                  </a:cubicBezTo>
                  <a:cubicBezTo>
                    <a:pt x="28439" y="6237"/>
                    <a:pt x="43496" y="0"/>
                    <a:pt x="59196"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32"/>
            <p:cNvSpPr txBox="1"/>
            <p:nvPr/>
          </p:nvSpPr>
          <p:spPr>
            <a:xfrm>
              <a:off x="0" y="-28575"/>
              <a:ext cx="812800" cy="841375"/>
            </a:xfrm>
            <a:prstGeom prst="rect">
              <a:avLst/>
            </a:prstGeom>
            <a:noFill/>
            <a:ln>
              <a:noFill/>
            </a:ln>
          </p:spPr>
          <p:txBody>
            <a:bodyPr anchorCtr="0" anchor="ctr" bIns="35700" lIns="35700" spcFirstLastPara="1" rIns="35700" wrap="square" tIns="35700">
              <a:noAutofit/>
            </a:bodyPr>
            <a:lstStyle/>
            <a:p>
              <a:pPr indent="0" lvl="0" marL="0" marR="0" rtl="0" algn="ctr">
                <a:lnSpc>
                  <a:spcPct val="10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15" name="Google Shape;615;p32"/>
          <p:cNvSpPr txBox="1"/>
          <p:nvPr/>
        </p:nvSpPr>
        <p:spPr>
          <a:xfrm>
            <a:off x="288067" y="1571941"/>
            <a:ext cx="7159506" cy="1926610"/>
          </a:xfrm>
          <a:prstGeom prst="rect">
            <a:avLst/>
          </a:prstGeom>
          <a:noFill/>
          <a:ln>
            <a:noFill/>
          </a:ln>
        </p:spPr>
        <p:txBody>
          <a:bodyPr anchorCtr="0" anchor="t" bIns="0" lIns="0" spcFirstLastPara="1" rIns="0" wrap="square" tIns="0">
            <a:spAutoFit/>
          </a:bodyPr>
          <a:lstStyle/>
          <a:p>
            <a:pPr indent="0" lvl="0" marL="0" marR="0" rtl="0" algn="l">
              <a:lnSpc>
                <a:spcPct val="110013"/>
              </a:lnSpc>
              <a:spcBef>
                <a:spcPts val="0"/>
              </a:spcBef>
              <a:spcAft>
                <a:spcPts val="0"/>
              </a:spcAft>
              <a:buNone/>
            </a:pPr>
            <a:r>
              <a:rPr b="1" i="0" lang="en-US" sz="6851" u="none" cap="none" strike="noStrike">
                <a:solidFill>
                  <a:srgbClr val="265959"/>
                </a:solidFill>
                <a:latin typeface="Inter"/>
                <a:ea typeface="Inter"/>
                <a:cs typeface="Inter"/>
                <a:sym typeface="Inter"/>
              </a:rPr>
              <a:t>What is Fixed Asset Schedule?</a:t>
            </a:r>
            <a:endParaRPr/>
          </a:p>
        </p:txBody>
      </p:sp>
      <p:sp>
        <p:nvSpPr>
          <p:cNvPr id="616" name="Google Shape;616;p32"/>
          <p:cNvSpPr txBox="1"/>
          <p:nvPr/>
        </p:nvSpPr>
        <p:spPr>
          <a:xfrm>
            <a:off x="287666" y="5262562"/>
            <a:ext cx="7039313" cy="2821305"/>
          </a:xfrm>
          <a:prstGeom prst="rect">
            <a:avLst/>
          </a:prstGeom>
          <a:noFill/>
          <a:ln>
            <a:noFill/>
          </a:ln>
        </p:spPr>
        <p:txBody>
          <a:bodyPr anchorCtr="0" anchor="t" bIns="0" lIns="0" spcFirstLastPara="1" rIns="0" wrap="square" tIns="0">
            <a:spAutoFit/>
          </a:bodyPr>
          <a:lstStyle/>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Purpose: A Fixed Asset Schedule is a detailed record of a company's long-term assets, such as machinery, equipment, buildings, and vehicles.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Depreciation Tracking: Helps businesses calculate depreciation over time, ensuring proper deductions on tax returns.</a:t>
            </a:r>
            <a:endParaRPr/>
          </a:p>
          <a:p>
            <a:pPr indent="-194310" lvl="1" marL="388620" marR="0" rtl="0" algn="l">
              <a:lnSpc>
                <a:spcPct val="140000"/>
              </a:lnSpc>
              <a:spcBef>
                <a:spcPts val="0"/>
              </a:spcBef>
              <a:spcAft>
                <a:spcPts val="0"/>
              </a:spcAft>
              <a:buClr>
                <a:srgbClr val="265959"/>
              </a:buClr>
              <a:buSzPts val="1800"/>
              <a:buFont typeface="Arial"/>
              <a:buChar char="•"/>
            </a:pPr>
            <a:r>
              <a:rPr b="0" i="0" lang="en-US" sz="1800" u="none" cap="none" strike="noStrike">
                <a:solidFill>
                  <a:srgbClr val="265959"/>
                </a:solidFill>
                <a:latin typeface="Inter"/>
                <a:ea typeface="Inter"/>
                <a:cs typeface="Inter"/>
                <a:sym typeface="Inter"/>
              </a:rPr>
              <a:t>Why It’s Important: Maintains accurate records for financial reporting and tax compliance, and helps manage asset replacement planning.</a:t>
            </a:r>
            <a:endParaRPr/>
          </a:p>
        </p:txBody>
      </p:sp>
      <p:cxnSp>
        <p:nvCxnSpPr>
          <p:cNvPr id="617" name="Google Shape;617;p32"/>
          <p:cNvCxnSpPr/>
          <p:nvPr/>
        </p:nvCxnSpPr>
        <p:spPr>
          <a:xfrm flipH="1" rot="10800000">
            <a:off x="288067" y="4270647"/>
            <a:ext cx="6837316" cy="52388"/>
          </a:xfrm>
          <a:prstGeom prst="straightConnector1">
            <a:avLst/>
          </a:prstGeom>
          <a:noFill/>
          <a:ln cap="flat" cmpd="sng" w="104775">
            <a:solidFill>
              <a:srgbClr val="FBB111"/>
            </a:solidFill>
            <a:prstDash val="solid"/>
            <a:round/>
            <a:headEnd len="sm" w="sm" type="none"/>
            <a:tailEnd len="sm" w="sm" type="none"/>
          </a:ln>
        </p:spPr>
      </p:cxnSp>
      <p:sp>
        <p:nvSpPr>
          <p:cNvPr id="618" name="Google Shape;618;p32"/>
          <p:cNvSpPr/>
          <p:nvPr/>
        </p:nvSpPr>
        <p:spPr>
          <a:xfrm>
            <a:off x="7477929" y="1319056"/>
            <a:ext cx="10810071" cy="7648888"/>
          </a:xfrm>
          <a:custGeom>
            <a:rect b="b" l="l" r="r" t="t"/>
            <a:pathLst>
              <a:path extrusionOk="0" h="7648888" w="10810071">
                <a:moveTo>
                  <a:pt x="0" y="0"/>
                </a:moveTo>
                <a:lnTo>
                  <a:pt x="10810071" y="0"/>
                </a:lnTo>
                <a:lnTo>
                  <a:pt x="10810071" y="7648888"/>
                </a:lnTo>
                <a:lnTo>
                  <a:pt x="0" y="7648888"/>
                </a:lnTo>
                <a:lnTo>
                  <a:pt x="0" y="0"/>
                </a:lnTo>
                <a:close/>
              </a:path>
            </a:pathLst>
          </a:custGeom>
          <a:blipFill rotWithShape="1">
            <a:blip r:embed="rId5">
              <a:alphaModFix/>
            </a:blip>
            <a:stretch>
              <a:fillRect b="-622" l="-6170" r="-6953" t="-1409"/>
            </a:stretch>
          </a:blipFill>
          <a:ln>
            <a:noFill/>
          </a:ln>
        </p:spPr>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33"/>
          <p:cNvSpPr/>
          <p:nvPr/>
        </p:nvSpPr>
        <p:spPr>
          <a:xfrm flipH="1" rot="10800000">
            <a:off x="0" y="0"/>
            <a:ext cx="18288000" cy="10287000"/>
          </a:xfrm>
          <a:custGeom>
            <a:rect b="b" l="l" r="r" t="t"/>
            <a:pathLst>
              <a:path extrusionOk="0" h="10287000" w="18288000">
                <a:moveTo>
                  <a:pt x="0" y="10287000"/>
                </a:moveTo>
                <a:lnTo>
                  <a:pt x="18288000" y="10287000"/>
                </a:lnTo>
                <a:lnTo>
                  <a:pt x="18288000" y="0"/>
                </a:lnTo>
                <a:lnTo>
                  <a:pt x="0" y="0"/>
                </a:lnTo>
                <a:lnTo>
                  <a:pt x="0" y="10287000"/>
                </a:lnTo>
                <a:close/>
              </a:path>
            </a:pathLst>
          </a:custGeom>
          <a:blipFill rotWithShape="1">
            <a:blip r:embed="rId3">
              <a:alphaModFix/>
            </a:blip>
            <a:stretch>
              <a:fillRect b="0" l="0" r="-56345" t="-11177"/>
            </a:stretch>
          </a:blipFill>
          <a:ln>
            <a:noFill/>
          </a:ln>
        </p:spPr>
      </p:sp>
      <p:sp>
        <p:nvSpPr>
          <p:cNvPr id="624" name="Google Shape;624;p33"/>
          <p:cNvSpPr/>
          <p:nvPr/>
        </p:nvSpPr>
        <p:spPr>
          <a:xfrm>
            <a:off x="5358840" y="1108553"/>
            <a:ext cx="11859377" cy="8069894"/>
          </a:xfrm>
          <a:prstGeom prst="rect">
            <a:avLst/>
          </a:pr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33"/>
          <p:cNvSpPr/>
          <p:nvPr/>
        </p:nvSpPr>
        <p:spPr>
          <a:xfrm>
            <a:off x="5562349" y="1252978"/>
            <a:ext cx="11497380" cy="7736023"/>
          </a:xfrm>
          <a:custGeom>
            <a:rect b="b" l="l" r="r" t="t"/>
            <a:pathLst>
              <a:path extrusionOk="0" h="7736023" w="11497380">
                <a:moveTo>
                  <a:pt x="0" y="0"/>
                </a:moveTo>
                <a:lnTo>
                  <a:pt x="11497380" y="0"/>
                </a:lnTo>
                <a:lnTo>
                  <a:pt x="11497380" y="7736024"/>
                </a:lnTo>
                <a:lnTo>
                  <a:pt x="0" y="7736024"/>
                </a:lnTo>
                <a:lnTo>
                  <a:pt x="0" y="0"/>
                </a:lnTo>
                <a:close/>
              </a:path>
            </a:pathLst>
          </a:custGeom>
          <a:blipFill rotWithShape="1">
            <a:blip r:embed="rId4">
              <a:alphaModFix/>
            </a:blip>
            <a:stretch>
              <a:fillRect b="0" l="-785" r="-392" t="0"/>
            </a:stretch>
          </a:blipFill>
          <a:ln>
            <a:noFill/>
          </a:ln>
        </p:spPr>
      </p:sp>
      <p:grpSp>
        <p:nvGrpSpPr>
          <p:cNvPr id="626" name="Google Shape;626;p33"/>
          <p:cNvGrpSpPr/>
          <p:nvPr/>
        </p:nvGrpSpPr>
        <p:grpSpPr>
          <a:xfrm>
            <a:off x="723248" y="1951083"/>
            <a:ext cx="6982269" cy="6384833"/>
            <a:chOff x="0" y="0"/>
            <a:chExt cx="9309692" cy="8513111"/>
          </a:xfrm>
        </p:grpSpPr>
        <p:sp>
          <p:nvSpPr>
            <p:cNvPr id="627" name="Google Shape;627;p33"/>
            <p:cNvSpPr/>
            <p:nvPr/>
          </p:nvSpPr>
          <p:spPr>
            <a:xfrm>
              <a:off x="0" y="0"/>
              <a:ext cx="9309692" cy="8513111"/>
            </a:xfrm>
            <a:prstGeom prst="rect">
              <a:avLst/>
            </a:prstGeom>
            <a:solidFill>
              <a:srgbClr val="0E1D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33"/>
            <p:cNvSpPr txBox="1"/>
            <p:nvPr/>
          </p:nvSpPr>
          <p:spPr>
            <a:xfrm>
              <a:off x="524778" y="599691"/>
              <a:ext cx="8260135" cy="2639949"/>
            </a:xfrm>
            <a:prstGeom prst="rect">
              <a:avLst/>
            </a:prstGeom>
            <a:noFill/>
            <a:ln>
              <a:noFill/>
            </a:ln>
          </p:spPr>
          <p:txBody>
            <a:bodyPr anchorCtr="0" anchor="t" bIns="0" lIns="0" spcFirstLastPara="1" rIns="0" wrap="square" tIns="0">
              <a:spAutoFit/>
            </a:bodyPr>
            <a:lstStyle/>
            <a:p>
              <a:pPr indent="0" lvl="0" marL="0" marR="0" rtl="0" algn="ctr">
                <a:lnSpc>
                  <a:spcPct val="110996"/>
                </a:lnSpc>
                <a:spcBef>
                  <a:spcPts val="0"/>
                </a:spcBef>
                <a:spcAft>
                  <a:spcPts val="0"/>
                </a:spcAft>
                <a:buNone/>
              </a:pPr>
              <a:r>
                <a:rPr b="1" i="0" lang="en-US" sz="6975" u="none" cap="none" strike="noStrike">
                  <a:solidFill>
                    <a:srgbClr val="FFFFFF"/>
                  </a:solidFill>
                  <a:latin typeface="Inter"/>
                  <a:ea typeface="Inter"/>
                  <a:cs typeface="Inter"/>
                  <a:sym typeface="Inter"/>
                </a:rPr>
                <a:t>Siri: Define ‘Bookkeeping’</a:t>
              </a:r>
              <a:endParaRPr/>
            </a:p>
          </p:txBody>
        </p:sp>
        <p:sp>
          <p:nvSpPr>
            <p:cNvPr id="629" name="Google Shape;629;p33"/>
            <p:cNvSpPr txBox="1"/>
            <p:nvPr/>
          </p:nvSpPr>
          <p:spPr>
            <a:xfrm>
              <a:off x="524778" y="3584612"/>
              <a:ext cx="8260135" cy="43859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399" u="none" cap="none" strike="noStrike">
                  <a:solidFill>
                    <a:srgbClr val="FFFFFF"/>
                  </a:solidFill>
                  <a:latin typeface="Inter"/>
                  <a:ea typeface="Inter"/>
                  <a:cs typeface="Inter"/>
                  <a:sym typeface="Inter"/>
                </a:rPr>
                <a:t>Bookkeeping is the process of tracking all of your company’s financial transactions, usually by entering them into accounting software or a physical set of “books.” It lets you see exactly where your business is spending money, where your revenue is coming from, and which tax deductions you’ll be able to claim.</a:t>
              </a:r>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34"/>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1323" r="-60908" t="0"/>
            </a:stretch>
          </a:blipFill>
          <a:ln>
            <a:noFill/>
          </a:ln>
        </p:spPr>
      </p:sp>
      <p:sp>
        <p:nvSpPr>
          <p:cNvPr id="635" name="Google Shape;635;p34"/>
          <p:cNvSpPr/>
          <p:nvPr/>
        </p:nvSpPr>
        <p:spPr>
          <a:xfrm>
            <a:off x="10952904" y="0"/>
            <a:ext cx="7335096" cy="10287000"/>
          </a:xfrm>
          <a:custGeom>
            <a:rect b="b" l="l" r="r" t="t"/>
            <a:pathLst>
              <a:path extrusionOk="0" h="10287000" w="7335096">
                <a:moveTo>
                  <a:pt x="0" y="0"/>
                </a:moveTo>
                <a:lnTo>
                  <a:pt x="7335096" y="0"/>
                </a:lnTo>
                <a:lnTo>
                  <a:pt x="7335096" y="10287000"/>
                </a:lnTo>
                <a:lnTo>
                  <a:pt x="0" y="10287000"/>
                </a:lnTo>
                <a:lnTo>
                  <a:pt x="0" y="0"/>
                </a:lnTo>
                <a:close/>
              </a:path>
            </a:pathLst>
          </a:custGeom>
          <a:blipFill rotWithShape="1">
            <a:blip r:embed="rId4">
              <a:alphaModFix/>
            </a:blip>
            <a:stretch>
              <a:fillRect b="0" l="-55242" r="-55244" t="0"/>
            </a:stretch>
          </a:blipFill>
          <a:ln>
            <a:noFill/>
          </a:ln>
        </p:spPr>
      </p:sp>
      <p:grpSp>
        <p:nvGrpSpPr>
          <p:cNvPr id="636" name="Google Shape;636;p34"/>
          <p:cNvGrpSpPr/>
          <p:nvPr/>
        </p:nvGrpSpPr>
        <p:grpSpPr>
          <a:xfrm>
            <a:off x="0" y="-5885920"/>
            <a:ext cx="13732956" cy="17263903"/>
            <a:chOff x="0" y="0"/>
            <a:chExt cx="18310608" cy="23018538"/>
          </a:xfrm>
        </p:grpSpPr>
        <p:sp>
          <p:nvSpPr>
            <p:cNvPr id="637" name="Google Shape;637;p34"/>
            <p:cNvSpPr/>
            <p:nvPr/>
          </p:nvSpPr>
          <p:spPr>
            <a:xfrm>
              <a:off x="0" y="7847894"/>
              <a:ext cx="14250739"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34"/>
            <p:cNvSpPr/>
            <p:nvPr/>
          </p:nvSpPr>
          <p:spPr>
            <a:xfrm rot="-782927">
              <a:off x="9329737" y="387414"/>
              <a:ext cx="5975721" cy="22243709"/>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34"/>
            <p:cNvSpPr/>
            <p:nvPr/>
          </p:nvSpPr>
          <p:spPr>
            <a:xfrm rot="-782927">
              <a:off x="15801997" y="6526202"/>
              <a:ext cx="732723" cy="15814892"/>
            </a:xfrm>
            <a:prstGeom prst="rect">
              <a:avLst/>
            </a:prstGeom>
            <a:solidFill>
              <a:srgbClr val="8B53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0" name="Google Shape;640;p34"/>
          <p:cNvGrpSpPr/>
          <p:nvPr/>
        </p:nvGrpSpPr>
        <p:grpSpPr>
          <a:xfrm>
            <a:off x="488459" y="2729935"/>
            <a:ext cx="10874896" cy="4891426"/>
            <a:chOff x="0" y="85725"/>
            <a:chExt cx="14499862" cy="6521901"/>
          </a:xfrm>
        </p:grpSpPr>
        <p:sp>
          <p:nvSpPr>
            <p:cNvPr id="641" name="Google Shape;641;p34"/>
            <p:cNvSpPr txBox="1"/>
            <p:nvPr/>
          </p:nvSpPr>
          <p:spPr>
            <a:xfrm>
              <a:off x="0" y="85725"/>
              <a:ext cx="14499862" cy="3313436"/>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b="1" i="0" lang="en-US" sz="8737" u="none" cap="none" strike="noStrike">
                  <a:solidFill>
                    <a:srgbClr val="1A2749"/>
                  </a:solidFill>
                  <a:latin typeface="Inter"/>
                  <a:ea typeface="Inter"/>
                  <a:cs typeface="Inter"/>
                  <a:sym typeface="Inter"/>
                </a:rPr>
                <a:t>Why Recordkeeping Matters</a:t>
              </a:r>
              <a:endParaRPr/>
            </a:p>
          </p:txBody>
        </p:sp>
        <p:sp>
          <p:nvSpPr>
            <p:cNvPr id="642" name="Google Shape;642;p34"/>
            <p:cNvSpPr txBox="1"/>
            <p:nvPr/>
          </p:nvSpPr>
          <p:spPr>
            <a:xfrm>
              <a:off x="0" y="3662097"/>
              <a:ext cx="14494272" cy="2945529"/>
            </a:xfrm>
            <a:prstGeom prst="rect">
              <a:avLst/>
            </a:prstGeom>
            <a:noFill/>
            <a:ln>
              <a:noFill/>
            </a:ln>
          </p:spPr>
          <p:txBody>
            <a:bodyPr anchorCtr="0" anchor="t" bIns="0" lIns="0" spcFirstLastPara="1" rIns="0" wrap="square" tIns="0">
              <a:spAutoFit/>
            </a:bodyPr>
            <a:lstStyle/>
            <a:p>
              <a:pPr indent="-276025" lvl="1" marL="552053" marR="0" rtl="0" algn="l">
                <a:lnSpc>
                  <a:spcPct val="140023"/>
                </a:lnSpc>
                <a:spcBef>
                  <a:spcPts val="0"/>
                </a:spcBef>
                <a:spcAft>
                  <a:spcPts val="0"/>
                </a:spcAft>
                <a:buClr>
                  <a:srgbClr val="1A2749"/>
                </a:buClr>
                <a:buSzPts val="2556"/>
                <a:buFont typeface="Arial"/>
                <a:buChar char="•"/>
              </a:pPr>
              <a:r>
                <a:rPr b="0" i="0" lang="en-US" sz="2556" u="none" cap="none" strike="noStrike">
                  <a:solidFill>
                    <a:srgbClr val="1A2749"/>
                  </a:solidFill>
                  <a:latin typeface="Inter"/>
                  <a:ea typeface="Inter"/>
                  <a:cs typeface="Inter"/>
                  <a:sym typeface="Inter"/>
                </a:rPr>
                <a:t>Ensures accurate and efficient tax filing.</a:t>
              </a:r>
              <a:endParaRPr/>
            </a:p>
            <a:p>
              <a:pPr indent="-276025" lvl="1" marL="552053" marR="0" rtl="0" algn="l">
                <a:lnSpc>
                  <a:spcPct val="140023"/>
                </a:lnSpc>
                <a:spcBef>
                  <a:spcPts val="0"/>
                </a:spcBef>
                <a:spcAft>
                  <a:spcPts val="0"/>
                </a:spcAft>
                <a:buClr>
                  <a:srgbClr val="1A2749"/>
                </a:buClr>
                <a:buSzPts val="2556"/>
                <a:buFont typeface="Arial"/>
                <a:buChar char="•"/>
              </a:pPr>
              <a:r>
                <a:rPr b="0" i="0" lang="en-US" sz="2556" u="none" cap="none" strike="noStrike">
                  <a:solidFill>
                    <a:srgbClr val="1A2749"/>
                  </a:solidFill>
                  <a:latin typeface="Inter"/>
                  <a:ea typeface="Inter"/>
                  <a:cs typeface="Inter"/>
                  <a:sym typeface="Inter"/>
                </a:rPr>
                <a:t>Avoids IRS penalties and reduces audit risk.</a:t>
              </a:r>
              <a:endParaRPr/>
            </a:p>
            <a:p>
              <a:pPr indent="-276025" lvl="1" marL="552053" marR="0" rtl="0" algn="l">
                <a:lnSpc>
                  <a:spcPct val="140023"/>
                </a:lnSpc>
                <a:spcBef>
                  <a:spcPts val="0"/>
                </a:spcBef>
                <a:spcAft>
                  <a:spcPts val="0"/>
                </a:spcAft>
                <a:buClr>
                  <a:srgbClr val="1A2749"/>
                </a:buClr>
                <a:buSzPts val="2556"/>
                <a:buFont typeface="Arial"/>
                <a:buChar char="•"/>
              </a:pPr>
              <a:r>
                <a:rPr b="0" i="0" lang="en-US" sz="2556" u="none" cap="none" strike="noStrike">
                  <a:solidFill>
                    <a:srgbClr val="1A2749"/>
                  </a:solidFill>
                  <a:latin typeface="Inter"/>
                  <a:ea typeface="Inter"/>
                  <a:cs typeface="Inter"/>
                  <a:sym typeface="Inter"/>
                </a:rPr>
                <a:t>Maximizes potential tax deductions.</a:t>
              </a:r>
              <a:endParaRPr/>
            </a:p>
            <a:p>
              <a:pPr indent="-276025" lvl="1" marL="552053" marR="0" rtl="0" algn="l">
                <a:lnSpc>
                  <a:spcPct val="140023"/>
                </a:lnSpc>
                <a:spcBef>
                  <a:spcPts val="0"/>
                </a:spcBef>
                <a:spcAft>
                  <a:spcPts val="0"/>
                </a:spcAft>
                <a:buClr>
                  <a:srgbClr val="1A2749"/>
                </a:buClr>
                <a:buSzPts val="2556"/>
                <a:buFont typeface="Arial"/>
                <a:buChar char="•"/>
              </a:pPr>
              <a:r>
                <a:rPr b="0" i="0" lang="en-US" sz="2556" u="none" cap="none" strike="noStrike">
                  <a:solidFill>
                    <a:srgbClr val="1A2749"/>
                  </a:solidFill>
                  <a:latin typeface="Inter"/>
                  <a:ea typeface="Inter"/>
                  <a:cs typeface="Inter"/>
                  <a:sym typeface="Inter"/>
                </a:rPr>
                <a:t>Supports better cash flow management.</a:t>
              </a:r>
              <a:endParaRPr/>
            </a:p>
            <a:p>
              <a:pPr indent="-276025" lvl="1" marL="552053" marR="0" rtl="0" algn="l">
                <a:lnSpc>
                  <a:spcPct val="140023"/>
                </a:lnSpc>
                <a:spcBef>
                  <a:spcPts val="0"/>
                </a:spcBef>
                <a:spcAft>
                  <a:spcPts val="0"/>
                </a:spcAft>
                <a:buClr>
                  <a:srgbClr val="1A2749"/>
                </a:buClr>
                <a:buSzPts val="2556"/>
                <a:buFont typeface="Arial"/>
                <a:buChar char="•"/>
              </a:pPr>
              <a:r>
                <a:rPr b="0" i="0" lang="en-US" sz="2556" u="none" cap="none" strike="noStrike">
                  <a:solidFill>
                    <a:srgbClr val="1A2749"/>
                  </a:solidFill>
                  <a:latin typeface="Inter"/>
                  <a:ea typeface="Inter"/>
                  <a:cs typeface="Inter"/>
                  <a:sym typeface="Inter"/>
                </a:rPr>
                <a:t>Aids in strategic business planning and future growth.</a:t>
              </a:r>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35"/>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7421" l="-9027" r="-57386" t="-921"/>
            </a:stretch>
          </a:blipFill>
          <a:ln>
            <a:noFill/>
          </a:ln>
        </p:spPr>
      </p:sp>
      <p:grpSp>
        <p:nvGrpSpPr>
          <p:cNvPr id="648" name="Google Shape;648;p35"/>
          <p:cNvGrpSpPr/>
          <p:nvPr/>
        </p:nvGrpSpPr>
        <p:grpSpPr>
          <a:xfrm>
            <a:off x="614308" y="9647095"/>
            <a:ext cx="17059383" cy="267959"/>
            <a:chOff x="0" y="-47625"/>
            <a:chExt cx="4493006" cy="70574"/>
          </a:xfrm>
        </p:grpSpPr>
        <p:sp>
          <p:nvSpPr>
            <p:cNvPr id="649" name="Google Shape;649;p35"/>
            <p:cNvSpPr/>
            <p:nvPr/>
          </p:nvSpPr>
          <p:spPr>
            <a:xfrm>
              <a:off x="0" y="0"/>
              <a:ext cx="4493006" cy="22949"/>
            </a:xfrm>
            <a:custGeom>
              <a:rect b="b" l="l" r="r" t="t"/>
              <a:pathLst>
                <a:path extrusionOk="0" h="22949" w="4493006">
                  <a:moveTo>
                    <a:pt x="0" y="0"/>
                  </a:moveTo>
                  <a:lnTo>
                    <a:pt x="4493006" y="0"/>
                  </a:lnTo>
                  <a:lnTo>
                    <a:pt x="4493006" y="22949"/>
                  </a:lnTo>
                  <a:lnTo>
                    <a:pt x="0" y="22949"/>
                  </a:lnTo>
                  <a:close/>
                </a:path>
              </a:pathLst>
            </a:custGeom>
            <a:gradFill>
              <a:gsLst>
                <a:gs pos="0">
                  <a:srgbClr val="FFC850"/>
                </a:gs>
                <a:gs pos="100000">
                  <a:srgbClr val="FFB000"/>
                </a:gs>
              </a:gsLst>
              <a:lin ang="5400000" scaled="0"/>
            </a:gradFill>
            <a:ln>
              <a:noFill/>
            </a:ln>
          </p:spPr>
        </p:sp>
        <p:sp>
          <p:nvSpPr>
            <p:cNvPr id="650" name="Google Shape;650;p35"/>
            <p:cNvSpPr txBox="1"/>
            <p:nvPr/>
          </p:nvSpPr>
          <p:spPr>
            <a:xfrm>
              <a:off x="0" y="-47625"/>
              <a:ext cx="4493006" cy="70574"/>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51" name="Google Shape;651;p35"/>
          <p:cNvSpPr/>
          <p:nvPr/>
        </p:nvSpPr>
        <p:spPr>
          <a:xfrm>
            <a:off x="0" y="0"/>
            <a:ext cx="18288000" cy="4396105"/>
          </a:xfrm>
          <a:custGeom>
            <a:rect b="b" l="l" r="r" t="t"/>
            <a:pathLst>
              <a:path extrusionOk="0" h="4396105" w="18288000">
                <a:moveTo>
                  <a:pt x="0" y="0"/>
                </a:moveTo>
                <a:lnTo>
                  <a:pt x="18288000" y="0"/>
                </a:lnTo>
                <a:lnTo>
                  <a:pt x="18288000" y="4396105"/>
                </a:lnTo>
                <a:lnTo>
                  <a:pt x="0" y="4396105"/>
                </a:lnTo>
                <a:lnTo>
                  <a:pt x="0" y="0"/>
                </a:lnTo>
                <a:close/>
              </a:path>
            </a:pathLst>
          </a:custGeom>
          <a:blipFill rotWithShape="1">
            <a:blip r:embed="rId4">
              <a:alphaModFix/>
            </a:blip>
            <a:stretch>
              <a:fillRect b="-69984" l="0" r="0" t="-69984"/>
            </a:stretch>
          </a:blipFill>
          <a:ln>
            <a:noFill/>
          </a:ln>
        </p:spPr>
      </p:sp>
      <p:grpSp>
        <p:nvGrpSpPr>
          <p:cNvPr id="652" name="Google Shape;652;p35"/>
          <p:cNvGrpSpPr/>
          <p:nvPr/>
        </p:nvGrpSpPr>
        <p:grpSpPr>
          <a:xfrm>
            <a:off x="-201981" y="-180826"/>
            <a:ext cx="18489981" cy="4576931"/>
            <a:chOff x="0" y="-47625"/>
            <a:chExt cx="4869789" cy="1205447"/>
          </a:xfrm>
        </p:grpSpPr>
        <p:sp>
          <p:nvSpPr>
            <p:cNvPr id="653" name="Google Shape;653;p35"/>
            <p:cNvSpPr/>
            <p:nvPr/>
          </p:nvSpPr>
          <p:spPr>
            <a:xfrm>
              <a:off x="0" y="0"/>
              <a:ext cx="4869789" cy="1157822"/>
            </a:xfrm>
            <a:custGeom>
              <a:rect b="b" l="l" r="r" t="t"/>
              <a:pathLst>
                <a:path extrusionOk="0" h="1157822" w="4869789">
                  <a:moveTo>
                    <a:pt x="0" y="0"/>
                  </a:moveTo>
                  <a:lnTo>
                    <a:pt x="4869789" y="0"/>
                  </a:lnTo>
                  <a:lnTo>
                    <a:pt x="4869789" y="1157822"/>
                  </a:lnTo>
                  <a:lnTo>
                    <a:pt x="0" y="1157822"/>
                  </a:lnTo>
                  <a:close/>
                </a:path>
              </a:pathLst>
            </a:custGeom>
            <a:solidFill>
              <a:srgbClr val="373A3B">
                <a:alpha val="58823"/>
              </a:srgbClr>
            </a:solidFill>
            <a:ln>
              <a:noFill/>
            </a:ln>
          </p:spPr>
        </p:sp>
        <p:sp>
          <p:nvSpPr>
            <p:cNvPr id="654" name="Google Shape;654;p35"/>
            <p:cNvSpPr txBox="1"/>
            <p:nvPr/>
          </p:nvSpPr>
          <p:spPr>
            <a:xfrm>
              <a:off x="0" y="-47625"/>
              <a:ext cx="4869789" cy="1205447"/>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55" name="Google Shape;655;p35"/>
          <p:cNvSpPr txBox="1"/>
          <p:nvPr/>
        </p:nvSpPr>
        <p:spPr>
          <a:xfrm>
            <a:off x="1972265" y="969968"/>
            <a:ext cx="13867220" cy="1980414"/>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b="1" i="0" lang="en-US" sz="6061" u="none" cap="none" strike="noStrike">
                <a:solidFill>
                  <a:srgbClr val="FFFFFF"/>
                </a:solidFill>
                <a:latin typeface="Inter"/>
                <a:ea typeface="Inter"/>
                <a:cs typeface="Inter"/>
                <a:sym typeface="Inter"/>
              </a:rPr>
              <a:t>Best Practices for Organizing Financial Documents</a:t>
            </a:r>
            <a:endParaRPr/>
          </a:p>
        </p:txBody>
      </p:sp>
      <p:sp>
        <p:nvSpPr>
          <p:cNvPr id="656" name="Google Shape;656;p35"/>
          <p:cNvSpPr/>
          <p:nvPr/>
        </p:nvSpPr>
        <p:spPr>
          <a:xfrm>
            <a:off x="1861311" y="3582930"/>
            <a:ext cx="14363396" cy="56256"/>
          </a:xfrm>
          <a:prstGeom prst="rect">
            <a:avLst/>
          </a:prstGeom>
          <a:gradFill>
            <a:gsLst>
              <a:gs pos="0">
                <a:srgbClr val="FFC850"/>
              </a:gs>
              <a:gs pos="100000">
                <a:srgbClr val="FFB000"/>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35"/>
          <p:cNvSpPr txBox="1"/>
          <p:nvPr/>
        </p:nvSpPr>
        <p:spPr>
          <a:xfrm>
            <a:off x="1028700" y="5294139"/>
            <a:ext cx="3710838" cy="9810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F1E42"/>
                </a:solidFill>
                <a:latin typeface="Inter"/>
                <a:ea typeface="Inter"/>
                <a:cs typeface="Inter"/>
                <a:sym typeface="Inter"/>
              </a:rPr>
              <a:t>Categorize Documents</a:t>
            </a:r>
            <a:endParaRPr/>
          </a:p>
        </p:txBody>
      </p:sp>
      <p:sp>
        <p:nvSpPr>
          <p:cNvPr id="658" name="Google Shape;658;p35"/>
          <p:cNvSpPr txBox="1"/>
          <p:nvPr/>
        </p:nvSpPr>
        <p:spPr>
          <a:xfrm>
            <a:off x="1028700" y="6586464"/>
            <a:ext cx="3710838" cy="18103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600" u="none" cap="none" strike="noStrike">
                <a:solidFill>
                  <a:srgbClr val="000000"/>
                </a:solidFill>
                <a:latin typeface="Inter"/>
                <a:ea typeface="Inter"/>
                <a:cs typeface="Inter"/>
                <a:sym typeface="Inter"/>
              </a:rPr>
              <a:t>Group documents into categories like Income, Expenses, Payroll, and Assets for easy access.</a:t>
            </a:r>
            <a:endParaRPr/>
          </a:p>
        </p:txBody>
      </p:sp>
      <p:sp>
        <p:nvSpPr>
          <p:cNvPr id="659" name="Google Shape;659;p35"/>
          <p:cNvSpPr txBox="1"/>
          <p:nvPr/>
        </p:nvSpPr>
        <p:spPr>
          <a:xfrm>
            <a:off x="5195037" y="5522739"/>
            <a:ext cx="3710838"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F1E42"/>
                </a:solidFill>
                <a:latin typeface="Inter"/>
                <a:ea typeface="Inter"/>
                <a:cs typeface="Inter"/>
                <a:sym typeface="Inter"/>
              </a:rPr>
              <a:t>Create Folders</a:t>
            </a:r>
            <a:endParaRPr/>
          </a:p>
        </p:txBody>
      </p:sp>
      <p:sp>
        <p:nvSpPr>
          <p:cNvPr id="660" name="Google Shape;660;p35"/>
          <p:cNvSpPr txBox="1"/>
          <p:nvPr/>
        </p:nvSpPr>
        <p:spPr>
          <a:xfrm>
            <a:off x="5204562" y="6632644"/>
            <a:ext cx="3710838" cy="1727549"/>
          </a:xfrm>
          <a:prstGeom prst="rect">
            <a:avLst/>
          </a:prstGeom>
          <a:noFill/>
          <a:ln>
            <a:noFill/>
          </a:ln>
        </p:spPr>
        <p:txBody>
          <a:bodyPr anchorCtr="0" anchor="t" bIns="0" lIns="0" spcFirstLastPara="1" rIns="0" wrap="square" tIns="0">
            <a:spAutoFit/>
          </a:bodyPr>
          <a:lstStyle/>
          <a:p>
            <a:pPr indent="0" lvl="0" marL="0" marR="0" rtl="0" algn="ctr">
              <a:lnSpc>
                <a:spcPct val="139983"/>
              </a:lnSpc>
              <a:spcBef>
                <a:spcPts val="0"/>
              </a:spcBef>
              <a:spcAft>
                <a:spcPts val="0"/>
              </a:spcAft>
              <a:buNone/>
            </a:pPr>
            <a:r>
              <a:rPr b="0" i="0" lang="en-US" sz="2486" u="none" cap="none" strike="noStrike">
                <a:solidFill>
                  <a:srgbClr val="000000"/>
                </a:solidFill>
                <a:latin typeface="Inter"/>
                <a:ea typeface="Inter"/>
                <a:cs typeface="Inter"/>
                <a:sym typeface="Inter"/>
              </a:rPr>
              <a:t>Use both digital and physical folders, labeled by category and year, to keep everything in order.</a:t>
            </a:r>
            <a:endParaRPr/>
          </a:p>
        </p:txBody>
      </p:sp>
      <p:sp>
        <p:nvSpPr>
          <p:cNvPr id="661" name="Google Shape;661;p35"/>
          <p:cNvSpPr txBox="1"/>
          <p:nvPr/>
        </p:nvSpPr>
        <p:spPr>
          <a:xfrm>
            <a:off x="9372600" y="5522739"/>
            <a:ext cx="3710838"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F1E42"/>
                </a:solidFill>
                <a:latin typeface="Inter"/>
                <a:ea typeface="Inter"/>
                <a:cs typeface="Inter"/>
                <a:sym typeface="Inter"/>
              </a:rPr>
              <a:t>Organize Regularly</a:t>
            </a:r>
            <a:endParaRPr/>
          </a:p>
        </p:txBody>
      </p:sp>
      <p:sp>
        <p:nvSpPr>
          <p:cNvPr id="662" name="Google Shape;662;p35"/>
          <p:cNvSpPr txBox="1"/>
          <p:nvPr/>
        </p:nvSpPr>
        <p:spPr>
          <a:xfrm>
            <a:off x="9372600" y="6623119"/>
            <a:ext cx="3710838" cy="18103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600" u="none" cap="none" strike="noStrike">
                <a:solidFill>
                  <a:srgbClr val="000000"/>
                </a:solidFill>
                <a:latin typeface="Inter"/>
                <a:ea typeface="Inter"/>
                <a:cs typeface="Inter"/>
                <a:sym typeface="Inter"/>
              </a:rPr>
              <a:t>Sort and file documents on a monthly or quarterly basis to avoid year-end chaos.</a:t>
            </a:r>
            <a:endParaRPr/>
          </a:p>
        </p:txBody>
      </p:sp>
      <p:sp>
        <p:nvSpPr>
          <p:cNvPr id="663" name="Google Shape;663;p35"/>
          <p:cNvSpPr txBox="1"/>
          <p:nvPr/>
        </p:nvSpPr>
        <p:spPr>
          <a:xfrm>
            <a:off x="13540638" y="5541789"/>
            <a:ext cx="3710838"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0F1E42"/>
                </a:solidFill>
                <a:latin typeface="Inter"/>
                <a:ea typeface="Inter"/>
                <a:cs typeface="Inter"/>
                <a:sym typeface="Inter"/>
              </a:rPr>
              <a:t>Backup Files</a:t>
            </a:r>
            <a:endParaRPr/>
          </a:p>
        </p:txBody>
      </p:sp>
      <p:sp>
        <p:nvSpPr>
          <p:cNvPr id="664" name="Google Shape;664;p35"/>
          <p:cNvSpPr txBox="1"/>
          <p:nvPr/>
        </p:nvSpPr>
        <p:spPr>
          <a:xfrm>
            <a:off x="13550163" y="6586464"/>
            <a:ext cx="3710838" cy="13531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600" u="none" cap="none" strike="noStrike">
                <a:solidFill>
                  <a:srgbClr val="000000"/>
                </a:solidFill>
                <a:latin typeface="Inter"/>
                <a:ea typeface="Inter"/>
                <a:cs typeface="Inter"/>
                <a:sym typeface="Inter"/>
              </a:rPr>
              <a:t>Ensure digital copies are backed up securely to avoid data loss.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36"/>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70" l="-8864" r="-57549" t="-2972"/>
            </a:stretch>
          </a:blipFill>
          <a:ln>
            <a:noFill/>
          </a:ln>
        </p:spPr>
      </p:sp>
      <p:sp>
        <p:nvSpPr>
          <p:cNvPr id="670" name="Google Shape;670;p36"/>
          <p:cNvSpPr/>
          <p:nvPr/>
        </p:nvSpPr>
        <p:spPr>
          <a:xfrm>
            <a:off x="0" y="0"/>
            <a:ext cx="18288000" cy="4314948"/>
          </a:xfrm>
          <a:custGeom>
            <a:rect b="b" l="l" r="r" t="t"/>
            <a:pathLst>
              <a:path extrusionOk="0" h="4314948" w="18288000">
                <a:moveTo>
                  <a:pt x="0" y="0"/>
                </a:moveTo>
                <a:lnTo>
                  <a:pt x="18288000" y="0"/>
                </a:lnTo>
                <a:lnTo>
                  <a:pt x="18288000" y="4314948"/>
                </a:lnTo>
                <a:lnTo>
                  <a:pt x="0" y="4314948"/>
                </a:lnTo>
                <a:lnTo>
                  <a:pt x="0" y="0"/>
                </a:lnTo>
                <a:close/>
              </a:path>
            </a:pathLst>
          </a:custGeom>
          <a:blipFill rotWithShape="1">
            <a:blip r:embed="rId4">
              <a:alphaModFix/>
            </a:blip>
            <a:stretch>
              <a:fillRect b="-109195" l="0" r="0" t="-109195"/>
            </a:stretch>
          </a:blipFill>
          <a:ln>
            <a:noFill/>
          </a:ln>
        </p:spPr>
      </p:sp>
      <p:grpSp>
        <p:nvGrpSpPr>
          <p:cNvPr id="671" name="Google Shape;671;p36"/>
          <p:cNvGrpSpPr/>
          <p:nvPr/>
        </p:nvGrpSpPr>
        <p:grpSpPr>
          <a:xfrm>
            <a:off x="-201981" y="-180826"/>
            <a:ext cx="18489981" cy="4576931"/>
            <a:chOff x="0" y="-47625"/>
            <a:chExt cx="4869789" cy="1205447"/>
          </a:xfrm>
        </p:grpSpPr>
        <p:sp>
          <p:nvSpPr>
            <p:cNvPr id="672" name="Google Shape;672;p36"/>
            <p:cNvSpPr/>
            <p:nvPr/>
          </p:nvSpPr>
          <p:spPr>
            <a:xfrm>
              <a:off x="0" y="0"/>
              <a:ext cx="4869789" cy="1157822"/>
            </a:xfrm>
            <a:custGeom>
              <a:rect b="b" l="l" r="r" t="t"/>
              <a:pathLst>
                <a:path extrusionOk="0" h="1157822" w="4869789">
                  <a:moveTo>
                    <a:pt x="0" y="0"/>
                  </a:moveTo>
                  <a:lnTo>
                    <a:pt x="4869789" y="0"/>
                  </a:lnTo>
                  <a:lnTo>
                    <a:pt x="4869789" y="1157822"/>
                  </a:lnTo>
                  <a:lnTo>
                    <a:pt x="0" y="1157822"/>
                  </a:lnTo>
                  <a:close/>
                </a:path>
              </a:pathLst>
            </a:custGeom>
            <a:solidFill>
              <a:srgbClr val="373A3B">
                <a:alpha val="68235"/>
              </a:srgbClr>
            </a:solidFill>
            <a:ln>
              <a:noFill/>
            </a:ln>
          </p:spPr>
        </p:sp>
        <p:sp>
          <p:nvSpPr>
            <p:cNvPr id="673" name="Google Shape;673;p36"/>
            <p:cNvSpPr txBox="1"/>
            <p:nvPr/>
          </p:nvSpPr>
          <p:spPr>
            <a:xfrm>
              <a:off x="0" y="-47625"/>
              <a:ext cx="4869789" cy="1205447"/>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74" name="Google Shape;674;p36"/>
          <p:cNvSpPr/>
          <p:nvPr/>
        </p:nvSpPr>
        <p:spPr>
          <a:xfrm>
            <a:off x="2147632"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36"/>
          <p:cNvSpPr/>
          <p:nvPr/>
        </p:nvSpPr>
        <p:spPr>
          <a:xfrm>
            <a:off x="5440314"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36"/>
          <p:cNvSpPr/>
          <p:nvPr/>
        </p:nvSpPr>
        <p:spPr>
          <a:xfrm>
            <a:off x="8732996"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36"/>
          <p:cNvSpPr/>
          <p:nvPr/>
        </p:nvSpPr>
        <p:spPr>
          <a:xfrm>
            <a:off x="12025678"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36"/>
          <p:cNvSpPr/>
          <p:nvPr/>
        </p:nvSpPr>
        <p:spPr>
          <a:xfrm>
            <a:off x="15318360"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36"/>
          <p:cNvSpPr txBox="1"/>
          <p:nvPr/>
        </p:nvSpPr>
        <p:spPr>
          <a:xfrm>
            <a:off x="2304622" y="1630741"/>
            <a:ext cx="13678756" cy="100584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6300" u="none" cap="none" strike="noStrike">
                <a:solidFill>
                  <a:srgbClr val="FFFFFF"/>
                </a:solidFill>
                <a:latin typeface="Inter"/>
                <a:ea typeface="Inter"/>
                <a:cs typeface="Inter"/>
                <a:sym typeface="Inter"/>
              </a:rPr>
              <a:t>Common Recordkeeping Mistakes</a:t>
            </a:r>
            <a:endParaRPr/>
          </a:p>
        </p:txBody>
      </p:sp>
      <p:grpSp>
        <p:nvGrpSpPr>
          <p:cNvPr id="680" name="Google Shape;680;p36"/>
          <p:cNvGrpSpPr/>
          <p:nvPr/>
        </p:nvGrpSpPr>
        <p:grpSpPr>
          <a:xfrm>
            <a:off x="1028700" y="5281612"/>
            <a:ext cx="2835482" cy="3460374"/>
            <a:chOff x="0" y="-19050"/>
            <a:chExt cx="3780643" cy="4613831"/>
          </a:xfrm>
        </p:grpSpPr>
        <p:sp>
          <p:nvSpPr>
            <p:cNvPr id="681" name="Google Shape;681;p36"/>
            <p:cNvSpPr txBox="1"/>
            <p:nvPr/>
          </p:nvSpPr>
          <p:spPr>
            <a:xfrm>
              <a:off x="0" y="1481090"/>
              <a:ext cx="3780643" cy="3113691"/>
            </a:xfrm>
            <a:prstGeom prst="rect">
              <a:avLst/>
            </a:prstGeom>
            <a:noFill/>
            <a:ln>
              <a:noFill/>
            </a:ln>
          </p:spPr>
          <p:txBody>
            <a:bodyPr anchorCtr="0" anchor="t" bIns="0" lIns="0" spcFirstLastPara="1" rIns="0" wrap="square" tIns="0">
              <a:spAutoFit/>
            </a:bodyPr>
            <a:lstStyle/>
            <a:p>
              <a:pPr indent="0" lvl="0" marL="0" marR="0" rtl="0" algn="ctr">
                <a:lnSpc>
                  <a:spcPct val="150019"/>
                </a:lnSpc>
                <a:spcBef>
                  <a:spcPts val="0"/>
                </a:spcBef>
                <a:spcAft>
                  <a:spcPts val="0"/>
                </a:spcAft>
                <a:buNone/>
              </a:pPr>
              <a:r>
                <a:rPr b="0" i="0" lang="en-US" sz="2519" u="none" cap="none" strike="noStrike">
                  <a:solidFill>
                    <a:srgbClr val="000000"/>
                  </a:solidFill>
                  <a:latin typeface="Inter"/>
                  <a:ea typeface="Inter"/>
                  <a:cs typeface="Inter"/>
                  <a:sym typeface="Inter"/>
                </a:rPr>
                <a:t>Failing to save receipts can lead to missed deductions and compliance issues.</a:t>
              </a:r>
              <a:endParaRPr/>
            </a:p>
          </p:txBody>
        </p:sp>
        <p:sp>
          <p:nvSpPr>
            <p:cNvPr id="682" name="Google Shape;682;p36"/>
            <p:cNvSpPr txBox="1"/>
            <p:nvPr/>
          </p:nvSpPr>
          <p:spPr>
            <a:xfrm>
              <a:off x="4233" y="-19050"/>
              <a:ext cx="3776409" cy="1114224"/>
            </a:xfrm>
            <a:prstGeom prst="rect">
              <a:avLst/>
            </a:prstGeom>
            <a:noFill/>
            <a:ln>
              <a:noFill/>
            </a:ln>
          </p:spPr>
          <p:txBody>
            <a:bodyPr anchorCtr="0" anchor="t" bIns="0" lIns="0" spcFirstLastPara="1" rIns="0" wrap="square" tIns="0">
              <a:spAutoFit/>
            </a:bodyPr>
            <a:lstStyle/>
            <a:p>
              <a:pPr indent="0" lvl="0" marL="0" marR="0" rtl="0" algn="ctr">
                <a:lnSpc>
                  <a:spcPct val="125000"/>
                </a:lnSpc>
                <a:spcBef>
                  <a:spcPts val="0"/>
                </a:spcBef>
                <a:spcAft>
                  <a:spcPts val="0"/>
                </a:spcAft>
                <a:buNone/>
              </a:pPr>
              <a:r>
                <a:rPr b="1" i="0" lang="en-US" sz="2648" u="none" cap="none" strike="noStrike">
                  <a:solidFill>
                    <a:srgbClr val="265959"/>
                  </a:solidFill>
                  <a:latin typeface="Inter"/>
                  <a:ea typeface="Inter"/>
                  <a:cs typeface="Inter"/>
                  <a:sym typeface="Inter"/>
                </a:rPr>
                <a:t>Not Keeping Receipts</a:t>
              </a:r>
              <a:endParaRPr/>
            </a:p>
          </p:txBody>
        </p:sp>
      </p:grpSp>
      <p:grpSp>
        <p:nvGrpSpPr>
          <p:cNvPr id="683" name="Google Shape;683;p36"/>
          <p:cNvGrpSpPr/>
          <p:nvPr/>
        </p:nvGrpSpPr>
        <p:grpSpPr>
          <a:xfrm>
            <a:off x="4321382" y="5281613"/>
            <a:ext cx="2835482" cy="3277771"/>
            <a:chOff x="0" y="-19050"/>
            <a:chExt cx="3780643" cy="4370362"/>
          </a:xfrm>
        </p:grpSpPr>
        <p:sp>
          <p:nvSpPr>
            <p:cNvPr id="684" name="Google Shape;684;p36"/>
            <p:cNvSpPr txBox="1"/>
            <p:nvPr/>
          </p:nvSpPr>
          <p:spPr>
            <a:xfrm>
              <a:off x="0" y="1481090"/>
              <a:ext cx="3780643" cy="2870222"/>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312" u="none" cap="none" strike="noStrike">
                  <a:solidFill>
                    <a:srgbClr val="000000"/>
                  </a:solidFill>
                  <a:latin typeface="Inter"/>
                  <a:ea typeface="Inter"/>
                  <a:cs typeface="Inter"/>
                  <a:sym typeface="Inter"/>
                </a:rPr>
                <a:t>Incorrectly matching transactions to categories creates errors in financial reports.</a:t>
              </a:r>
              <a:endParaRPr/>
            </a:p>
          </p:txBody>
        </p:sp>
        <p:sp>
          <p:nvSpPr>
            <p:cNvPr id="685" name="Google Shape;685;p36"/>
            <p:cNvSpPr txBox="1"/>
            <p:nvPr/>
          </p:nvSpPr>
          <p:spPr>
            <a:xfrm>
              <a:off x="4233" y="-19050"/>
              <a:ext cx="3776409" cy="1114224"/>
            </a:xfrm>
            <a:prstGeom prst="rect">
              <a:avLst/>
            </a:prstGeom>
            <a:noFill/>
            <a:ln>
              <a:noFill/>
            </a:ln>
          </p:spPr>
          <p:txBody>
            <a:bodyPr anchorCtr="0" anchor="t" bIns="0" lIns="0" spcFirstLastPara="1" rIns="0" wrap="square" tIns="0">
              <a:spAutoFit/>
            </a:bodyPr>
            <a:lstStyle/>
            <a:p>
              <a:pPr indent="0" lvl="0" marL="0" marR="0" rtl="0" algn="ctr">
                <a:lnSpc>
                  <a:spcPct val="125000"/>
                </a:lnSpc>
                <a:spcBef>
                  <a:spcPts val="0"/>
                </a:spcBef>
                <a:spcAft>
                  <a:spcPts val="0"/>
                </a:spcAft>
                <a:buNone/>
              </a:pPr>
              <a:r>
                <a:rPr b="1" i="0" lang="en-US" sz="2648" u="none" cap="none" strike="noStrike">
                  <a:solidFill>
                    <a:srgbClr val="265959"/>
                  </a:solidFill>
                  <a:latin typeface="Inter"/>
                  <a:ea typeface="Inter"/>
                  <a:cs typeface="Inter"/>
                  <a:sym typeface="Inter"/>
                </a:rPr>
                <a:t>Mismatched Entries</a:t>
              </a:r>
              <a:endParaRPr/>
            </a:p>
          </p:txBody>
        </p:sp>
      </p:grpSp>
      <p:grpSp>
        <p:nvGrpSpPr>
          <p:cNvPr id="686" name="Google Shape;686;p36"/>
          <p:cNvGrpSpPr/>
          <p:nvPr/>
        </p:nvGrpSpPr>
        <p:grpSpPr>
          <a:xfrm>
            <a:off x="7614064" y="5281612"/>
            <a:ext cx="2835482" cy="3651206"/>
            <a:chOff x="0" y="-19050"/>
            <a:chExt cx="3780643" cy="4868274"/>
          </a:xfrm>
        </p:grpSpPr>
        <p:sp>
          <p:nvSpPr>
            <p:cNvPr id="687" name="Google Shape;687;p36"/>
            <p:cNvSpPr txBox="1"/>
            <p:nvPr/>
          </p:nvSpPr>
          <p:spPr>
            <a:xfrm>
              <a:off x="0" y="2039890"/>
              <a:ext cx="3780643" cy="2809334"/>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260" u="none" cap="none" strike="noStrike">
                  <a:solidFill>
                    <a:srgbClr val="000000"/>
                  </a:solidFill>
                  <a:latin typeface="Inter"/>
                  <a:ea typeface="Inter"/>
                  <a:cs typeface="Inter"/>
                  <a:sym typeface="Inter"/>
                </a:rPr>
                <a:t>Blending personal and business finances complicates tax filings and may trigger audits.</a:t>
              </a:r>
              <a:endParaRPr/>
            </a:p>
          </p:txBody>
        </p:sp>
        <p:sp>
          <p:nvSpPr>
            <p:cNvPr id="688" name="Google Shape;688;p36"/>
            <p:cNvSpPr txBox="1"/>
            <p:nvPr/>
          </p:nvSpPr>
          <p:spPr>
            <a:xfrm>
              <a:off x="4233" y="-19050"/>
              <a:ext cx="3776409" cy="1673024"/>
            </a:xfrm>
            <a:prstGeom prst="rect">
              <a:avLst/>
            </a:prstGeom>
            <a:noFill/>
            <a:ln>
              <a:noFill/>
            </a:ln>
          </p:spPr>
          <p:txBody>
            <a:bodyPr anchorCtr="0" anchor="t" bIns="0" lIns="0" spcFirstLastPara="1" rIns="0" wrap="square" tIns="0">
              <a:spAutoFit/>
            </a:bodyPr>
            <a:lstStyle/>
            <a:p>
              <a:pPr indent="0" lvl="0" marL="0" marR="0" rtl="0" algn="ctr">
                <a:lnSpc>
                  <a:spcPct val="125000"/>
                </a:lnSpc>
                <a:spcBef>
                  <a:spcPts val="0"/>
                </a:spcBef>
                <a:spcAft>
                  <a:spcPts val="0"/>
                </a:spcAft>
                <a:buNone/>
              </a:pPr>
              <a:r>
                <a:rPr b="1" i="0" lang="en-US" sz="2648" u="none" cap="none" strike="noStrike">
                  <a:solidFill>
                    <a:srgbClr val="265959"/>
                  </a:solidFill>
                  <a:latin typeface="Inter"/>
                  <a:ea typeface="Inter"/>
                  <a:cs typeface="Inter"/>
                  <a:sym typeface="Inter"/>
                </a:rPr>
                <a:t>Mixing Personal and Business Expenses</a:t>
              </a:r>
              <a:endParaRPr/>
            </a:p>
          </p:txBody>
        </p:sp>
      </p:grpSp>
      <p:grpSp>
        <p:nvGrpSpPr>
          <p:cNvPr id="689" name="Google Shape;689;p36"/>
          <p:cNvGrpSpPr/>
          <p:nvPr/>
        </p:nvGrpSpPr>
        <p:grpSpPr>
          <a:xfrm>
            <a:off x="10906746" y="5281613"/>
            <a:ext cx="2835482" cy="3140910"/>
            <a:chOff x="0" y="-19050"/>
            <a:chExt cx="3780643" cy="4187881"/>
          </a:xfrm>
        </p:grpSpPr>
        <p:sp>
          <p:nvSpPr>
            <p:cNvPr id="690" name="Google Shape;690;p36"/>
            <p:cNvSpPr txBox="1"/>
            <p:nvPr/>
          </p:nvSpPr>
          <p:spPr>
            <a:xfrm>
              <a:off x="0" y="1481090"/>
              <a:ext cx="3780643" cy="2687741"/>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154" u="none" cap="none" strike="noStrike">
                  <a:solidFill>
                    <a:srgbClr val="000000"/>
                  </a:solidFill>
                  <a:latin typeface="Inter"/>
                  <a:ea typeface="Inter"/>
                  <a:cs typeface="Inter"/>
                  <a:sym typeface="Inter"/>
                </a:rPr>
                <a:t>Failing to record transactions regularly leads to disorganization and missing tax deadlines.</a:t>
              </a:r>
              <a:endParaRPr/>
            </a:p>
          </p:txBody>
        </p:sp>
        <p:sp>
          <p:nvSpPr>
            <p:cNvPr id="691" name="Google Shape;691;p36"/>
            <p:cNvSpPr txBox="1"/>
            <p:nvPr/>
          </p:nvSpPr>
          <p:spPr>
            <a:xfrm>
              <a:off x="4233" y="-19050"/>
              <a:ext cx="3776409" cy="1114224"/>
            </a:xfrm>
            <a:prstGeom prst="rect">
              <a:avLst/>
            </a:prstGeom>
            <a:noFill/>
            <a:ln>
              <a:noFill/>
            </a:ln>
          </p:spPr>
          <p:txBody>
            <a:bodyPr anchorCtr="0" anchor="t" bIns="0" lIns="0" spcFirstLastPara="1" rIns="0" wrap="square" tIns="0">
              <a:spAutoFit/>
            </a:bodyPr>
            <a:lstStyle/>
            <a:p>
              <a:pPr indent="0" lvl="0" marL="0" marR="0" rtl="0" algn="ctr">
                <a:lnSpc>
                  <a:spcPct val="125000"/>
                </a:lnSpc>
                <a:spcBef>
                  <a:spcPts val="0"/>
                </a:spcBef>
                <a:spcAft>
                  <a:spcPts val="0"/>
                </a:spcAft>
                <a:buNone/>
              </a:pPr>
              <a:r>
                <a:rPr b="1" i="0" lang="en-US" sz="2648" u="none" cap="none" strike="noStrike">
                  <a:solidFill>
                    <a:srgbClr val="265959"/>
                  </a:solidFill>
                  <a:latin typeface="Inter"/>
                  <a:ea typeface="Inter"/>
                  <a:cs typeface="Inter"/>
                  <a:sym typeface="Inter"/>
                </a:rPr>
                <a:t>Missing Deadlines</a:t>
              </a:r>
              <a:endParaRPr/>
            </a:p>
          </p:txBody>
        </p:sp>
      </p:grpSp>
      <p:grpSp>
        <p:nvGrpSpPr>
          <p:cNvPr id="692" name="Google Shape;692;p36"/>
          <p:cNvGrpSpPr/>
          <p:nvPr/>
        </p:nvGrpSpPr>
        <p:grpSpPr>
          <a:xfrm>
            <a:off x="14199428" y="5281612"/>
            <a:ext cx="2835482" cy="3021009"/>
            <a:chOff x="0" y="-19050"/>
            <a:chExt cx="3780643" cy="4028011"/>
          </a:xfrm>
        </p:grpSpPr>
        <p:sp>
          <p:nvSpPr>
            <p:cNvPr id="693" name="Google Shape;693;p36"/>
            <p:cNvSpPr txBox="1"/>
            <p:nvPr/>
          </p:nvSpPr>
          <p:spPr>
            <a:xfrm>
              <a:off x="0" y="1471565"/>
              <a:ext cx="3780643" cy="2537396"/>
            </a:xfrm>
            <a:prstGeom prst="rect">
              <a:avLst/>
            </a:prstGeom>
            <a:noFill/>
            <a:ln>
              <a:noFill/>
            </a:ln>
          </p:spPr>
          <p:txBody>
            <a:bodyPr anchorCtr="0" anchor="t" bIns="0" lIns="0" spcFirstLastPara="1" rIns="0" wrap="square" tIns="0">
              <a:spAutoFit/>
            </a:bodyPr>
            <a:lstStyle/>
            <a:p>
              <a:pPr indent="0" lvl="0" marL="0" marR="0" rtl="0" algn="ctr">
                <a:lnSpc>
                  <a:spcPct val="149980"/>
                </a:lnSpc>
                <a:spcBef>
                  <a:spcPts val="0"/>
                </a:spcBef>
                <a:spcAft>
                  <a:spcPts val="0"/>
                </a:spcAft>
                <a:buNone/>
              </a:pPr>
              <a:r>
                <a:rPr b="0" i="0" lang="en-US" sz="2551" u="none" cap="none" strike="noStrike">
                  <a:solidFill>
                    <a:srgbClr val="000000"/>
                  </a:solidFill>
                  <a:latin typeface="Inter"/>
                  <a:ea typeface="Inter"/>
                  <a:cs typeface="Inter"/>
                  <a:sym typeface="Inter"/>
                </a:rPr>
                <a:t>Overlooking small expenses can add up and skew your financial data.</a:t>
              </a:r>
              <a:endParaRPr/>
            </a:p>
          </p:txBody>
        </p:sp>
        <p:sp>
          <p:nvSpPr>
            <p:cNvPr id="694" name="Google Shape;694;p36"/>
            <p:cNvSpPr txBox="1"/>
            <p:nvPr/>
          </p:nvSpPr>
          <p:spPr>
            <a:xfrm>
              <a:off x="4233" y="-19050"/>
              <a:ext cx="3776409" cy="1114224"/>
            </a:xfrm>
            <a:prstGeom prst="rect">
              <a:avLst/>
            </a:prstGeom>
            <a:noFill/>
            <a:ln>
              <a:noFill/>
            </a:ln>
          </p:spPr>
          <p:txBody>
            <a:bodyPr anchorCtr="0" anchor="t" bIns="0" lIns="0" spcFirstLastPara="1" rIns="0" wrap="square" tIns="0">
              <a:spAutoFit/>
            </a:bodyPr>
            <a:lstStyle/>
            <a:p>
              <a:pPr indent="0" lvl="0" marL="0" marR="0" rtl="0" algn="ctr">
                <a:lnSpc>
                  <a:spcPct val="125000"/>
                </a:lnSpc>
                <a:spcBef>
                  <a:spcPts val="0"/>
                </a:spcBef>
                <a:spcAft>
                  <a:spcPts val="0"/>
                </a:spcAft>
                <a:buNone/>
              </a:pPr>
              <a:r>
                <a:rPr b="1" i="0" lang="en-US" sz="2648" u="none" cap="none" strike="noStrike">
                  <a:solidFill>
                    <a:srgbClr val="265959"/>
                  </a:solidFill>
                  <a:latin typeface="Inter"/>
                  <a:ea typeface="Inter"/>
                  <a:cs typeface="Inter"/>
                  <a:sym typeface="Inter"/>
                </a:rPr>
                <a:t>Ignoring Small Transactions</a:t>
              </a:r>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37"/>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70" l="-8864" r="-57549" t="-2972"/>
            </a:stretch>
          </a:blipFill>
          <a:ln>
            <a:noFill/>
          </a:ln>
        </p:spPr>
      </p:sp>
      <p:sp>
        <p:nvSpPr>
          <p:cNvPr id="700" name="Google Shape;700;p37"/>
          <p:cNvSpPr/>
          <p:nvPr/>
        </p:nvSpPr>
        <p:spPr>
          <a:xfrm>
            <a:off x="0" y="0"/>
            <a:ext cx="18288000" cy="4314948"/>
          </a:xfrm>
          <a:custGeom>
            <a:rect b="b" l="l" r="r" t="t"/>
            <a:pathLst>
              <a:path extrusionOk="0" h="4314948" w="18288000">
                <a:moveTo>
                  <a:pt x="0" y="0"/>
                </a:moveTo>
                <a:lnTo>
                  <a:pt x="18288000" y="0"/>
                </a:lnTo>
                <a:lnTo>
                  <a:pt x="18288000" y="4314948"/>
                </a:lnTo>
                <a:lnTo>
                  <a:pt x="0" y="4314948"/>
                </a:lnTo>
                <a:lnTo>
                  <a:pt x="0" y="0"/>
                </a:lnTo>
                <a:close/>
              </a:path>
            </a:pathLst>
          </a:custGeom>
          <a:blipFill rotWithShape="1">
            <a:blip r:embed="rId4">
              <a:alphaModFix/>
            </a:blip>
            <a:stretch>
              <a:fillRect b="-91274" l="0" r="0" t="-91274"/>
            </a:stretch>
          </a:blipFill>
          <a:ln>
            <a:noFill/>
          </a:ln>
        </p:spPr>
      </p:sp>
      <p:grpSp>
        <p:nvGrpSpPr>
          <p:cNvPr id="701" name="Google Shape;701;p37"/>
          <p:cNvGrpSpPr/>
          <p:nvPr/>
        </p:nvGrpSpPr>
        <p:grpSpPr>
          <a:xfrm>
            <a:off x="-201981" y="-180826"/>
            <a:ext cx="18489981" cy="4576931"/>
            <a:chOff x="0" y="-47625"/>
            <a:chExt cx="4869789" cy="1205447"/>
          </a:xfrm>
        </p:grpSpPr>
        <p:sp>
          <p:nvSpPr>
            <p:cNvPr id="702" name="Google Shape;702;p37"/>
            <p:cNvSpPr/>
            <p:nvPr/>
          </p:nvSpPr>
          <p:spPr>
            <a:xfrm>
              <a:off x="0" y="0"/>
              <a:ext cx="4869789" cy="1157822"/>
            </a:xfrm>
            <a:custGeom>
              <a:rect b="b" l="l" r="r" t="t"/>
              <a:pathLst>
                <a:path extrusionOk="0" h="1157822" w="4869789">
                  <a:moveTo>
                    <a:pt x="0" y="0"/>
                  </a:moveTo>
                  <a:lnTo>
                    <a:pt x="4869789" y="0"/>
                  </a:lnTo>
                  <a:lnTo>
                    <a:pt x="4869789" y="1157822"/>
                  </a:lnTo>
                  <a:lnTo>
                    <a:pt x="0" y="1157822"/>
                  </a:lnTo>
                  <a:close/>
                </a:path>
              </a:pathLst>
            </a:custGeom>
            <a:solidFill>
              <a:srgbClr val="373A3B">
                <a:alpha val="68235"/>
              </a:srgbClr>
            </a:solidFill>
            <a:ln>
              <a:noFill/>
            </a:ln>
          </p:spPr>
        </p:sp>
        <p:sp>
          <p:nvSpPr>
            <p:cNvPr id="703" name="Google Shape;703;p37"/>
            <p:cNvSpPr txBox="1"/>
            <p:nvPr/>
          </p:nvSpPr>
          <p:spPr>
            <a:xfrm>
              <a:off x="0" y="-47625"/>
              <a:ext cx="4869789" cy="1205447"/>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04" name="Google Shape;704;p37"/>
          <p:cNvSpPr/>
          <p:nvPr/>
        </p:nvSpPr>
        <p:spPr>
          <a:xfrm>
            <a:off x="15318360"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37"/>
          <p:cNvSpPr/>
          <p:nvPr/>
        </p:nvSpPr>
        <p:spPr>
          <a:xfrm>
            <a:off x="12025678"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37"/>
          <p:cNvSpPr/>
          <p:nvPr/>
        </p:nvSpPr>
        <p:spPr>
          <a:xfrm>
            <a:off x="8732996"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37"/>
          <p:cNvSpPr/>
          <p:nvPr/>
        </p:nvSpPr>
        <p:spPr>
          <a:xfrm>
            <a:off x="5440314"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37"/>
          <p:cNvSpPr/>
          <p:nvPr/>
        </p:nvSpPr>
        <p:spPr>
          <a:xfrm>
            <a:off x="2147632"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37"/>
          <p:cNvSpPr txBox="1"/>
          <p:nvPr/>
        </p:nvSpPr>
        <p:spPr>
          <a:xfrm>
            <a:off x="2237222" y="1027873"/>
            <a:ext cx="11024235" cy="204406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6300" u="none" cap="none" strike="noStrike">
                <a:solidFill>
                  <a:srgbClr val="FFFFFF"/>
                </a:solidFill>
                <a:latin typeface="Inter"/>
                <a:ea typeface="Inter"/>
                <a:cs typeface="Inter"/>
                <a:sym typeface="Inter"/>
              </a:rPr>
              <a:t>How to Prevent Recordkeeping Mistakes</a:t>
            </a:r>
            <a:endParaRPr/>
          </a:p>
        </p:txBody>
      </p:sp>
      <p:grpSp>
        <p:nvGrpSpPr>
          <p:cNvPr id="710" name="Google Shape;710;p37"/>
          <p:cNvGrpSpPr/>
          <p:nvPr/>
        </p:nvGrpSpPr>
        <p:grpSpPr>
          <a:xfrm>
            <a:off x="1028700" y="5281613"/>
            <a:ext cx="2835482" cy="3259026"/>
            <a:chOff x="0" y="-19050"/>
            <a:chExt cx="3780643" cy="4345369"/>
          </a:xfrm>
        </p:grpSpPr>
        <p:sp>
          <p:nvSpPr>
            <p:cNvPr id="711" name="Google Shape;711;p37"/>
            <p:cNvSpPr txBox="1"/>
            <p:nvPr/>
          </p:nvSpPr>
          <p:spPr>
            <a:xfrm>
              <a:off x="0" y="2039879"/>
              <a:ext cx="3780643" cy="2286440"/>
            </a:xfrm>
            <a:prstGeom prst="rect">
              <a:avLst/>
            </a:prstGeom>
            <a:noFill/>
            <a:ln>
              <a:noFill/>
            </a:ln>
          </p:spPr>
          <p:txBody>
            <a:bodyPr anchorCtr="0" anchor="t" bIns="0" lIns="0" spcFirstLastPara="1" rIns="0" wrap="square" tIns="0">
              <a:spAutoFit/>
            </a:bodyPr>
            <a:lstStyle/>
            <a:p>
              <a:pPr indent="0" lvl="0" marL="0" marR="0" rtl="0" algn="ctr">
                <a:lnSpc>
                  <a:spcPct val="150021"/>
                </a:lnSpc>
                <a:spcBef>
                  <a:spcPts val="0"/>
                </a:spcBef>
                <a:spcAft>
                  <a:spcPts val="0"/>
                </a:spcAft>
                <a:buNone/>
              </a:pPr>
              <a:r>
                <a:rPr b="0" i="0" lang="en-US" sz="2303" u="none" cap="none" strike="noStrike">
                  <a:solidFill>
                    <a:srgbClr val="000000"/>
                  </a:solidFill>
                  <a:latin typeface="Inter"/>
                  <a:ea typeface="Inter"/>
                  <a:cs typeface="Inter"/>
                  <a:sym typeface="Inter"/>
                </a:rPr>
                <a:t>Capture and store all receipts digitally to avoid losing physical copies.</a:t>
              </a:r>
              <a:endParaRPr/>
            </a:p>
          </p:txBody>
        </p:sp>
        <p:sp>
          <p:nvSpPr>
            <p:cNvPr id="712" name="Google Shape;712;p37"/>
            <p:cNvSpPr txBox="1"/>
            <p:nvPr/>
          </p:nvSpPr>
          <p:spPr>
            <a:xfrm>
              <a:off x="4233" y="-19050"/>
              <a:ext cx="3776409" cy="1673013"/>
            </a:xfrm>
            <a:prstGeom prst="rect">
              <a:avLst/>
            </a:prstGeom>
            <a:noFill/>
            <a:ln>
              <a:noFill/>
            </a:ln>
          </p:spPr>
          <p:txBody>
            <a:bodyPr anchorCtr="0" anchor="t" bIns="0" lIns="0" spcFirstLastPara="1" rIns="0" wrap="square" tIns="0">
              <a:spAutoFit/>
            </a:bodyPr>
            <a:lstStyle/>
            <a:p>
              <a:pPr indent="0" lvl="0" marL="0" marR="0" rtl="0" algn="ctr">
                <a:lnSpc>
                  <a:spcPct val="125028"/>
                </a:lnSpc>
                <a:spcBef>
                  <a:spcPts val="0"/>
                </a:spcBef>
                <a:spcAft>
                  <a:spcPts val="0"/>
                </a:spcAft>
                <a:buNone/>
              </a:pPr>
              <a:r>
                <a:rPr b="1" i="0" lang="en-US" sz="2649" u="none" cap="none" strike="noStrike">
                  <a:solidFill>
                    <a:srgbClr val="145757"/>
                  </a:solidFill>
                  <a:latin typeface="Inter"/>
                  <a:ea typeface="Inter"/>
                  <a:cs typeface="Inter"/>
                  <a:sym typeface="Inter"/>
                </a:rPr>
                <a:t>Use Scanning Tools for Receipts</a:t>
              </a:r>
              <a:endParaRPr/>
            </a:p>
          </p:txBody>
        </p:sp>
      </p:grpSp>
      <p:grpSp>
        <p:nvGrpSpPr>
          <p:cNvPr id="713" name="Google Shape;713;p37"/>
          <p:cNvGrpSpPr/>
          <p:nvPr/>
        </p:nvGrpSpPr>
        <p:grpSpPr>
          <a:xfrm>
            <a:off x="4321382" y="5281613"/>
            <a:ext cx="2835482" cy="3259026"/>
            <a:chOff x="0" y="-19050"/>
            <a:chExt cx="3780643" cy="4345369"/>
          </a:xfrm>
        </p:grpSpPr>
        <p:sp>
          <p:nvSpPr>
            <p:cNvPr id="714" name="Google Shape;714;p37"/>
            <p:cNvSpPr txBox="1"/>
            <p:nvPr/>
          </p:nvSpPr>
          <p:spPr>
            <a:xfrm>
              <a:off x="0" y="2039879"/>
              <a:ext cx="3780643" cy="2286440"/>
            </a:xfrm>
            <a:prstGeom prst="rect">
              <a:avLst/>
            </a:prstGeom>
            <a:noFill/>
            <a:ln>
              <a:noFill/>
            </a:ln>
          </p:spPr>
          <p:txBody>
            <a:bodyPr anchorCtr="0" anchor="t" bIns="0" lIns="0" spcFirstLastPara="1" rIns="0" wrap="square" tIns="0">
              <a:spAutoFit/>
            </a:bodyPr>
            <a:lstStyle/>
            <a:p>
              <a:pPr indent="0" lvl="0" marL="0" marR="0" rtl="0" algn="ctr">
                <a:lnSpc>
                  <a:spcPct val="150021"/>
                </a:lnSpc>
                <a:spcBef>
                  <a:spcPts val="0"/>
                </a:spcBef>
                <a:spcAft>
                  <a:spcPts val="0"/>
                </a:spcAft>
                <a:buNone/>
              </a:pPr>
              <a:r>
                <a:rPr b="0" i="0" lang="en-US" sz="2303" u="none" cap="none" strike="noStrike">
                  <a:solidFill>
                    <a:srgbClr val="000000"/>
                  </a:solidFill>
                  <a:latin typeface="Inter"/>
                  <a:ea typeface="Inter"/>
                  <a:cs typeface="Inter"/>
                  <a:sym typeface="Inter"/>
                </a:rPr>
                <a:t>Regularly matching bank statements with records helps avoid errors.</a:t>
              </a:r>
              <a:endParaRPr/>
            </a:p>
          </p:txBody>
        </p:sp>
        <p:sp>
          <p:nvSpPr>
            <p:cNvPr id="715" name="Google Shape;715;p37"/>
            <p:cNvSpPr txBox="1"/>
            <p:nvPr/>
          </p:nvSpPr>
          <p:spPr>
            <a:xfrm>
              <a:off x="4233" y="-19050"/>
              <a:ext cx="3776409" cy="1673013"/>
            </a:xfrm>
            <a:prstGeom prst="rect">
              <a:avLst/>
            </a:prstGeom>
            <a:noFill/>
            <a:ln>
              <a:noFill/>
            </a:ln>
          </p:spPr>
          <p:txBody>
            <a:bodyPr anchorCtr="0" anchor="t" bIns="0" lIns="0" spcFirstLastPara="1" rIns="0" wrap="square" tIns="0">
              <a:spAutoFit/>
            </a:bodyPr>
            <a:lstStyle/>
            <a:p>
              <a:pPr indent="0" lvl="0" marL="0" marR="0" rtl="0" algn="ctr">
                <a:lnSpc>
                  <a:spcPct val="125028"/>
                </a:lnSpc>
                <a:spcBef>
                  <a:spcPts val="0"/>
                </a:spcBef>
                <a:spcAft>
                  <a:spcPts val="0"/>
                </a:spcAft>
                <a:buNone/>
              </a:pPr>
              <a:r>
                <a:rPr b="1" i="0" lang="en-US" sz="2649" u="none" cap="none" strike="noStrike">
                  <a:solidFill>
                    <a:srgbClr val="145757"/>
                  </a:solidFill>
                  <a:latin typeface="Inter"/>
                  <a:ea typeface="Inter"/>
                  <a:cs typeface="Inter"/>
                  <a:sym typeface="Inter"/>
                </a:rPr>
                <a:t>Reconcile Accounts Monthly</a:t>
              </a:r>
              <a:endParaRPr/>
            </a:p>
          </p:txBody>
        </p:sp>
      </p:grpSp>
      <p:grpSp>
        <p:nvGrpSpPr>
          <p:cNvPr id="716" name="Google Shape;716;p37"/>
          <p:cNvGrpSpPr/>
          <p:nvPr/>
        </p:nvGrpSpPr>
        <p:grpSpPr>
          <a:xfrm>
            <a:off x="7614064" y="5281613"/>
            <a:ext cx="2835482" cy="3185205"/>
            <a:chOff x="0" y="-19050"/>
            <a:chExt cx="3780643" cy="4246940"/>
          </a:xfrm>
        </p:grpSpPr>
        <p:sp>
          <p:nvSpPr>
            <p:cNvPr id="717" name="Google Shape;717;p37"/>
            <p:cNvSpPr txBox="1"/>
            <p:nvPr/>
          </p:nvSpPr>
          <p:spPr>
            <a:xfrm>
              <a:off x="0" y="1481079"/>
              <a:ext cx="3780643" cy="2746811"/>
            </a:xfrm>
            <a:prstGeom prst="rect">
              <a:avLst/>
            </a:prstGeom>
            <a:noFill/>
            <a:ln>
              <a:noFill/>
            </a:ln>
          </p:spPr>
          <p:txBody>
            <a:bodyPr anchorCtr="0" anchor="t" bIns="0" lIns="0" spcFirstLastPara="1" rIns="0" wrap="square" tIns="0">
              <a:spAutoFit/>
            </a:bodyPr>
            <a:lstStyle/>
            <a:p>
              <a:pPr indent="0" lvl="0" marL="0" marR="0" rtl="0" algn="ctr">
                <a:lnSpc>
                  <a:spcPct val="150022"/>
                </a:lnSpc>
                <a:spcBef>
                  <a:spcPts val="0"/>
                </a:spcBef>
                <a:spcAft>
                  <a:spcPts val="0"/>
                </a:spcAft>
                <a:buNone/>
              </a:pPr>
              <a:r>
                <a:rPr b="0" i="0" lang="en-US" sz="2241" u="none" cap="none" strike="noStrike">
                  <a:solidFill>
                    <a:srgbClr val="000000"/>
                  </a:solidFill>
                  <a:latin typeface="Inter"/>
                  <a:ea typeface="Inter"/>
                  <a:cs typeface="Inter"/>
                  <a:sym typeface="Inter"/>
                </a:rPr>
                <a:t>Maintain distinct personal and business bank accounts to simplify recordkeeping.</a:t>
              </a:r>
              <a:endParaRPr/>
            </a:p>
          </p:txBody>
        </p:sp>
        <p:sp>
          <p:nvSpPr>
            <p:cNvPr id="718" name="Google Shape;718;p37"/>
            <p:cNvSpPr txBox="1"/>
            <p:nvPr/>
          </p:nvSpPr>
          <p:spPr>
            <a:xfrm>
              <a:off x="4233" y="-19050"/>
              <a:ext cx="3776409" cy="1114213"/>
            </a:xfrm>
            <a:prstGeom prst="rect">
              <a:avLst/>
            </a:prstGeom>
            <a:noFill/>
            <a:ln>
              <a:noFill/>
            </a:ln>
          </p:spPr>
          <p:txBody>
            <a:bodyPr anchorCtr="0" anchor="t" bIns="0" lIns="0" spcFirstLastPara="1" rIns="0" wrap="square" tIns="0">
              <a:spAutoFit/>
            </a:bodyPr>
            <a:lstStyle/>
            <a:p>
              <a:pPr indent="0" lvl="0" marL="0" marR="0" rtl="0" algn="ctr">
                <a:lnSpc>
                  <a:spcPct val="125028"/>
                </a:lnSpc>
                <a:spcBef>
                  <a:spcPts val="0"/>
                </a:spcBef>
                <a:spcAft>
                  <a:spcPts val="0"/>
                </a:spcAft>
                <a:buNone/>
              </a:pPr>
              <a:r>
                <a:rPr b="1" i="0" lang="en-US" sz="2649" u="none" cap="none" strike="noStrike">
                  <a:solidFill>
                    <a:srgbClr val="145757"/>
                  </a:solidFill>
                  <a:latin typeface="Inter"/>
                  <a:ea typeface="Inter"/>
                  <a:cs typeface="Inter"/>
                  <a:sym typeface="Inter"/>
                </a:rPr>
                <a:t>Keep Separate Accounts</a:t>
              </a:r>
              <a:endParaRPr/>
            </a:p>
          </p:txBody>
        </p:sp>
      </p:grpSp>
      <p:grpSp>
        <p:nvGrpSpPr>
          <p:cNvPr id="719" name="Google Shape;719;p37"/>
          <p:cNvGrpSpPr/>
          <p:nvPr/>
        </p:nvGrpSpPr>
        <p:grpSpPr>
          <a:xfrm>
            <a:off x="10906746" y="5281612"/>
            <a:ext cx="2835482" cy="3322990"/>
            <a:chOff x="0" y="-19050"/>
            <a:chExt cx="3780643" cy="4430652"/>
          </a:xfrm>
        </p:grpSpPr>
        <p:sp>
          <p:nvSpPr>
            <p:cNvPr id="720" name="Google Shape;720;p37"/>
            <p:cNvSpPr txBox="1"/>
            <p:nvPr/>
          </p:nvSpPr>
          <p:spPr>
            <a:xfrm>
              <a:off x="0" y="1481079"/>
              <a:ext cx="3780643" cy="2930523"/>
            </a:xfrm>
            <a:prstGeom prst="rect">
              <a:avLst/>
            </a:prstGeom>
            <a:noFill/>
            <a:ln>
              <a:noFill/>
            </a:ln>
          </p:spPr>
          <p:txBody>
            <a:bodyPr anchorCtr="0" anchor="t" bIns="0" lIns="0" spcFirstLastPara="1" rIns="0" wrap="square" tIns="0">
              <a:spAutoFit/>
            </a:bodyPr>
            <a:lstStyle/>
            <a:p>
              <a:pPr indent="0" lvl="0" marL="0" marR="0" rtl="0" algn="ctr">
                <a:lnSpc>
                  <a:spcPct val="149978"/>
                </a:lnSpc>
                <a:spcBef>
                  <a:spcPts val="0"/>
                </a:spcBef>
                <a:spcAft>
                  <a:spcPts val="0"/>
                </a:spcAft>
                <a:buNone/>
              </a:pPr>
              <a:r>
                <a:rPr b="0" i="0" lang="en-US" sz="2375" u="none" cap="none" strike="noStrike">
                  <a:solidFill>
                    <a:srgbClr val="000000"/>
                  </a:solidFill>
                  <a:latin typeface="Inter"/>
                  <a:ea typeface="Inter"/>
                  <a:cs typeface="Inter"/>
                  <a:sym typeface="Inter"/>
                </a:rPr>
                <a:t>Dedicate time each month for organizing and reviewing financial documents.</a:t>
              </a:r>
              <a:endParaRPr/>
            </a:p>
          </p:txBody>
        </p:sp>
        <p:sp>
          <p:nvSpPr>
            <p:cNvPr id="721" name="Google Shape;721;p37"/>
            <p:cNvSpPr txBox="1"/>
            <p:nvPr/>
          </p:nvSpPr>
          <p:spPr>
            <a:xfrm>
              <a:off x="4233" y="-19050"/>
              <a:ext cx="3776409" cy="1114213"/>
            </a:xfrm>
            <a:prstGeom prst="rect">
              <a:avLst/>
            </a:prstGeom>
            <a:noFill/>
            <a:ln>
              <a:noFill/>
            </a:ln>
          </p:spPr>
          <p:txBody>
            <a:bodyPr anchorCtr="0" anchor="t" bIns="0" lIns="0" spcFirstLastPara="1" rIns="0" wrap="square" tIns="0">
              <a:spAutoFit/>
            </a:bodyPr>
            <a:lstStyle/>
            <a:p>
              <a:pPr indent="0" lvl="0" marL="0" marR="0" rtl="0" algn="ctr">
                <a:lnSpc>
                  <a:spcPct val="125028"/>
                </a:lnSpc>
                <a:spcBef>
                  <a:spcPts val="0"/>
                </a:spcBef>
                <a:spcAft>
                  <a:spcPts val="0"/>
                </a:spcAft>
                <a:buNone/>
              </a:pPr>
              <a:r>
                <a:rPr b="1" i="0" lang="en-US" sz="2649" u="none" cap="none" strike="noStrike">
                  <a:solidFill>
                    <a:srgbClr val="145757"/>
                  </a:solidFill>
                  <a:latin typeface="Inter"/>
                  <a:ea typeface="Inter"/>
                  <a:cs typeface="Inter"/>
                  <a:sym typeface="Inter"/>
                </a:rPr>
                <a:t>Set Regular Filing Times</a:t>
              </a:r>
              <a:endParaRPr/>
            </a:p>
          </p:txBody>
        </p:sp>
      </p:grpSp>
      <p:grpSp>
        <p:nvGrpSpPr>
          <p:cNvPr id="722" name="Google Shape;722;p37"/>
          <p:cNvGrpSpPr/>
          <p:nvPr/>
        </p:nvGrpSpPr>
        <p:grpSpPr>
          <a:xfrm>
            <a:off x="14199428" y="5281612"/>
            <a:ext cx="2835482" cy="4023258"/>
            <a:chOff x="0" y="-19050"/>
            <a:chExt cx="3780643" cy="5364343"/>
          </a:xfrm>
        </p:grpSpPr>
        <p:sp>
          <p:nvSpPr>
            <p:cNvPr id="723" name="Google Shape;723;p37"/>
            <p:cNvSpPr txBox="1"/>
            <p:nvPr/>
          </p:nvSpPr>
          <p:spPr>
            <a:xfrm>
              <a:off x="0" y="2039879"/>
              <a:ext cx="3780643" cy="3305414"/>
            </a:xfrm>
            <a:prstGeom prst="rect">
              <a:avLst/>
            </a:prstGeom>
            <a:noFill/>
            <a:ln>
              <a:noFill/>
            </a:ln>
          </p:spPr>
          <p:txBody>
            <a:bodyPr anchorCtr="0" anchor="t" bIns="0" lIns="0" spcFirstLastPara="1" rIns="0" wrap="square" tIns="0">
              <a:spAutoFit/>
            </a:bodyPr>
            <a:lstStyle/>
            <a:p>
              <a:pPr indent="0" lvl="0" marL="0" marR="0" rtl="0" algn="ctr">
                <a:lnSpc>
                  <a:spcPct val="149977"/>
                </a:lnSpc>
                <a:spcBef>
                  <a:spcPts val="0"/>
                </a:spcBef>
                <a:spcAft>
                  <a:spcPts val="0"/>
                </a:spcAft>
                <a:buNone/>
              </a:pPr>
              <a:r>
                <a:rPr b="0" i="0" lang="en-US" sz="2245" u="none" cap="none" strike="noStrike">
                  <a:solidFill>
                    <a:srgbClr val="000000"/>
                  </a:solidFill>
                  <a:latin typeface="Inter"/>
                  <a:ea typeface="Inter"/>
                  <a:cs typeface="Inter"/>
                  <a:sym typeface="Inter"/>
                </a:rPr>
                <a:t>Automate transaction tracking and categorization with reliable accounting tools like QuickBooks or Xero.</a:t>
              </a:r>
              <a:endParaRPr/>
            </a:p>
          </p:txBody>
        </p:sp>
        <p:sp>
          <p:nvSpPr>
            <p:cNvPr id="724" name="Google Shape;724;p37"/>
            <p:cNvSpPr txBox="1"/>
            <p:nvPr/>
          </p:nvSpPr>
          <p:spPr>
            <a:xfrm>
              <a:off x="4233" y="-19050"/>
              <a:ext cx="3776409" cy="1673013"/>
            </a:xfrm>
            <a:prstGeom prst="rect">
              <a:avLst/>
            </a:prstGeom>
            <a:noFill/>
            <a:ln>
              <a:noFill/>
            </a:ln>
          </p:spPr>
          <p:txBody>
            <a:bodyPr anchorCtr="0" anchor="t" bIns="0" lIns="0" spcFirstLastPara="1" rIns="0" wrap="square" tIns="0">
              <a:spAutoFit/>
            </a:bodyPr>
            <a:lstStyle/>
            <a:p>
              <a:pPr indent="0" lvl="0" marL="0" marR="0" rtl="0" algn="ctr">
                <a:lnSpc>
                  <a:spcPct val="125028"/>
                </a:lnSpc>
                <a:spcBef>
                  <a:spcPts val="0"/>
                </a:spcBef>
                <a:spcAft>
                  <a:spcPts val="0"/>
                </a:spcAft>
                <a:buNone/>
              </a:pPr>
              <a:r>
                <a:rPr b="1" i="0" lang="en-US" sz="2649" u="none" cap="none" strike="noStrike">
                  <a:solidFill>
                    <a:srgbClr val="145757"/>
                  </a:solidFill>
                  <a:latin typeface="Inter"/>
                  <a:ea typeface="Inter"/>
                  <a:cs typeface="Inter"/>
                  <a:sym typeface="Inter"/>
                </a:rPr>
                <a:t>Utilize Accounting Software</a:t>
              </a:r>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38"/>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5369" l="-1323" r="-60908" t="0"/>
            </a:stretch>
          </a:blipFill>
          <a:ln>
            <a:noFill/>
          </a:ln>
        </p:spPr>
      </p:sp>
      <p:grpSp>
        <p:nvGrpSpPr>
          <p:cNvPr id="730" name="Google Shape;730;p38"/>
          <p:cNvGrpSpPr/>
          <p:nvPr/>
        </p:nvGrpSpPr>
        <p:grpSpPr>
          <a:xfrm rot="2324529">
            <a:off x="13835765" y="7866717"/>
            <a:ext cx="8995367" cy="1938609"/>
            <a:chOff x="0" y="-38100"/>
            <a:chExt cx="4091398" cy="881745"/>
          </a:xfrm>
        </p:grpSpPr>
        <p:sp>
          <p:nvSpPr>
            <p:cNvPr id="731" name="Google Shape;731;p38"/>
            <p:cNvSpPr/>
            <p:nvPr/>
          </p:nvSpPr>
          <p:spPr>
            <a:xfrm>
              <a:off x="0" y="0"/>
              <a:ext cx="4091398" cy="843645"/>
            </a:xfrm>
            <a:custGeom>
              <a:rect b="b" l="l" r="r" t="t"/>
              <a:pathLst>
                <a:path extrusionOk="0" h="843645" w="4091398">
                  <a:moveTo>
                    <a:pt x="3881691" y="0"/>
                  </a:moveTo>
                  <a:lnTo>
                    <a:pt x="7744" y="0"/>
                  </a:lnTo>
                  <a:cubicBezTo>
                    <a:pt x="3467" y="0"/>
                    <a:pt x="0" y="3467"/>
                    <a:pt x="0" y="7744"/>
                  </a:cubicBezTo>
                  <a:lnTo>
                    <a:pt x="0" y="835902"/>
                  </a:lnTo>
                  <a:cubicBezTo>
                    <a:pt x="0" y="840178"/>
                    <a:pt x="3467" y="843645"/>
                    <a:pt x="7744" y="843645"/>
                  </a:cubicBezTo>
                  <a:lnTo>
                    <a:pt x="3881691" y="843645"/>
                  </a:lnTo>
                  <a:cubicBezTo>
                    <a:pt x="3886425" y="843645"/>
                    <a:pt x="3890741" y="840934"/>
                    <a:pt x="3892795" y="836669"/>
                  </a:cubicBezTo>
                  <a:lnTo>
                    <a:pt x="4089274" y="428799"/>
                  </a:lnTo>
                  <a:cubicBezTo>
                    <a:pt x="4091398" y="424390"/>
                    <a:pt x="4091398" y="419255"/>
                    <a:pt x="4089274" y="414846"/>
                  </a:cubicBezTo>
                  <a:lnTo>
                    <a:pt x="3892795" y="6976"/>
                  </a:lnTo>
                  <a:cubicBezTo>
                    <a:pt x="3890741" y="2711"/>
                    <a:pt x="3886425" y="0"/>
                    <a:pt x="3881691" y="0"/>
                  </a:cubicBezTo>
                  <a:close/>
                </a:path>
              </a:pathLst>
            </a:custGeom>
            <a:solidFill>
              <a:srgbClr val="1A27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38"/>
            <p:cNvSpPr txBox="1"/>
            <p:nvPr/>
          </p:nvSpPr>
          <p:spPr>
            <a:xfrm>
              <a:off x="0" y="-38100"/>
              <a:ext cx="3978335" cy="8817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33" name="Google Shape;733;p38"/>
          <p:cNvSpPr/>
          <p:nvPr/>
        </p:nvSpPr>
        <p:spPr>
          <a:xfrm>
            <a:off x="12070265" y="0"/>
            <a:ext cx="6217735" cy="10287000"/>
          </a:xfrm>
          <a:custGeom>
            <a:rect b="b" l="l" r="r" t="t"/>
            <a:pathLst>
              <a:path extrusionOk="0" h="10287000" w="6217735">
                <a:moveTo>
                  <a:pt x="0" y="0"/>
                </a:moveTo>
                <a:lnTo>
                  <a:pt x="6217735" y="0"/>
                </a:lnTo>
                <a:lnTo>
                  <a:pt x="6217735" y="10287000"/>
                </a:lnTo>
                <a:lnTo>
                  <a:pt x="0" y="10287000"/>
                </a:lnTo>
                <a:lnTo>
                  <a:pt x="0" y="0"/>
                </a:lnTo>
                <a:close/>
              </a:path>
            </a:pathLst>
          </a:custGeom>
          <a:blipFill rotWithShape="1">
            <a:blip r:embed="rId4">
              <a:alphaModFix/>
            </a:blip>
            <a:stretch>
              <a:fillRect b="0" l="-94862" r="-53918" t="0"/>
            </a:stretch>
          </a:blipFill>
          <a:ln>
            <a:noFill/>
          </a:ln>
        </p:spPr>
      </p:sp>
      <p:grpSp>
        <p:nvGrpSpPr>
          <p:cNvPr id="734" name="Google Shape;734;p38"/>
          <p:cNvGrpSpPr/>
          <p:nvPr/>
        </p:nvGrpSpPr>
        <p:grpSpPr>
          <a:xfrm>
            <a:off x="1028700" y="1265158"/>
            <a:ext cx="9627486" cy="7657157"/>
            <a:chOff x="0" y="-104775"/>
            <a:chExt cx="12836648" cy="10209543"/>
          </a:xfrm>
        </p:grpSpPr>
        <p:sp>
          <p:nvSpPr>
            <p:cNvPr id="735" name="Google Shape;735;p38"/>
            <p:cNvSpPr txBox="1"/>
            <p:nvPr/>
          </p:nvSpPr>
          <p:spPr>
            <a:xfrm>
              <a:off x="0" y="-104775"/>
              <a:ext cx="12836648" cy="123592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600" u="none" cap="none" strike="noStrike">
                  <a:solidFill>
                    <a:srgbClr val="0F1E42"/>
                  </a:solidFill>
                  <a:latin typeface="Inter"/>
                  <a:ea typeface="Inter"/>
                  <a:cs typeface="Inter"/>
                  <a:sym typeface="Inter"/>
                </a:rPr>
                <a:t>Why Bookkeeping Matters</a:t>
              </a:r>
              <a:endParaRPr/>
            </a:p>
          </p:txBody>
        </p:sp>
        <p:cxnSp>
          <p:nvCxnSpPr>
            <p:cNvPr id="736" name="Google Shape;736;p38"/>
            <p:cNvCxnSpPr/>
            <p:nvPr/>
          </p:nvCxnSpPr>
          <p:spPr>
            <a:xfrm>
              <a:off x="0" y="3589933"/>
              <a:ext cx="12836648" cy="0"/>
            </a:xfrm>
            <a:prstGeom prst="straightConnector1">
              <a:avLst/>
            </a:prstGeom>
            <a:noFill/>
            <a:ln cap="rnd" cmpd="sng" w="12700">
              <a:solidFill>
                <a:srgbClr val="844829"/>
              </a:solidFill>
              <a:prstDash val="solid"/>
              <a:round/>
              <a:headEnd len="sm" w="sm" type="none"/>
              <a:tailEnd len="sm" w="sm" type="none"/>
            </a:ln>
          </p:spPr>
        </p:cxnSp>
        <p:sp>
          <p:nvSpPr>
            <p:cNvPr id="737" name="Google Shape;737;p38"/>
            <p:cNvSpPr txBox="1"/>
            <p:nvPr/>
          </p:nvSpPr>
          <p:spPr>
            <a:xfrm>
              <a:off x="0" y="2467181"/>
              <a:ext cx="12836648" cy="56917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000000"/>
                  </a:solidFill>
                  <a:latin typeface="Inter"/>
                  <a:ea typeface="Inter"/>
                  <a:cs typeface="Inter"/>
                  <a:sym typeface="Inter"/>
                </a:rPr>
                <a:t>You need it to do your taxes.</a:t>
              </a:r>
              <a:endParaRPr/>
            </a:p>
          </p:txBody>
        </p:sp>
        <p:cxnSp>
          <p:nvCxnSpPr>
            <p:cNvPr id="738" name="Google Shape;738;p38"/>
            <p:cNvCxnSpPr/>
            <p:nvPr/>
          </p:nvCxnSpPr>
          <p:spPr>
            <a:xfrm>
              <a:off x="0" y="5218642"/>
              <a:ext cx="12836648" cy="0"/>
            </a:xfrm>
            <a:prstGeom prst="straightConnector1">
              <a:avLst/>
            </a:prstGeom>
            <a:noFill/>
            <a:ln cap="rnd" cmpd="sng" w="12700">
              <a:solidFill>
                <a:srgbClr val="844829"/>
              </a:solidFill>
              <a:prstDash val="solid"/>
              <a:round/>
              <a:headEnd len="sm" w="sm" type="none"/>
              <a:tailEnd len="sm" w="sm" type="none"/>
            </a:ln>
          </p:spPr>
        </p:cxnSp>
        <p:sp>
          <p:nvSpPr>
            <p:cNvPr id="739" name="Google Shape;739;p38"/>
            <p:cNvSpPr txBox="1"/>
            <p:nvPr/>
          </p:nvSpPr>
          <p:spPr>
            <a:xfrm>
              <a:off x="0" y="4095889"/>
              <a:ext cx="12836648" cy="56917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000000"/>
                  </a:solidFill>
                  <a:latin typeface="Inter"/>
                  <a:ea typeface="Inter"/>
                  <a:cs typeface="Inter"/>
                  <a:sym typeface="Inter"/>
                </a:rPr>
                <a:t>It ensures that you don’t miss out on tax deductions.</a:t>
              </a:r>
              <a:endParaRPr/>
            </a:p>
          </p:txBody>
        </p:sp>
        <p:cxnSp>
          <p:nvCxnSpPr>
            <p:cNvPr id="740" name="Google Shape;740;p38"/>
            <p:cNvCxnSpPr/>
            <p:nvPr/>
          </p:nvCxnSpPr>
          <p:spPr>
            <a:xfrm>
              <a:off x="0" y="6847350"/>
              <a:ext cx="12836648" cy="0"/>
            </a:xfrm>
            <a:prstGeom prst="straightConnector1">
              <a:avLst/>
            </a:prstGeom>
            <a:noFill/>
            <a:ln cap="rnd" cmpd="sng" w="12700">
              <a:solidFill>
                <a:srgbClr val="844829"/>
              </a:solidFill>
              <a:prstDash val="solid"/>
              <a:round/>
              <a:headEnd len="sm" w="sm" type="none"/>
              <a:tailEnd len="sm" w="sm" type="none"/>
            </a:ln>
          </p:spPr>
        </p:cxnSp>
        <p:sp>
          <p:nvSpPr>
            <p:cNvPr id="741" name="Google Shape;741;p38"/>
            <p:cNvSpPr txBox="1"/>
            <p:nvPr/>
          </p:nvSpPr>
          <p:spPr>
            <a:xfrm>
              <a:off x="0" y="5724598"/>
              <a:ext cx="12836648" cy="56917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000000"/>
                  </a:solidFill>
                  <a:latin typeface="Inter"/>
                  <a:ea typeface="Inter"/>
                  <a:cs typeface="Inter"/>
                  <a:sym typeface="Inter"/>
                </a:rPr>
                <a:t>It tells you where your money is going.</a:t>
              </a:r>
              <a:endParaRPr/>
            </a:p>
          </p:txBody>
        </p:sp>
        <p:cxnSp>
          <p:nvCxnSpPr>
            <p:cNvPr id="742" name="Google Shape;742;p38"/>
            <p:cNvCxnSpPr/>
            <p:nvPr/>
          </p:nvCxnSpPr>
          <p:spPr>
            <a:xfrm>
              <a:off x="0" y="8476059"/>
              <a:ext cx="12836648" cy="0"/>
            </a:xfrm>
            <a:prstGeom prst="straightConnector1">
              <a:avLst/>
            </a:prstGeom>
            <a:noFill/>
            <a:ln cap="rnd" cmpd="sng" w="12700">
              <a:solidFill>
                <a:srgbClr val="844829"/>
              </a:solidFill>
              <a:prstDash val="solid"/>
              <a:round/>
              <a:headEnd len="sm" w="sm" type="none"/>
              <a:tailEnd len="sm" w="sm" type="none"/>
            </a:ln>
          </p:spPr>
        </p:cxnSp>
        <p:sp>
          <p:nvSpPr>
            <p:cNvPr id="743" name="Google Shape;743;p38"/>
            <p:cNvSpPr txBox="1"/>
            <p:nvPr/>
          </p:nvSpPr>
          <p:spPr>
            <a:xfrm>
              <a:off x="0" y="7353307"/>
              <a:ext cx="12836648" cy="56917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000000"/>
                  </a:solidFill>
                  <a:latin typeface="Inter"/>
                  <a:ea typeface="Inter"/>
                  <a:cs typeface="Inter"/>
                  <a:sym typeface="Inter"/>
                </a:rPr>
                <a:t>You need it to borrow money.</a:t>
              </a:r>
              <a:endParaRPr/>
            </a:p>
          </p:txBody>
        </p:sp>
        <p:cxnSp>
          <p:nvCxnSpPr>
            <p:cNvPr id="744" name="Google Shape;744;p38"/>
            <p:cNvCxnSpPr/>
            <p:nvPr/>
          </p:nvCxnSpPr>
          <p:spPr>
            <a:xfrm>
              <a:off x="0" y="10104768"/>
              <a:ext cx="12836648" cy="0"/>
            </a:xfrm>
            <a:prstGeom prst="straightConnector1">
              <a:avLst/>
            </a:prstGeom>
            <a:noFill/>
            <a:ln cap="rnd" cmpd="sng" w="12700">
              <a:solidFill>
                <a:srgbClr val="844829"/>
              </a:solidFill>
              <a:prstDash val="solid"/>
              <a:round/>
              <a:headEnd len="sm" w="sm" type="none"/>
              <a:tailEnd len="sm" w="sm" type="none"/>
            </a:ln>
          </p:spPr>
        </p:cxnSp>
        <p:sp>
          <p:nvSpPr>
            <p:cNvPr id="745" name="Google Shape;745;p38"/>
            <p:cNvSpPr txBox="1"/>
            <p:nvPr/>
          </p:nvSpPr>
          <p:spPr>
            <a:xfrm>
              <a:off x="0" y="8982015"/>
              <a:ext cx="12836648" cy="56917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600" u="none" cap="none" strike="noStrike">
                  <a:solidFill>
                    <a:srgbClr val="000000"/>
                  </a:solidFill>
                  <a:latin typeface="Inter"/>
                  <a:ea typeface="Inter"/>
                  <a:cs typeface="Inter"/>
                  <a:sym typeface="Inter"/>
                </a:rPr>
                <a:t>It helps you catch errors quickly.</a:t>
              </a:r>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39"/>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5369" l="-1323" r="-60908" t="0"/>
            </a:stretch>
          </a:blipFill>
          <a:ln>
            <a:noFill/>
          </a:ln>
        </p:spPr>
      </p:sp>
      <p:sp>
        <p:nvSpPr>
          <p:cNvPr id="755" name="Google Shape;755;p39"/>
          <p:cNvSpPr/>
          <p:nvPr/>
        </p:nvSpPr>
        <p:spPr>
          <a:xfrm>
            <a:off x="271999" y="271999"/>
            <a:ext cx="7908899" cy="9743002"/>
          </a:xfrm>
          <a:custGeom>
            <a:rect b="b" l="l" r="r" t="t"/>
            <a:pathLst>
              <a:path extrusionOk="0" h="9743002" w="7908899">
                <a:moveTo>
                  <a:pt x="0" y="0"/>
                </a:moveTo>
                <a:lnTo>
                  <a:pt x="7908899" y="0"/>
                </a:lnTo>
                <a:lnTo>
                  <a:pt x="7908899" y="9743002"/>
                </a:lnTo>
                <a:lnTo>
                  <a:pt x="0" y="9743002"/>
                </a:lnTo>
                <a:lnTo>
                  <a:pt x="0" y="0"/>
                </a:lnTo>
                <a:close/>
              </a:path>
            </a:pathLst>
          </a:custGeom>
          <a:blipFill rotWithShape="1">
            <a:blip r:embed="rId4">
              <a:alphaModFix/>
            </a:blip>
            <a:stretch>
              <a:fillRect b="0" l="-42448" r="-42446" t="0"/>
            </a:stretch>
          </a:blipFill>
          <a:ln>
            <a:noFill/>
          </a:ln>
        </p:spPr>
      </p:sp>
      <p:sp>
        <p:nvSpPr>
          <p:cNvPr id="756" name="Google Shape;756;p39"/>
          <p:cNvSpPr txBox="1"/>
          <p:nvPr/>
        </p:nvSpPr>
        <p:spPr>
          <a:xfrm>
            <a:off x="9144000" y="1884361"/>
            <a:ext cx="8960659" cy="29432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6460" u="none" cap="none" strike="noStrike">
                <a:solidFill>
                  <a:srgbClr val="8B5336"/>
                </a:solidFill>
                <a:latin typeface="Inter"/>
                <a:ea typeface="Inter"/>
                <a:cs typeface="Inter"/>
                <a:sym typeface="Inter"/>
              </a:rPr>
              <a:t>The First Seven Steps of a Bookkeeping Process</a:t>
            </a:r>
            <a:endParaRPr/>
          </a:p>
        </p:txBody>
      </p:sp>
      <p:sp>
        <p:nvSpPr>
          <p:cNvPr id="757" name="Google Shape;757;p39"/>
          <p:cNvSpPr txBox="1"/>
          <p:nvPr/>
        </p:nvSpPr>
        <p:spPr>
          <a:xfrm>
            <a:off x="9144000" y="5812311"/>
            <a:ext cx="7767627" cy="2854248"/>
          </a:xfrm>
          <a:prstGeom prst="rect">
            <a:avLst/>
          </a:prstGeom>
          <a:noFill/>
          <a:ln>
            <a:noFill/>
          </a:ln>
        </p:spPr>
        <p:txBody>
          <a:bodyPr anchorCtr="0" anchor="t" bIns="0" lIns="0" spcFirstLastPara="1" rIns="0" wrap="square" tIns="0">
            <a:spAutoFit/>
          </a:bodyPr>
          <a:lstStyle/>
          <a:p>
            <a:pPr indent="-270533" lvl="1" marL="541066" marR="0" rtl="0" algn="l">
              <a:lnSpc>
                <a:spcPct val="129968"/>
              </a:lnSpc>
              <a:spcBef>
                <a:spcPts val="0"/>
              </a:spcBef>
              <a:spcAft>
                <a:spcPts val="0"/>
              </a:spcAft>
              <a:buClr>
                <a:srgbClr val="0F1E42"/>
              </a:buClr>
              <a:buSzPts val="2506"/>
              <a:buFont typeface="Arial"/>
              <a:buChar char="•"/>
            </a:pPr>
            <a:r>
              <a:rPr b="0" i="0" lang="en-US" sz="2506" u="none" cap="none" strike="noStrike">
                <a:solidFill>
                  <a:srgbClr val="0F1E42"/>
                </a:solidFill>
                <a:latin typeface="Inter"/>
                <a:ea typeface="Inter"/>
                <a:cs typeface="Inter"/>
                <a:sym typeface="Inter"/>
              </a:rPr>
              <a:t>Choose an Accounting method: Cash or Accrual</a:t>
            </a:r>
            <a:endParaRPr/>
          </a:p>
          <a:p>
            <a:pPr indent="-270533" lvl="1" marL="541066" marR="0" rtl="0" algn="l">
              <a:lnSpc>
                <a:spcPct val="129968"/>
              </a:lnSpc>
              <a:spcBef>
                <a:spcPts val="0"/>
              </a:spcBef>
              <a:spcAft>
                <a:spcPts val="0"/>
              </a:spcAft>
              <a:buClr>
                <a:srgbClr val="0F1E42"/>
              </a:buClr>
              <a:buSzPts val="2506"/>
              <a:buFont typeface="Arial"/>
              <a:buChar char="•"/>
            </a:pPr>
            <a:r>
              <a:rPr b="0" i="0" lang="en-US" sz="2506" u="none" cap="none" strike="noStrike">
                <a:solidFill>
                  <a:srgbClr val="0F1E42"/>
                </a:solidFill>
                <a:latin typeface="Inter"/>
                <a:ea typeface="Inter"/>
                <a:cs typeface="Inter"/>
                <a:sym typeface="Inter"/>
              </a:rPr>
              <a:t>Separate Your Business and Personal Expenses</a:t>
            </a:r>
            <a:endParaRPr/>
          </a:p>
          <a:p>
            <a:pPr indent="-270533" lvl="1" marL="541066" marR="0" rtl="0" algn="l">
              <a:lnSpc>
                <a:spcPct val="129968"/>
              </a:lnSpc>
              <a:spcBef>
                <a:spcPts val="0"/>
              </a:spcBef>
              <a:spcAft>
                <a:spcPts val="0"/>
              </a:spcAft>
              <a:buClr>
                <a:srgbClr val="0F1E42"/>
              </a:buClr>
              <a:buSzPts val="2506"/>
              <a:buFont typeface="Arial"/>
              <a:buChar char="•"/>
            </a:pPr>
            <a:r>
              <a:rPr b="0" i="0" lang="en-US" sz="2506" u="none" cap="none" strike="noStrike">
                <a:solidFill>
                  <a:srgbClr val="0F1E42"/>
                </a:solidFill>
                <a:latin typeface="Inter"/>
                <a:ea typeface="Inter"/>
                <a:cs typeface="Inter"/>
                <a:sym typeface="Inter"/>
              </a:rPr>
              <a:t>Choose the Right Tools</a:t>
            </a:r>
            <a:endParaRPr/>
          </a:p>
          <a:p>
            <a:pPr indent="-270533" lvl="1" marL="541066" marR="0" rtl="0" algn="l">
              <a:lnSpc>
                <a:spcPct val="129968"/>
              </a:lnSpc>
              <a:spcBef>
                <a:spcPts val="0"/>
              </a:spcBef>
              <a:spcAft>
                <a:spcPts val="0"/>
              </a:spcAft>
              <a:buClr>
                <a:srgbClr val="0F1E42"/>
              </a:buClr>
              <a:buSzPts val="2506"/>
              <a:buFont typeface="Arial"/>
              <a:buChar char="•"/>
            </a:pPr>
            <a:r>
              <a:rPr b="0" i="0" lang="en-US" sz="2506" u="none" cap="none" strike="noStrike">
                <a:solidFill>
                  <a:srgbClr val="0F1E42"/>
                </a:solidFill>
                <a:latin typeface="Inter"/>
                <a:ea typeface="Inter"/>
                <a:cs typeface="Inter"/>
                <a:sym typeface="Inter"/>
              </a:rPr>
              <a:t>Choose a Bookkeeping System</a:t>
            </a:r>
            <a:endParaRPr/>
          </a:p>
          <a:p>
            <a:pPr indent="-270533" lvl="1" marL="541066" marR="0" rtl="0" algn="l">
              <a:lnSpc>
                <a:spcPct val="129968"/>
              </a:lnSpc>
              <a:spcBef>
                <a:spcPts val="0"/>
              </a:spcBef>
              <a:spcAft>
                <a:spcPts val="0"/>
              </a:spcAft>
              <a:buClr>
                <a:srgbClr val="0F1E42"/>
              </a:buClr>
              <a:buSzPts val="2506"/>
              <a:buFont typeface="Arial"/>
              <a:buChar char="•"/>
            </a:pPr>
            <a:r>
              <a:rPr b="0" i="0" lang="en-US" sz="2506" u="none" cap="none" strike="noStrike">
                <a:solidFill>
                  <a:srgbClr val="0F1E42"/>
                </a:solidFill>
                <a:latin typeface="Inter"/>
                <a:ea typeface="Inter"/>
                <a:cs typeface="Inter"/>
                <a:sym typeface="Inter"/>
              </a:rPr>
              <a:t>Make Sure Your Transactions are Categorized</a:t>
            </a:r>
            <a:endParaRPr/>
          </a:p>
          <a:p>
            <a:pPr indent="-270533" lvl="1" marL="541066" marR="0" rtl="0" algn="l">
              <a:lnSpc>
                <a:spcPct val="129968"/>
              </a:lnSpc>
              <a:spcBef>
                <a:spcPts val="0"/>
              </a:spcBef>
              <a:spcAft>
                <a:spcPts val="0"/>
              </a:spcAft>
              <a:buClr>
                <a:srgbClr val="0F1E42"/>
              </a:buClr>
              <a:buSzPts val="2506"/>
              <a:buFont typeface="Arial"/>
              <a:buChar char="•"/>
            </a:pPr>
            <a:r>
              <a:rPr b="0" i="0" lang="en-US" sz="2506" u="none" cap="none" strike="noStrike">
                <a:solidFill>
                  <a:srgbClr val="0F1E42"/>
                </a:solidFill>
                <a:latin typeface="Inter"/>
                <a:ea typeface="Inter"/>
                <a:cs typeface="Inter"/>
                <a:sym typeface="Inter"/>
              </a:rPr>
              <a:t>Choose a System for Storing Your Documents</a:t>
            </a:r>
            <a:endParaRPr/>
          </a:p>
          <a:p>
            <a:pPr indent="-270533" lvl="1" marL="541066" marR="0" rtl="0" algn="l">
              <a:lnSpc>
                <a:spcPct val="129968"/>
              </a:lnSpc>
              <a:spcBef>
                <a:spcPts val="0"/>
              </a:spcBef>
              <a:spcAft>
                <a:spcPts val="0"/>
              </a:spcAft>
              <a:buClr>
                <a:srgbClr val="0F1E42"/>
              </a:buClr>
              <a:buSzPts val="2506"/>
              <a:buFont typeface="Arial"/>
              <a:buChar char="•"/>
            </a:pPr>
            <a:r>
              <a:rPr b="0" i="0" lang="en-US" sz="2506" u="none" cap="none" strike="noStrike">
                <a:solidFill>
                  <a:srgbClr val="0F1E42"/>
                </a:solidFill>
                <a:latin typeface="Inter"/>
                <a:ea typeface="Inter"/>
                <a:cs typeface="Inter"/>
                <a:sym typeface="Inter"/>
              </a:rPr>
              <a:t>Organize your Deductions</a:t>
            </a:r>
            <a:endParaRPr/>
          </a:p>
        </p:txBody>
      </p:sp>
      <p:cxnSp>
        <p:nvCxnSpPr>
          <p:cNvPr id="758" name="Google Shape;758;p39"/>
          <p:cNvCxnSpPr/>
          <p:nvPr/>
        </p:nvCxnSpPr>
        <p:spPr>
          <a:xfrm>
            <a:off x="9144000" y="5195888"/>
            <a:ext cx="8384422" cy="0"/>
          </a:xfrm>
          <a:prstGeom prst="straightConnector1">
            <a:avLst/>
          </a:prstGeom>
          <a:noFill/>
          <a:ln cap="flat" cmpd="sng" w="104775">
            <a:solidFill>
              <a:srgbClr val="163F5A"/>
            </a:solidFill>
            <a:prstDash val="solid"/>
            <a:round/>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4"/>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57" l="0" r="0" t="-9258"/>
            </a:stretch>
          </a:blipFill>
          <a:ln>
            <a:noFill/>
          </a:ln>
        </p:spPr>
      </p:sp>
      <p:sp>
        <p:nvSpPr>
          <p:cNvPr id="166" name="Google Shape;166;p4"/>
          <p:cNvSpPr txBox="1"/>
          <p:nvPr/>
        </p:nvSpPr>
        <p:spPr>
          <a:xfrm>
            <a:off x="1028700" y="8138046"/>
            <a:ext cx="8115300" cy="782320"/>
          </a:xfrm>
          <a:prstGeom prst="rect">
            <a:avLst/>
          </a:prstGeom>
          <a:noFill/>
          <a:ln>
            <a:noFill/>
          </a:ln>
        </p:spPr>
        <p:txBody>
          <a:bodyPr anchorCtr="0" anchor="t" bIns="0" lIns="0" spcFirstLastPara="1" rIns="0" wrap="square" tIns="0">
            <a:spAutoFit/>
          </a:bodyPr>
          <a:lstStyle/>
          <a:p>
            <a:pPr indent="0" lvl="0" marL="0" marR="0" rtl="0" algn="just">
              <a:lnSpc>
                <a:spcPct val="140018"/>
              </a:lnSpc>
              <a:spcBef>
                <a:spcPts val="0"/>
              </a:spcBef>
              <a:spcAft>
                <a:spcPts val="0"/>
              </a:spcAft>
              <a:buNone/>
            </a:pPr>
            <a:r>
              <a:rPr b="0" i="0" lang="en-US" sz="2199" u="none" cap="none" strike="noStrike">
                <a:solidFill>
                  <a:srgbClr val="000000"/>
                </a:solidFill>
                <a:latin typeface="Poppins"/>
                <a:ea typeface="Poppins"/>
                <a:cs typeface="Poppins"/>
                <a:sym typeface="Poppins"/>
              </a:rPr>
              <a:t>Getting it right greatly increases your chance of running a profitable and relatively trouble-free business.</a:t>
            </a:r>
            <a:endParaRPr/>
          </a:p>
        </p:txBody>
      </p:sp>
      <p:pic>
        <p:nvPicPr>
          <p:cNvPr id="167" name="Google Shape;167;p4"/>
          <p:cNvPicPr preferRelativeResize="0"/>
          <p:nvPr/>
        </p:nvPicPr>
        <p:blipFill rotWithShape="1">
          <a:blip r:embed="rId4">
            <a:alphaModFix/>
          </a:blip>
          <a:srcRect b="0" l="40212" r="16951" t="0"/>
          <a:stretch/>
        </p:blipFill>
        <p:spPr>
          <a:xfrm>
            <a:off x="11619102" y="-437261"/>
            <a:ext cx="6964153" cy="10831841"/>
          </a:xfrm>
          <a:prstGeom prst="rect">
            <a:avLst/>
          </a:prstGeom>
          <a:noFill/>
          <a:ln>
            <a:noFill/>
          </a:ln>
        </p:spPr>
      </p:pic>
      <p:grpSp>
        <p:nvGrpSpPr>
          <p:cNvPr id="168" name="Google Shape;168;p4"/>
          <p:cNvGrpSpPr/>
          <p:nvPr/>
        </p:nvGrpSpPr>
        <p:grpSpPr>
          <a:xfrm rot="10799999">
            <a:off x="8927887" y="6253292"/>
            <a:ext cx="5443005" cy="4805153"/>
            <a:chOff x="0" y="-6350"/>
            <a:chExt cx="812800" cy="717550"/>
          </a:xfrm>
        </p:grpSpPr>
        <p:sp>
          <p:nvSpPr>
            <p:cNvPr id="169" name="Google Shape;169;p4"/>
            <p:cNvSpPr/>
            <p:nvPr/>
          </p:nvSpPr>
          <p:spPr>
            <a:xfrm>
              <a:off x="0" y="0"/>
              <a:ext cx="812800" cy="711200"/>
            </a:xfrm>
            <a:custGeom>
              <a:rect b="b" l="l" r="r" t="t"/>
              <a:pathLst>
                <a:path extrusionOk="0" h="711200" w="812800">
                  <a:moveTo>
                    <a:pt x="406400" y="711200"/>
                  </a:moveTo>
                  <a:lnTo>
                    <a:pt x="812800" y="0"/>
                  </a:lnTo>
                  <a:lnTo>
                    <a:pt x="0" y="0"/>
                  </a:lnTo>
                  <a:lnTo>
                    <a:pt x="406400" y="711200"/>
                  </a:lnTo>
                  <a:close/>
                </a:path>
              </a:pathLst>
            </a:custGeom>
            <a:solidFill>
              <a:srgbClr val="003D60"/>
            </a:solidFill>
            <a:ln>
              <a:noFill/>
            </a:ln>
          </p:spPr>
        </p:sp>
        <p:sp>
          <p:nvSpPr>
            <p:cNvPr id="170" name="Google Shape;170;p4"/>
            <p:cNvSpPr txBox="1"/>
            <p:nvPr/>
          </p:nvSpPr>
          <p:spPr>
            <a:xfrm>
              <a:off x="127000" y="-6350"/>
              <a:ext cx="558800" cy="3873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1" name="Google Shape;171;p4"/>
          <p:cNvSpPr/>
          <p:nvPr/>
        </p:nvSpPr>
        <p:spPr>
          <a:xfrm rot="3609890">
            <a:off x="8010835" y="8023804"/>
            <a:ext cx="7216534" cy="342785"/>
          </a:xfrm>
          <a:custGeom>
            <a:rect b="b" l="l" r="r" t="t"/>
            <a:pathLst>
              <a:path extrusionOk="0" h="342785" w="7216534">
                <a:moveTo>
                  <a:pt x="0" y="0"/>
                </a:moveTo>
                <a:lnTo>
                  <a:pt x="7216534" y="0"/>
                </a:lnTo>
                <a:lnTo>
                  <a:pt x="7216534" y="342785"/>
                </a:lnTo>
                <a:lnTo>
                  <a:pt x="0" y="342785"/>
                </a:lnTo>
                <a:lnTo>
                  <a:pt x="0" y="0"/>
                </a:lnTo>
                <a:close/>
              </a:path>
            </a:pathLst>
          </a:custGeom>
          <a:blipFill rotWithShape="1">
            <a:blip r:embed="rId5">
              <a:alphaModFix amt="55000"/>
            </a:blip>
            <a:stretch>
              <a:fillRect b="0" l="0" r="0" t="0"/>
            </a:stretch>
          </a:blipFill>
          <a:ln>
            <a:noFill/>
          </a:ln>
        </p:spPr>
      </p:sp>
      <p:sp>
        <p:nvSpPr>
          <p:cNvPr id="172" name="Google Shape;172;p4"/>
          <p:cNvSpPr/>
          <p:nvPr/>
        </p:nvSpPr>
        <p:spPr>
          <a:xfrm rot="-4357799">
            <a:off x="9281916" y="1895952"/>
            <a:ext cx="7216534" cy="342785"/>
          </a:xfrm>
          <a:custGeom>
            <a:rect b="b" l="l" r="r" t="t"/>
            <a:pathLst>
              <a:path extrusionOk="0" h="342785" w="7216534">
                <a:moveTo>
                  <a:pt x="0" y="0"/>
                </a:moveTo>
                <a:lnTo>
                  <a:pt x="7216534" y="0"/>
                </a:lnTo>
                <a:lnTo>
                  <a:pt x="7216534" y="342785"/>
                </a:lnTo>
                <a:lnTo>
                  <a:pt x="0" y="342785"/>
                </a:lnTo>
                <a:lnTo>
                  <a:pt x="0" y="0"/>
                </a:lnTo>
                <a:close/>
              </a:path>
            </a:pathLst>
          </a:custGeom>
          <a:blipFill rotWithShape="1">
            <a:blip r:embed="rId5">
              <a:alphaModFix amt="55000"/>
            </a:blip>
            <a:stretch>
              <a:fillRect b="0" l="0" r="0" t="0"/>
            </a:stretch>
          </a:blipFill>
          <a:ln>
            <a:noFill/>
          </a:ln>
        </p:spPr>
      </p:sp>
      <p:grpSp>
        <p:nvGrpSpPr>
          <p:cNvPr id="173" name="Google Shape;173;p4"/>
          <p:cNvGrpSpPr/>
          <p:nvPr/>
        </p:nvGrpSpPr>
        <p:grpSpPr>
          <a:xfrm rot="-1772257">
            <a:off x="11628376" y="4117495"/>
            <a:ext cx="1688777" cy="7679833"/>
            <a:chOff x="0" y="-57150"/>
            <a:chExt cx="444781" cy="2022672"/>
          </a:xfrm>
        </p:grpSpPr>
        <p:sp>
          <p:nvSpPr>
            <p:cNvPr id="174" name="Google Shape;174;p4"/>
            <p:cNvSpPr/>
            <p:nvPr/>
          </p:nvSpPr>
          <p:spPr>
            <a:xfrm>
              <a:off x="0" y="0"/>
              <a:ext cx="444781" cy="1965522"/>
            </a:xfrm>
            <a:custGeom>
              <a:rect b="b" l="l" r="r" t="t"/>
              <a:pathLst>
                <a:path extrusionOk="0" h="1965522" w="444781">
                  <a:moveTo>
                    <a:pt x="0" y="0"/>
                  </a:moveTo>
                  <a:lnTo>
                    <a:pt x="444781" y="0"/>
                  </a:lnTo>
                  <a:lnTo>
                    <a:pt x="444781" y="1965522"/>
                  </a:lnTo>
                  <a:lnTo>
                    <a:pt x="0" y="1965522"/>
                  </a:lnTo>
                  <a:close/>
                </a:path>
              </a:pathLst>
            </a:custGeom>
            <a:solidFill>
              <a:srgbClr val="FFBC00"/>
            </a:solidFill>
            <a:ln>
              <a:noFill/>
            </a:ln>
          </p:spPr>
        </p:sp>
        <p:sp>
          <p:nvSpPr>
            <p:cNvPr id="175" name="Google Shape;175;p4"/>
            <p:cNvSpPr txBox="1"/>
            <p:nvPr/>
          </p:nvSpPr>
          <p:spPr>
            <a:xfrm>
              <a:off x="0" y="-57150"/>
              <a:ext cx="444781" cy="20226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6" name="Google Shape;176;p4"/>
          <p:cNvGrpSpPr/>
          <p:nvPr/>
        </p:nvGrpSpPr>
        <p:grpSpPr>
          <a:xfrm rot="997894">
            <a:off x="10909332" y="-1333253"/>
            <a:ext cx="1758392" cy="6946337"/>
            <a:chOff x="0" y="-57150"/>
            <a:chExt cx="463116" cy="1829488"/>
          </a:xfrm>
        </p:grpSpPr>
        <p:sp>
          <p:nvSpPr>
            <p:cNvPr id="177" name="Google Shape;177;p4"/>
            <p:cNvSpPr/>
            <p:nvPr/>
          </p:nvSpPr>
          <p:spPr>
            <a:xfrm>
              <a:off x="0" y="0"/>
              <a:ext cx="463116" cy="1772338"/>
            </a:xfrm>
            <a:custGeom>
              <a:rect b="b" l="l" r="r" t="t"/>
              <a:pathLst>
                <a:path extrusionOk="0" h="1772338" w="463116">
                  <a:moveTo>
                    <a:pt x="0" y="0"/>
                  </a:moveTo>
                  <a:lnTo>
                    <a:pt x="463116" y="0"/>
                  </a:lnTo>
                  <a:lnTo>
                    <a:pt x="463116" y="1772338"/>
                  </a:lnTo>
                  <a:lnTo>
                    <a:pt x="0" y="1772338"/>
                  </a:lnTo>
                  <a:close/>
                </a:path>
              </a:pathLst>
            </a:custGeom>
            <a:solidFill>
              <a:srgbClr val="FFBC00"/>
            </a:solidFill>
            <a:ln>
              <a:noFill/>
            </a:ln>
          </p:spPr>
        </p:sp>
        <p:sp>
          <p:nvSpPr>
            <p:cNvPr id="178" name="Google Shape;178;p4"/>
            <p:cNvSpPr txBox="1"/>
            <p:nvPr/>
          </p:nvSpPr>
          <p:spPr>
            <a:xfrm>
              <a:off x="0" y="-57150"/>
              <a:ext cx="463116" cy="182948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9" name="Google Shape;179;p4"/>
          <p:cNvSpPr txBox="1"/>
          <p:nvPr/>
        </p:nvSpPr>
        <p:spPr>
          <a:xfrm>
            <a:off x="1028700" y="1104187"/>
            <a:ext cx="7899187" cy="246986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564" u="none" cap="none" strike="noStrike">
                <a:solidFill>
                  <a:srgbClr val="844829"/>
                </a:solidFill>
                <a:latin typeface="League Spartan"/>
                <a:ea typeface="League Spartan"/>
                <a:cs typeface="League Spartan"/>
                <a:sym typeface="League Spartan"/>
              </a:rPr>
              <a:t>WHY DOES IT MATTER?</a:t>
            </a:r>
            <a:endParaRPr/>
          </a:p>
        </p:txBody>
      </p:sp>
      <p:sp>
        <p:nvSpPr>
          <p:cNvPr id="180" name="Google Shape;180;p4"/>
          <p:cNvSpPr txBox="1"/>
          <p:nvPr/>
        </p:nvSpPr>
        <p:spPr>
          <a:xfrm>
            <a:off x="1028700" y="4274771"/>
            <a:ext cx="7899187" cy="3055877"/>
          </a:xfrm>
          <a:prstGeom prst="rect">
            <a:avLst/>
          </a:prstGeom>
          <a:noFill/>
          <a:ln>
            <a:noFill/>
          </a:ln>
        </p:spPr>
        <p:txBody>
          <a:bodyPr anchorCtr="0" anchor="t" bIns="0" lIns="0" spcFirstLastPara="1" rIns="0" wrap="square" tIns="0">
            <a:spAutoFit/>
          </a:bodyPr>
          <a:lstStyle/>
          <a:p>
            <a:pPr indent="0" lvl="0" marL="0" marR="0" rtl="0" algn="l">
              <a:lnSpc>
                <a:spcPct val="140009"/>
              </a:lnSpc>
              <a:spcBef>
                <a:spcPts val="0"/>
              </a:spcBef>
              <a:spcAft>
                <a:spcPts val="0"/>
              </a:spcAft>
              <a:buNone/>
            </a:pPr>
            <a:r>
              <a:rPr b="1" i="0" lang="en-US" sz="4294" u="none" cap="none" strike="noStrike">
                <a:solidFill>
                  <a:srgbClr val="0F1E42"/>
                </a:solidFill>
                <a:latin typeface="Poppins"/>
                <a:ea typeface="Poppins"/>
                <a:cs typeface="Poppins"/>
                <a:sym typeface="Poppins"/>
              </a:rPr>
              <a:t>PAYING TOO MUCH TAX IS LIKE GIVING MONEY AWAY. </a:t>
            </a:r>
            <a:endParaRPr/>
          </a:p>
          <a:p>
            <a:pPr indent="0" lvl="0" marL="0" marR="0" rtl="0" algn="l">
              <a:lnSpc>
                <a:spcPct val="140009"/>
              </a:lnSpc>
              <a:spcBef>
                <a:spcPts val="0"/>
              </a:spcBef>
              <a:spcAft>
                <a:spcPts val="0"/>
              </a:spcAft>
              <a:buNone/>
            </a:pPr>
            <a:r>
              <a:rPr b="1" i="0" lang="en-US" sz="4294" u="none" cap="none" strike="noStrike">
                <a:solidFill>
                  <a:srgbClr val="0F1E42"/>
                </a:solidFill>
                <a:latin typeface="Poppins"/>
                <a:ea typeface="Poppins"/>
                <a:cs typeface="Poppins"/>
                <a:sym typeface="Poppins"/>
              </a:rPr>
              <a:t>PAYING TOO LITTLE CAN GET YOU IN TROUBLE.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40"/>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5369" l="-1323" r="-60908" t="0"/>
            </a:stretch>
          </a:blipFill>
          <a:ln>
            <a:noFill/>
          </a:ln>
        </p:spPr>
      </p:sp>
      <p:sp>
        <p:nvSpPr>
          <p:cNvPr id="764" name="Google Shape;764;p40"/>
          <p:cNvSpPr/>
          <p:nvPr/>
        </p:nvSpPr>
        <p:spPr>
          <a:xfrm>
            <a:off x="6853636" y="585317"/>
            <a:ext cx="4580728" cy="3997539"/>
          </a:xfrm>
          <a:custGeom>
            <a:rect b="b" l="l" r="r" t="t"/>
            <a:pathLst>
              <a:path extrusionOk="0" h="3997539" w="4580728">
                <a:moveTo>
                  <a:pt x="0" y="0"/>
                </a:moveTo>
                <a:lnTo>
                  <a:pt x="4580728" y="0"/>
                </a:lnTo>
                <a:lnTo>
                  <a:pt x="4580728" y="3997540"/>
                </a:lnTo>
                <a:lnTo>
                  <a:pt x="0" y="3997540"/>
                </a:lnTo>
                <a:lnTo>
                  <a:pt x="0" y="0"/>
                </a:lnTo>
                <a:close/>
              </a:path>
            </a:pathLst>
          </a:custGeom>
          <a:blipFill rotWithShape="1">
            <a:blip r:embed="rId4">
              <a:alphaModFix/>
            </a:blip>
            <a:stretch>
              <a:fillRect b="0" l="-15429" r="-15429" t="0"/>
            </a:stretch>
          </a:blipFill>
          <a:ln>
            <a:noFill/>
          </a:ln>
        </p:spPr>
      </p:sp>
      <p:sp>
        <p:nvSpPr>
          <p:cNvPr id="765" name="Google Shape;765;p40"/>
          <p:cNvSpPr/>
          <p:nvPr/>
        </p:nvSpPr>
        <p:spPr>
          <a:xfrm>
            <a:off x="6853636" y="5572917"/>
            <a:ext cx="4580728" cy="4166490"/>
          </a:xfrm>
          <a:custGeom>
            <a:rect b="b" l="l" r="r" t="t"/>
            <a:pathLst>
              <a:path extrusionOk="0" h="4166490" w="4580728">
                <a:moveTo>
                  <a:pt x="0" y="0"/>
                </a:moveTo>
                <a:lnTo>
                  <a:pt x="4580728" y="0"/>
                </a:lnTo>
                <a:lnTo>
                  <a:pt x="4580728" y="4166490"/>
                </a:lnTo>
                <a:lnTo>
                  <a:pt x="0" y="4166490"/>
                </a:lnTo>
                <a:lnTo>
                  <a:pt x="0" y="0"/>
                </a:lnTo>
                <a:close/>
              </a:path>
            </a:pathLst>
          </a:custGeom>
          <a:blipFill rotWithShape="1">
            <a:blip r:embed="rId5">
              <a:alphaModFix/>
            </a:blip>
            <a:stretch>
              <a:fillRect b="0" l="-18214" r="-18216" t="0"/>
            </a:stretch>
          </a:blipFill>
          <a:ln>
            <a:noFill/>
          </a:ln>
        </p:spPr>
      </p:sp>
      <p:cxnSp>
        <p:nvCxnSpPr>
          <p:cNvPr id="766" name="Google Shape;766;p40"/>
          <p:cNvCxnSpPr/>
          <p:nvPr/>
        </p:nvCxnSpPr>
        <p:spPr>
          <a:xfrm rot="-5400000">
            <a:off x="1180154" y="5157600"/>
            <a:ext cx="10324725" cy="0"/>
          </a:xfrm>
          <a:prstGeom prst="straightConnector1">
            <a:avLst/>
          </a:prstGeom>
          <a:noFill/>
          <a:ln cap="rnd" cmpd="sng" w="9525">
            <a:solidFill>
              <a:srgbClr val="8B5336"/>
            </a:solidFill>
            <a:prstDash val="solid"/>
            <a:round/>
            <a:headEnd len="sm" w="sm" type="none"/>
            <a:tailEnd len="sm" w="sm" type="none"/>
          </a:ln>
        </p:spPr>
      </p:cxnSp>
      <p:sp>
        <p:nvSpPr>
          <p:cNvPr id="767" name="Google Shape;767;p40"/>
          <p:cNvSpPr txBox="1"/>
          <p:nvPr/>
        </p:nvSpPr>
        <p:spPr>
          <a:xfrm>
            <a:off x="385863" y="3506605"/>
            <a:ext cx="5683944" cy="315515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6935" u="none" cap="none" strike="noStrike">
                <a:solidFill>
                  <a:srgbClr val="0F1E42"/>
                </a:solidFill>
                <a:latin typeface="Inter"/>
                <a:ea typeface="Inter"/>
                <a:cs typeface="Inter"/>
                <a:sym typeface="Inter"/>
              </a:rPr>
              <a:t>DIY vs. Professional Bookkeeping</a:t>
            </a:r>
            <a:endParaRPr/>
          </a:p>
        </p:txBody>
      </p:sp>
      <p:sp>
        <p:nvSpPr>
          <p:cNvPr id="768" name="Google Shape;768;p40"/>
          <p:cNvSpPr txBox="1"/>
          <p:nvPr/>
        </p:nvSpPr>
        <p:spPr>
          <a:xfrm>
            <a:off x="12482468" y="990600"/>
            <a:ext cx="4776832" cy="372745"/>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b="1" i="0" lang="en-US" sz="2199" u="none" cap="none" strike="noStrike">
                <a:solidFill>
                  <a:srgbClr val="265959"/>
                </a:solidFill>
                <a:latin typeface="Inter"/>
                <a:ea typeface="Inter"/>
                <a:cs typeface="Inter"/>
                <a:sym typeface="Inter"/>
              </a:rPr>
              <a:t>THE DIY APPROACH</a:t>
            </a:r>
            <a:endParaRPr/>
          </a:p>
        </p:txBody>
      </p:sp>
      <p:sp>
        <p:nvSpPr>
          <p:cNvPr id="769" name="Google Shape;769;p40"/>
          <p:cNvSpPr txBox="1"/>
          <p:nvPr/>
        </p:nvSpPr>
        <p:spPr>
          <a:xfrm>
            <a:off x="12482468" y="1717312"/>
            <a:ext cx="4776832" cy="1724025"/>
          </a:xfrm>
          <a:prstGeom prst="rect">
            <a:avLst/>
          </a:prstGeom>
          <a:noFill/>
          <a:ln>
            <a:noFill/>
          </a:ln>
        </p:spPr>
        <p:txBody>
          <a:bodyPr anchorCtr="0" anchor="t" bIns="0" lIns="0" spcFirstLastPara="1" rIns="0" wrap="square" tIns="0">
            <a:spAutoFit/>
          </a:bodyPr>
          <a:lstStyle/>
          <a:p>
            <a:pPr indent="0" lvl="0" marL="0" marR="0" rtl="0" algn="l">
              <a:lnSpc>
                <a:spcPct val="119982"/>
              </a:lnSpc>
              <a:spcBef>
                <a:spcPts val="0"/>
              </a:spcBef>
              <a:spcAft>
                <a:spcPts val="0"/>
              </a:spcAft>
              <a:buNone/>
            </a:pPr>
            <a:r>
              <a:rPr b="0" i="0" lang="en-US" sz="2257" u="none" cap="none" strike="noStrike">
                <a:solidFill>
                  <a:srgbClr val="000000"/>
                </a:solidFill>
                <a:latin typeface="Inter"/>
                <a:ea typeface="Inter"/>
                <a:cs typeface="Inter"/>
                <a:sym typeface="Inter"/>
              </a:rPr>
              <a:t>Most businesses in the hobbyist stage can get by using either a simple spreadsheet or one of the many accounting or bookkeeping software solutions on the market.</a:t>
            </a:r>
            <a:endParaRPr/>
          </a:p>
        </p:txBody>
      </p:sp>
      <p:sp>
        <p:nvSpPr>
          <p:cNvPr id="770" name="Google Shape;770;p40"/>
          <p:cNvSpPr txBox="1"/>
          <p:nvPr/>
        </p:nvSpPr>
        <p:spPr>
          <a:xfrm>
            <a:off x="12482468" y="6093751"/>
            <a:ext cx="5204523" cy="372745"/>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b="1" i="0" lang="en-US" sz="2199" u="none" cap="none" strike="noStrike">
                <a:solidFill>
                  <a:srgbClr val="265959"/>
                </a:solidFill>
                <a:latin typeface="Inter"/>
                <a:ea typeface="Inter"/>
                <a:cs typeface="Inter"/>
                <a:sym typeface="Inter"/>
              </a:rPr>
              <a:t>OUTSOURCING TO A PROFESSIONAL</a:t>
            </a:r>
            <a:endParaRPr/>
          </a:p>
        </p:txBody>
      </p:sp>
      <p:sp>
        <p:nvSpPr>
          <p:cNvPr id="771" name="Google Shape;771;p40"/>
          <p:cNvSpPr txBox="1"/>
          <p:nvPr/>
        </p:nvSpPr>
        <p:spPr>
          <a:xfrm>
            <a:off x="12482468" y="6828446"/>
            <a:ext cx="4776832" cy="2400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285" u="none" cap="none" strike="noStrike">
                <a:solidFill>
                  <a:srgbClr val="000000"/>
                </a:solidFill>
                <a:latin typeface="Inter"/>
                <a:ea typeface="Inter"/>
                <a:cs typeface="Inter"/>
                <a:sym typeface="Inter"/>
              </a:rPr>
              <a:t>If bookkeeping keeps getting pushed aside as your business starts growing and you simply can’t find the time to get your books in order every month, you should consider hiring a professional to help you.</a:t>
            </a:r>
            <a:endParaRPr/>
          </a:p>
        </p:txBody>
      </p:sp>
      <p:cxnSp>
        <p:nvCxnSpPr>
          <p:cNvPr id="772" name="Google Shape;772;p40"/>
          <p:cNvCxnSpPr/>
          <p:nvPr/>
        </p:nvCxnSpPr>
        <p:spPr>
          <a:xfrm>
            <a:off x="6347279" y="5073124"/>
            <a:ext cx="11940721" cy="0"/>
          </a:xfrm>
          <a:prstGeom prst="straightConnector1">
            <a:avLst/>
          </a:prstGeom>
          <a:noFill/>
          <a:ln cap="rnd" cmpd="sng" w="9525">
            <a:solidFill>
              <a:srgbClr val="8B5336"/>
            </a:solidFill>
            <a:prstDash val="solid"/>
            <a:round/>
            <a:headEnd len="sm" w="sm" type="none"/>
            <a:tailEnd len="sm" w="sm" type="none"/>
          </a:ln>
        </p:spPr>
      </p:cxn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4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5369" l="-1323" r="-60908" t="0"/>
            </a:stretch>
          </a:blipFill>
          <a:ln>
            <a:noFill/>
          </a:ln>
        </p:spPr>
      </p:sp>
      <p:sp>
        <p:nvSpPr>
          <p:cNvPr id="778" name="Google Shape;778;p41"/>
          <p:cNvSpPr txBox="1"/>
          <p:nvPr/>
        </p:nvSpPr>
        <p:spPr>
          <a:xfrm>
            <a:off x="7789619" y="2456904"/>
            <a:ext cx="9640888" cy="3423089"/>
          </a:xfrm>
          <a:prstGeom prst="rect">
            <a:avLst/>
          </a:prstGeom>
          <a:noFill/>
          <a:ln>
            <a:noFill/>
          </a:ln>
        </p:spPr>
        <p:txBody>
          <a:bodyPr anchorCtr="0" anchor="t" bIns="0" lIns="0" spcFirstLastPara="1" rIns="0" wrap="square" tIns="0">
            <a:spAutoFit/>
          </a:bodyPr>
          <a:lstStyle/>
          <a:p>
            <a:pPr indent="0" lvl="0" marL="0" marR="0" rtl="0" algn="l">
              <a:lnSpc>
                <a:spcPct val="110004"/>
              </a:lnSpc>
              <a:spcBef>
                <a:spcPts val="0"/>
              </a:spcBef>
              <a:spcAft>
                <a:spcPts val="0"/>
              </a:spcAft>
              <a:buNone/>
            </a:pPr>
            <a:r>
              <a:rPr b="1" i="0" lang="en-US" sz="8136" u="none" cap="none" strike="noStrike">
                <a:solidFill>
                  <a:srgbClr val="8B5336"/>
                </a:solidFill>
                <a:latin typeface="Inter"/>
                <a:ea typeface="Inter"/>
                <a:cs typeface="Inter"/>
                <a:sym typeface="Inter"/>
              </a:rPr>
              <a:t>The Expansion Playbook: Proven Business Strategies</a:t>
            </a:r>
            <a:endParaRPr/>
          </a:p>
        </p:txBody>
      </p:sp>
      <p:sp>
        <p:nvSpPr>
          <p:cNvPr id="779" name="Google Shape;779;p41"/>
          <p:cNvSpPr txBox="1"/>
          <p:nvPr/>
        </p:nvSpPr>
        <p:spPr>
          <a:xfrm>
            <a:off x="7789619" y="6468429"/>
            <a:ext cx="8636810" cy="2200275"/>
          </a:xfrm>
          <a:prstGeom prst="rect">
            <a:avLst/>
          </a:prstGeom>
          <a:noFill/>
          <a:ln>
            <a:noFill/>
          </a:ln>
        </p:spPr>
        <p:txBody>
          <a:bodyPr anchorCtr="0" anchor="t" bIns="0" lIns="0" spcFirstLastPara="1" rIns="0" wrap="square" tIns="0">
            <a:spAutoFit/>
          </a:bodyPr>
          <a:lstStyle/>
          <a:p>
            <a:pPr indent="0" lvl="0" marL="0" marR="0" rtl="0" algn="l">
              <a:lnSpc>
                <a:spcPct val="119986"/>
              </a:lnSpc>
              <a:spcBef>
                <a:spcPts val="0"/>
              </a:spcBef>
              <a:spcAft>
                <a:spcPts val="0"/>
              </a:spcAft>
              <a:buNone/>
            </a:pPr>
            <a:r>
              <a:rPr b="0" i="0" lang="en-US" sz="2882" u="none" cap="none" strike="noStrike">
                <a:solidFill>
                  <a:srgbClr val="000000"/>
                </a:solidFill>
                <a:latin typeface="Inter"/>
                <a:ea typeface="Inter"/>
                <a:cs typeface="Inter"/>
                <a:sym typeface="Inter"/>
              </a:rPr>
              <a:t>As the saying goes, ‘if you keep doing what you’re doing, you’ll get what you always got’. This book will show you exactly what you need to do to do things differently, to ensure your business not only survives in any economy, but thrives.</a:t>
            </a:r>
            <a:endParaRPr/>
          </a:p>
        </p:txBody>
      </p:sp>
      <p:sp>
        <p:nvSpPr>
          <p:cNvPr id="780" name="Google Shape;780;p41"/>
          <p:cNvSpPr/>
          <p:nvPr/>
        </p:nvSpPr>
        <p:spPr>
          <a:xfrm>
            <a:off x="514350" y="702956"/>
            <a:ext cx="6581528" cy="8881088"/>
          </a:xfrm>
          <a:custGeom>
            <a:rect b="b" l="l" r="r" t="t"/>
            <a:pathLst>
              <a:path extrusionOk="0" h="8881088" w="6581528">
                <a:moveTo>
                  <a:pt x="0" y="0"/>
                </a:moveTo>
                <a:lnTo>
                  <a:pt x="6581528" y="0"/>
                </a:lnTo>
                <a:lnTo>
                  <a:pt x="6581528" y="8881088"/>
                </a:lnTo>
                <a:lnTo>
                  <a:pt x="0" y="8881088"/>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42"/>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5369" l="-2487" r="-59750" t="0"/>
            </a:stretch>
          </a:blipFill>
          <a:ln>
            <a:noFill/>
          </a:ln>
        </p:spPr>
      </p:sp>
      <p:sp>
        <p:nvSpPr>
          <p:cNvPr id="786" name="Google Shape;786;p42"/>
          <p:cNvSpPr/>
          <p:nvPr/>
        </p:nvSpPr>
        <p:spPr>
          <a:xfrm rot="5400000">
            <a:off x="4381895" y="4861024"/>
            <a:ext cx="16230600" cy="1050482"/>
          </a:xfrm>
          <a:custGeom>
            <a:rect b="b" l="l" r="r" t="t"/>
            <a:pathLst>
              <a:path extrusionOk="0" h="1050482" w="16230600">
                <a:moveTo>
                  <a:pt x="0" y="0"/>
                </a:moveTo>
                <a:lnTo>
                  <a:pt x="16230600" y="0"/>
                </a:lnTo>
                <a:lnTo>
                  <a:pt x="16230600" y="1050482"/>
                </a:lnTo>
                <a:lnTo>
                  <a:pt x="0" y="1050482"/>
                </a:lnTo>
                <a:lnTo>
                  <a:pt x="0" y="0"/>
                </a:lnTo>
                <a:close/>
              </a:path>
            </a:pathLst>
          </a:custGeom>
          <a:blipFill rotWithShape="1">
            <a:blip r:embed="rId4">
              <a:alphaModFix amt="47000"/>
            </a:blip>
            <a:stretch>
              <a:fillRect b="0" l="0" r="0" t="-187761"/>
            </a:stretch>
          </a:blipFill>
          <a:ln>
            <a:noFill/>
          </a:ln>
        </p:spPr>
      </p:sp>
      <p:grpSp>
        <p:nvGrpSpPr>
          <p:cNvPr id="787" name="Google Shape;787;p42"/>
          <p:cNvGrpSpPr/>
          <p:nvPr/>
        </p:nvGrpSpPr>
        <p:grpSpPr>
          <a:xfrm>
            <a:off x="12214572" y="-967277"/>
            <a:ext cx="8074594" cy="12526260"/>
            <a:chOff x="0" y="-47625"/>
            <a:chExt cx="2126642" cy="3299097"/>
          </a:xfrm>
        </p:grpSpPr>
        <p:sp>
          <p:nvSpPr>
            <p:cNvPr id="788" name="Google Shape;788;p42"/>
            <p:cNvSpPr/>
            <p:nvPr/>
          </p:nvSpPr>
          <p:spPr>
            <a:xfrm>
              <a:off x="0" y="0"/>
              <a:ext cx="2126642" cy="3251472"/>
            </a:xfrm>
            <a:custGeom>
              <a:rect b="b" l="l" r="r" t="t"/>
              <a:pathLst>
                <a:path extrusionOk="0" h="3251472" w="2126642">
                  <a:moveTo>
                    <a:pt x="48899" y="0"/>
                  </a:moveTo>
                  <a:lnTo>
                    <a:pt x="2077743" y="0"/>
                  </a:lnTo>
                  <a:cubicBezTo>
                    <a:pt x="2090712" y="0"/>
                    <a:pt x="2103150" y="5152"/>
                    <a:pt x="2112320" y="14322"/>
                  </a:cubicBezTo>
                  <a:cubicBezTo>
                    <a:pt x="2121490" y="23492"/>
                    <a:pt x="2126642" y="35930"/>
                    <a:pt x="2126642" y="48899"/>
                  </a:cubicBezTo>
                  <a:lnTo>
                    <a:pt x="2126642" y="3202573"/>
                  </a:lnTo>
                  <a:cubicBezTo>
                    <a:pt x="2126642" y="3215542"/>
                    <a:pt x="2121490" y="3227980"/>
                    <a:pt x="2112320" y="3237150"/>
                  </a:cubicBezTo>
                  <a:cubicBezTo>
                    <a:pt x="2103150" y="3246320"/>
                    <a:pt x="2090712" y="3251472"/>
                    <a:pt x="2077743" y="3251472"/>
                  </a:cubicBezTo>
                  <a:lnTo>
                    <a:pt x="48899" y="3251472"/>
                  </a:lnTo>
                  <a:cubicBezTo>
                    <a:pt x="35930" y="3251472"/>
                    <a:pt x="23492" y="3246320"/>
                    <a:pt x="14322" y="3237150"/>
                  </a:cubicBezTo>
                  <a:cubicBezTo>
                    <a:pt x="5152" y="3227980"/>
                    <a:pt x="0" y="3215542"/>
                    <a:pt x="0" y="3202573"/>
                  </a:cubicBezTo>
                  <a:lnTo>
                    <a:pt x="0" y="48899"/>
                  </a:lnTo>
                  <a:cubicBezTo>
                    <a:pt x="0" y="35930"/>
                    <a:pt x="5152" y="23492"/>
                    <a:pt x="14322" y="14322"/>
                  </a:cubicBezTo>
                  <a:cubicBezTo>
                    <a:pt x="23492" y="5152"/>
                    <a:pt x="35930" y="0"/>
                    <a:pt x="48899" y="0"/>
                  </a:cubicBezTo>
                  <a:close/>
                </a:path>
              </a:pathLst>
            </a:custGeom>
            <a:gradFill>
              <a:gsLst>
                <a:gs pos="0">
                  <a:srgbClr val="FFBC2A"/>
                </a:gs>
                <a:gs pos="100000">
                  <a:srgbClr val="FFAF00"/>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42"/>
            <p:cNvSpPr txBox="1"/>
            <p:nvPr/>
          </p:nvSpPr>
          <p:spPr>
            <a:xfrm>
              <a:off x="0" y="-47625"/>
              <a:ext cx="2126642" cy="3299097"/>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90" name="Google Shape;790;p42"/>
          <p:cNvSpPr/>
          <p:nvPr/>
        </p:nvSpPr>
        <p:spPr>
          <a:xfrm>
            <a:off x="6743132" y="772659"/>
            <a:ext cx="10942878" cy="6716192"/>
          </a:xfrm>
          <a:custGeom>
            <a:rect b="b" l="l" r="r" t="t"/>
            <a:pathLst>
              <a:path extrusionOk="0" h="6716192" w="10942878">
                <a:moveTo>
                  <a:pt x="0" y="0"/>
                </a:moveTo>
                <a:lnTo>
                  <a:pt x="10942879" y="0"/>
                </a:lnTo>
                <a:lnTo>
                  <a:pt x="10942879" y="6716191"/>
                </a:lnTo>
                <a:lnTo>
                  <a:pt x="0" y="6716191"/>
                </a:lnTo>
                <a:lnTo>
                  <a:pt x="0" y="0"/>
                </a:lnTo>
                <a:close/>
              </a:path>
            </a:pathLst>
          </a:custGeom>
          <a:blipFill rotWithShape="1">
            <a:blip r:embed="rId5">
              <a:alphaModFix/>
            </a:blip>
            <a:stretch>
              <a:fillRect b="0" l="0" r="0" t="0"/>
            </a:stretch>
          </a:blipFill>
          <a:ln>
            <a:noFill/>
          </a:ln>
        </p:spPr>
      </p:sp>
      <p:grpSp>
        <p:nvGrpSpPr>
          <p:cNvPr id="791" name="Google Shape;791;p42"/>
          <p:cNvGrpSpPr/>
          <p:nvPr/>
        </p:nvGrpSpPr>
        <p:grpSpPr>
          <a:xfrm>
            <a:off x="14329716" y="7986803"/>
            <a:ext cx="7916562" cy="1678716"/>
            <a:chOff x="12586" y="-28575"/>
            <a:chExt cx="1261032" cy="267403"/>
          </a:xfrm>
        </p:grpSpPr>
        <p:sp>
          <p:nvSpPr>
            <p:cNvPr id="792" name="Google Shape;792;p42"/>
            <p:cNvSpPr/>
            <p:nvPr/>
          </p:nvSpPr>
          <p:spPr>
            <a:xfrm>
              <a:off x="12586" y="0"/>
              <a:ext cx="1261032" cy="238828"/>
            </a:xfrm>
            <a:custGeom>
              <a:rect b="b" l="l" r="r" t="t"/>
              <a:pathLst>
                <a:path extrusionOk="0" h="238828" w="1261032">
                  <a:moveTo>
                    <a:pt x="215543" y="0"/>
                  </a:moveTo>
                  <a:lnTo>
                    <a:pt x="1248690" y="0"/>
                  </a:lnTo>
                  <a:cubicBezTo>
                    <a:pt x="1253182" y="0"/>
                    <a:pt x="1257264" y="2610"/>
                    <a:pt x="1259148" y="6688"/>
                  </a:cubicBezTo>
                  <a:cubicBezTo>
                    <a:pt x="1261032" y="10765"/>
                    <a:pt x="1260375" y="15566"/>
                    <a:pt x="1257465" y="18987"/>
                  </a:cubicBezTo>
                  <a:lnTo>
                    <a:pt x="1086573" y="219842"/>
                  </a:lnTo>
                  <a:cubicBezTo>
                    <a:pt x="1076324" y="231887"/>
                    <a:pt x="1061306" y="238828"/>
                    <a:pt x="1045490" y="238828"/>
                  </a:cubicBezTo>
                  <a:lnTo>
                    <a:pt x="12343" y="238828"/>
                  </a:lnTo>
                  <a:cubicBezTo>
                    <a:pt x="7851" y="238828"/>
                    <a:pt x="3769" y="236218"/>
                    <a:pt x="1885" y="232140"/>
                  </a:cubicBezTo>
                  <a:cubicBezTo>
                    <a:pt x="0" y="228063"/>
                    <a:pt x="658" y="223263"/>
                    <a:pt x="3568" y="219842"/>
                  </a:cubicBezTo>
                  <a:lnTo>
                    <a:pt x="174460" y="18987"/>
                  </a:lnTo>
                  <a:cubicBezTo>
                    <a:pt x="184709" y="6941"/>
                    <a:pt x="199727" y="0"/>
                    <a:pt x="215543" y="0"/>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42"/>
            <p:cNvSpPr txBox="1"/>
            <p:nvPr/>
          </p:nvSpPr>
          <p:spPr>
            <a:xfrm>
              <a:off x="101600" y="-28575"/>
              <a:ext cx="1083005" cy="267403"/>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94" name="Google Shape;794;p42"/>
          <p:cNvSpPr/>
          <p:nvPr/>
        </p:nvSpPr>
        <p:spPr>
          <a:xfrm>
            <a:off x="7397904" y="1326778"/>
            <a:ext cx="9635262" cy="8118975"/>
          </a:xfrm>
          <a:custGeom>
            <a:rect b="b" l="l" r="r" t="t"/>
            <a:pathLst>
              <a:path extrusionOk="0" h="5351780" w="6351270">
                <a:moveTo>
                  <a:pt x="5858510" y="0"/>
                </a:moveTo>
                <a:lnTo>
                  <a:pt x="491490" y="0"/>
                </a:lnTo>
                <a:cubicBezTo>
                  <a:pt x="220980" y="0"/>
                  <a:pt x="0" y="220980"/>
                  <a:pt x="0" y="491490"/>
                </a:cubicBezTo>
                <a:lnTo>
                  <a:pt x="0" y="3191510"/>
                </a:lnTo>
                <a:cubicBezTo>
                  <a:pt x="0" y="3462020"/>
                  <a:pt x="220980" y="3683000"/>
                  <a:pt x="491490" y="3683000"/>
                </a:cubicBezTo>
                <a:lnTo>
                  <a:pt x="1841500" y="3683000"/>
                </a:lnTo>
                <a:lnTo>
                  <a:pt x="1841500" y="5351780"/>
                </a:lnTo>
                <a:lnTo>
                  <a:pt x="3318510" y="3683000"/>
                </a:lnTo>
                <a:lnTo>
                  <a:pt x="5859780" y="3683000"/>
                </a:lnTo>
                <a:cubicBezTo>
                  <a:pt x="6130290" y="3683000"/>
                  <a:pt x="6351270" y="3462020"/>
                  <a:pt x="6351270" y="3191510"/>
                </a:cubicBezTo>
                <a:lnTo>
                  <a:pt x="6351270" y="491490"/>
                </a:lnTo>
                <a:cubicBezTo>
                  <a:pt x="6350000" y="220980"/>
                  <a:pt x="6129020" y="0"/>
                  <a:pt x="5858510" y="0"/>
                </a:cubicBezTo>
                <a:close/>
              </a:path>
            </a:pathLst>
          </a:custGeom>
          <a:blipFill rotWithShape="1">
            <a:blip r:embed="rId6">
              <a:alphaModFix/>
            </a:blip>
            <a:stretch>
              <a:fillRect b="0" l="-33150" r="-41622" t="-3827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95" name="Google Shape;795;p42"/>
          <p:cNvCxnSpPr/>
          <p:nvPr/>
        </p:nvCxnSpPr>
        <p:spPr>
          <a:xfrm>
            <a:off x="13800535" y="1085850"/>
            <a:ext cx="0" cy="6089809"/>
          </a:xfrm>
          <a:prstGeom prst="straightConnector1">
            <a:avLst/>
          </a:prstGeom>
          <a:noFill/>
          <a:ln cap="flat" cmpd="sng" w="28575">
            <a:solidFill>
              <a:srgbClr val="FFFFFF"/>
            </a:solidFill>
            <a:prstDash val="solid"/>
            <a:round/>
            <a:headEnd len="lg" w="lg" type="oval"/>
            <a:tailEnd len="lg" w="lg" type="oval"/>
          </a:ln>
        </p:spPr>
      </p:cxnSp>
      <p:grpSp>
        <p:nvGrpSpPr>
          <p:cNvPr id="796" name="Google Shape;796;p42"/>
          <p:cNvGrpSpPr/>
          <p:nvPr/>
        </p:nvGrpSpPr>
        <p:grpSpPr>
          <a:xfrm rot="5400000">
            <a:off x="2482158" y="-962186"/>
            <a:ext cx="1880708" cy="5350397"/>
            <a:chOff x="0" y="-47625"/>
            <a:chExt cx="660400" cy="1878761"/>
          </a:xfrm>
        </p:grpSpPr>
        <p:sp>
          <p:nvSpPr>
            <p:cNvPr id="797" name="Google Shape;797;p42"/>
            <p:cNvSpPr/>
            <p:nvPr/>
          </p:nvSpPr>
          <p:spPr>
            <a:xfrm>
              <a:off x="0" y="0"/>
              <a:ext cx="660400" cy="1831136"/>
            </a:xfrm>
            <a:custGeom>
              <a:rect b="b" l="l" r="r" t="t"/>
              <a:pathLst>
                <a:path extrusionOk="0" h="1831136" w="660400">
                  <a:moveTo>
                    <a:pt x="220252" y="1812067"/>
                  </a:moveTo>
                  <a:cubicBezTo>
                    <a:pt x="254109" y="1823581"/>
                    <a:pt x="292600" y="1831136"/>
                    <a:pt x="330378" y="1831136"/>
                  </a:cubicBezTo>
                  <a:cubicBezTo>
                    <a:pt x="368157" y="1831136"/>
                    <a:pt x="404509" y="1824660"/>
                    <a:pt x="438009" y="1813146"/>
                  </a:cubicBezTo>
                  <a:cubicBezTo>
                    <a:pt x="438723" y="1812786"/>
                    <a:pt x="439435" y="1812786"/>
                    <a:pt x="440148" y="1812427"/>
                  </a:cubicBezTo>
                  <a:cubicBezTo>
                    <a:pt x="565955" y="1766372"/>
                    <a:pt x="658618" y="1644758"/>
                    <a:pt x="660400" y="1480014"/>
                  </a:cubicBezTo>
                  <a:lnTo>
                    <a:pt x="660400" y="0"/>
                  </a:lnTo>
                  <a:lnTo>
                    <a:pt x="0" y="0"/>
                  </a:lnTo>
                  <a:lnTo>
                    <a:pt x="0" y="1478916"/>
                  </a:lnTo>
                  <a:cubicBezTo>
                    <a:pt x="1782" y="1645476"/>
                    <a:pt x="93019" y="1767092"/>
                    <a:pt x="220252" y="1812067"/>
                  </a:cubicBezTo>
                  <a:close/>
                </a:path>
              </a:pathLst>
            </a:custGeom>
            <a:gradFill>
              <a:gsLst>
                <a:gs pos="0">
                  <a:srgbClr val="EEEEEE">
                    <a:alpha val="0"/>
                  </a:srgbClr>
                </a:gs>
                <a:gs pos="50000">
                  <a:srgbClr val="FDEFC6"/>
                </a:gs>
                <a:gs pos="100000">
                  <a:srgbClr val="FFCB30"/>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42"/>
            <p:cNvSpPr txBox="1"/>
            <p:nvPr/>
          </p:nvSpPr>
          <p:spPr>
            <a:xfrm>
              <a:off x="0" y="-47625"/>
              <a:ext cx="660400" cy="1751761"/>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99" name="Google Shape;799;p42"/>
          <p:cNvGrpSpPr/>
          <p:nvPr/>
        </p:nvGrpSpPr>
        <p:grpSpPr>
          <a:xfrm>
            <a:off x="8980720" y="9167551"/>
            <a:ext cx="12406809" cy="2603396"/>
            <a:chOff x="5931" y="-28575"/>
            <a:chExt cx="1274343" cy="267403"/>
          </a:xfrm>
        </p:grpSpPr>
        <p:sp>
          <p:nvSpPr>
            <p:cNvPr id="800" name="Google Shape;800;p42"/>
            <p:cNvSpPr/>
            <p:nvPr/>
          </p:nvSpPr>
          <p:spPr>
            <a:xfrm>
              <a:off x="5931" y="0"/>
              <a:ext cx="1274343" cy="238828"/>
            </a:xfrm>
            <a:custGeom>
              <a:rect b="b" l="l" r="r" t="t"/>
              <a:pathLst>
                <a:path extrusionOk="0" h="238828" w="1274343">
                  <a:moveTo>
                    <a:pt x="209016" y="0"/>
                  </a:moveTo>
                  <a:lnTo>
                    <a:pt x="1268527" y="0"/>
                  </a:lnTo>
                  <a:cubicBezTo>
                    <a:pt x="1270644" y="0"/>
                    <a:pt x="1272567" y="1230"/>
                    <a:pt x="1273455" y="3151"/>
                  </a:cubicBezTo>
                  <a:cubicBezTo>
                    <a:pt x="1274343" y="5073"/>
                    <a:pt x="1274033" y="7335"/>
                    <a:pt x="1272662" y="8947"/>
                  </a:cubicBezTo>
                  <a:lnTo>
                    <a:pt x="1084686" y="229881"/>
                  </a:lnTo>
                  <a:cubicBezTo>
                    <a:pt x="1079857" y="235557"/>
                    <a:pt x="1072780" y="238828"/>
                    <a:pt x="1065327" y="238828"/>
                  </a:cubicBezTo>
                  <a:lnTo>
                    <a:pt x="5816" y="238828"/>
                  </a:lnTo>
                  <a:cubicBezTo>
                    <a:pt x="3699" y="238828"/>
                    <a:pt x="1776" y="237598"/>
                    <a:pt x="888" y="235677"/>
                  </a:cubicBezTo>
                  <a:cubicBezTo>
                    <a:pt x="0" y="233756"/>
                    <a:pt x="310" y="231493"/>
                    <a:pt x="1681" y="229881"/>
                  </a:cubicBezTo>
                  <a:lnTo>
                    <a:pt x="189657" y="8947"/>
                  </a:lnTo>
                  <a:cubicBezTo>
                    <a:pt x="194486" y="3271"/>
                    <a:pt x="201563" y="0"/>
                    <a:pt x="209016" y="0"/>
                  </a:cubicBezTo>
                  <a:close/>
                </a:path>
              </a:pathLst>
            </a:custGeom>
            <a:solidFill>
              <a:srgbClr val="0E1D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42"/>
            <p:cNvSpPr txBox="1"/>
            <p:nvPr/>
          </p:nvSpPr>
          <p:spPr>
            <a:xfrm>
              <a:off x="101600" y="-28575"/>
              <a:ext cx="1083005" cy="267403"/>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02" name="Google Shape;802;p42"/>
          <p:cNvSpPr txBox="1"/>
          <p:nvPr/>
        </p:nvSpPr>
        <p:spPr>
          <a:xfrm>
            <a:off x="823514" y="3672209"/>
            <a:ext cx="6235502" cy="3418587"/>
          </a:xfrm>
          <a:prstGeom prst="rect">
            <a:avLst/>
          </a:prstGeom>
          <a:noFill/>
          <a:ln>
            <a:noFill/>
          </a:ln>
        </p:spPr>
        <p:txBody>
          <a:bodyPr anchorCtr="0" anchor="t" bIns="0" lIns="0" spcFirstLastPara="1" rIns="0" wrap="square" tIns="0">
            <a:spAutoFit/>
          </a:bodyPr>
          <a:lstStyle/>
          <a:p>
            <a:pPr indent="0" lvl="0" marL="0" marR="0" rtl="0" algn="l">
              <a:lnSpc>
                <a:spcPct val="121006"/>
              </a:lnSpc>
              <a:spcBef>
                <a:spcPts val="0"/>
              </a:spcBef>
              <a:spcAft>
                <a:spcPts val="0"/>
              </a:spcAft>
              <a:buNone/>
            </a:pPr>
            <a:r>
              <a:rPr b="1" i="0" lang="en-US" sz="7450" u="none" cap="none" strike="noStrike">
                <a:solidFill>
                  <a:srgbClr val="0F1E42"/>
                </a:solidFill>
                <a:latin typeface="Inter"/>
                <a:ea typeface="Inter"/>
                <a:cs typeface="Inter"/>
                <a:sym typeface="Inter"/>
              </a:rPr>
              <a:t>Time to Question &amp; Discussion </a:t>
            </a:r>
            <a:endParaRPr/>
          </a:p>
        </p:txBody>
      </p:sp>
      <p:sp>
        <p:nvSpPr>
          <p:cNvPr id="803" name="Google Shape;803;p42"/>
          <p:cNvSpPr txBox="1"/>
          <p:nvPr/>
        </p:nvSpPr>
        <p:spPr>
          <a:xfrm>
            <a:off x="1376236" y="1189421"/>
            <a:ext cx="4152314" cy="1134736"/>
          </a:xfrm>
          <a:prstGeom prst="rect">
            <a:avLst/>
          </a:prstGeom>
          <a:noFill/>
          <a:ln>
            <a:noFill/>
          </a:ln>
        </p:spPr>
        <p:txBody>
          <a:bodyPr anchorCtr="0" anchor="t" bIns="0" lIns="0" spcFirstLastPara="1" rIns="0" wrap="square" tIns="0">
            <a:spAutoFit/>
          </a:bodyPr>
          <a:lstStyle/>
          <a:p>
            <a:pPr indent="0" lvl="0" marL="0" marR="0" rtl="0" algn="l">
              <a:lnSpc>
                <a:spcPct val="113997"/>
              </a:lnSpc>
              <a:spcBef>
                <a:spcPts val="0"/>
              </a:spcBef>
              <a:spcAft>
                <a:spcPts val="0"/>
              </a:spcAft>
              <a:buNone/>
            </a:pPr>
            <a:r>
              <a:rPr b="1" i="1" lang="en-US" sz="3915" u="none" cap="none" strike="noStrike">
                <a:solidFill>
                  <a:srgbClr val="373737"/>
                </a:solidFill>
                <a:latin typeface="Inter"/>
                <a:ea typeface="Inter"/>
                <a:cs typeface="Inter"/>
                <a:sym typeface="Inter"/>
              </a:rPr>
              <a:t>Brainstorming Session</a:t>
            </a:r>
            <a:endParaRPr/>
          </a:p>
        </p:txBody>
      </p:sp>
      <p:sp>
        <p:nvSpPr>
          <p:cNvPr id="804" name="Google Shape;804;p42"/>
          <p:cNvSpPr txBox="1"/>
          <p:nvPr/>
        </p:nvSpPr>
        <p:spPr>
          <a:xfrm>
            <a:off x="823514" y="8083466"/>
            <a:ext cx="7589278" cy="1362287"/>
          </a:xfrm>
          <a:prstGeom prst="rect">
            <a:avLst/>
          </a:prstGeom>
          <a:noFill/>
          <a:ln>
            <a:noFill/>
          </a:ln>
        </p:spPr>
        <p:txBody>
          <a:bodyPr anchorCtr="0" anchor="t" bIns="0" lIns="0" spcFirstLastPara="1" rIns="0" wrap="square" tIns="0">
            <a:spAutoFit/>
          </a:bodyPr>
          <a:lstStyle/>
          <a:p>
            <a:pPr indent="0" lvl="0" marL="0" marR="0" rtl="0" algn="l">
              <a:lnSpc>
                <a:spcPct val="147995"/>
              </a:lnSpc>
              <a:spcBef>
                <a:spcPts val="0"/>
              </a:spcBef>
              <a:spcAft>
                <a:spcPts val="0"/>
              </a:spcAft>
              <a:buNone/>
            </a:pPr>
            <a:r>
              <a:rPr b="0" i="0" lang="en-US" sz="2444" u="none" cap="none" strike="noStrike">
                <a:solidFill>
                  <a:srgbClr val="000000"/>
                </a:solidFill>
                <a:latin typeface="Inter"/>
                <a:ea typeface="Inter"/>
                <a:cs typeface="Inter"/>
                <a:sym typeface="Inter"/>
              </a:rPr>
              <a:t>This is your opportunity to ask questions and share your thoughts. Your questions are valuable, and I encourage everyone to take part in the discussion.</a:t>
            </a:r>
            <a:endParaRPr/>
          </a:p>
        </p:txBody>
      </p:sp>
      <p:cxnSp>
        <p:nvCxnSpPr>
          <p:cNvPr id="805" name="Google Shape;805;p42"/>
          <p:cNvCxnSpPr/>
          <p:nvPr/>
        </p:nvCxnSpPr>
        <p:spPr>
          <a:xfrm>
            <a:off x="823514" y="7565050"/>
            <a:ext cx="561771" cy="0"/>
          </a:xfrm>
          <a:prstGeom prst="straightConnector1">
            <a:avLst/>
          </a:prstGeom>
          <a:noFill/>
          <a:ln cap="flat" cmpd="sng" w="152400">
            <a:solidFill>
              <a:srgbClr val="265959"/>
            </a:solidFill>
            <a:prstDash val="solid"/>
            <a:round/>
            <a:headEnd len="sm" w="sm" type="none"/>
            <a:tailEnd len="sm" w="sm" type="none"/>
          </a:ln>
        </p:spPr>
      </p:cxn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4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8060" l="-14901" r="-37058" t="0"/>
            </a:stretch>
          </a:blipFill>
          <a:ln>
            <a:noFill/>
          </a:ln>
        </p:spPr>
      </p:sp>
      <p:grpSp>
        <p:nvGrpSpPr>
          <p:cNvPr id="811" name="Google Shape;811;p43"/>
          <p:cNvGrpSpPr/>
          <p:nvPr/>
        </p:nvGrpSpPr>
        <p:grpSpPr>
          <a:xfrm>
            <a:off x="-1884670" y="9162676"/>
            <a:ext cx="16253963" cy="1216091"/>
            <a:chOff x="3392" y="-28575"/>
            <a:chExt cx="2342319" cy="175248"/>
          </a:xfrm>
        </p:grpSpPr>
        <p:sp>
          <p:nvSpPr>
            <p:cNvPr id="812" name="Google Shape;812;p43"/>
            <p:cNvSpPr/>
            <p:nvPr/>
          </p:nvSpPr>
          <p:spPr>
            <a:xfrm>
              <a:off x="3392" y="0"/>
              <a:ext cx="2342319" cy="146673"/>
            </a:xfrm>
            <a:custGeom>
              <a:rect b="b" l="l" r="r" t="t"/>
              <a:pathLst>
                <a:path extrusionOk="0" h="146673" w="2342319">
                  <a:moveTo>
                    <a:pt x="2137287" y="0"/>
                  </a:moveTo>
                  <a:lnTo>
                    <a:pt x="1832" y="0"/>
                  </a:lnTo>
                  <a:cubicBezTo>
                    <a:pt x="1100" y="0"/>
                    <a:pt x="451" y="472"/>
                    <a:pt x="226" y="1169"/>
                  </a:cubicBezTo>
                  <a:cubicBezTo>
                    <a:pt x="0" y="1866"/>
                    <a:pt x="250" y="2629"/>
                    <a:pt x="844" y="3058"/>
                  </a:cubicBezTo>
                  <a:lnTo>
                    <a:pt x="195572" y="143615"/>
                  </a:lnTo>
                  <a:cubicBezTo>
                    <a:pt x="198326" y="145603"/>
                    <a:pt x="201636" y="146673"/>
                    <a:pt x="205032" y="146673"/>
                  </a:cubicBezTo>
                  <a:lnTo>
                    <a:pt x="2340487" y="146673"/>
                  </a:lnTo>
                  <a:cubicBezTo>
                    <a:pt x="2341219" y="146673"/>
                    <a:pt x="2341868" y="146201"/>
                    <a:pt x="2342094" y="145504"/>
                  </a:cubicBezTo>
                  <a:cubicBezTo>
                    <a:pt x="2342319" y="144807"/>
                    <a:pt x="2342069" y="144044"/>
                    <a:pt x="2341475" y="143615"/>
                  </a:cubicBezTo>
                  <a:lnTo>
                    <a:pt x="2146747" y="3058"/>
                  </a:lnTo>
                  <a:cubicBezTo>
                    <a:pt x="2143993" y="1070"/>
                    <a:pt x="2140683" y="0"/>
                    <a:pt x="2137287" y="0"/>
                  </a:cubicBezTo>
                  <a:close/>
                </a:path>
              </a:pathLst>
            </a:custGeom>
            <a:solidFill>
              <a:srgbClr val="8B53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43"/>
            <p:cNvSpPr txBox="1"/>
            <p:nvPr/>
          </p:nvSpPr>
          <p:spPr>
            <a:xfrm>
              <a:off x="101600" y="-28575"/>
              <a:ext cx="2145903" cy="175248"/>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14" name="Google Shape;814;p43"/>
          <p:cNvGrpSpPr/>
          <p:nvPr/>
        </p:nvGrpSpPr>
        <p:grpSpPr>
          <a:xfrm rot="2350429">
            <a:off x="5746691" y="-1384225"/>
            <a:ext cx="13084238" cy="4739481"/>
            <a:chOff x="0" y="-38100"/>
            <a:chExt cx="5687007" cy="2059994"/>
          </a:xfrm>
        </p:grpSpPr>
        <p:sp>
          <p:nvSpPr>
            <p:cNvPr id="815" name="Google Shape;815;p43"/>
            <p:cNvSpPr/>
            <p:nvPr/>
          </p:nvSpPr>
          <p:spPr>
            <a:xfrm>
              <a:off x="0" y="0"/>
              <a:ext cx="5687007" cy="2021894"/>
            </a:xfrm>
            <a:custGeom>
              <a:rect b="b" l="l" r="r" t="t"/>
              <a:pathLst>
                <a:path extrusionOk="0" h="2021894" w="5687007">
                  <a:moveTo>
                    <a:pt x="5478839" y="0"/>
                  </a:moveTo>
                  <a:lnTo>
                    <a:pt x="5325" y="0"/>
                  </a:lnTo>
                  <a:cubicBezTo>
                    <a:pt x="3913" y="0"/>
                    <a:pt x="2558" y="561"/>
                    <a:pt x="1560" y="1560"/>
                  </a:cubicBezTo>
                  <a:cubicBezTo>
                    <a:pt x="561" y="2558"/>
                    <a:pt x="0" y="3913"/>
                    <a:pt x="0" y="5325"/>
                  </a:cubicBezTo>
                  <a:lnTo>
                    <a:pt x="0" y="2016570"/>
                  </a:lnTo>
                  <a:cubicBezTo>
                    <a:pt x="0" y="2017982"/>
                    <a:pt x="561" y="2019336"/>
                    <a:pt x="1560" y="2020335"/>
                  </a:cubicBezTo>
                  <a:cubicBezTo>
                    <a:pt x="2558" y="2021333"/>
                    <a:pt x="3913" y="2021894"/>
                    <a:pt x="5325" y="2021894"/>
                  </a:cubicBezTo>
                  <a:lnTo>
                    <a:pt x="5478839" y="2021894"/>
                  </a:lnTo>
                  <a:cubicBezTo>
                    <a:pt x="5481936" y="2021894"/>
                    <a:pt x="5484603" y="2019710"/>
                    <a:pt x="5485213" y="2016674"/>
                  </a:cubicBezTo>
                  <a:lnTo>
                    <a:pt x="5686315" y="1016168"/>
                  </a:lnTo>
                  <a:cubicBezTo>
                    <a:pt x="5687007" y="1012722"/>
                    <a:pt x="5687007" y="1009173"/>
                    <a:pt x="5686315" y="1005727"/>
                  </a:cubicBezTo>
                  <a:lnTo>
                    <a:pt x="5485213" y="5221"/>
                  </a:lnTo>
                  <a:cubicBezTo>
                    <a:pt x="5484603" y="2184"/>
                    <a:pt x="5481936" y="0"/>
                    <a:pt x="5478839" y="0"/>
                  </a:cubicBezTo>
                  <a:close/>
                </a:path>
              </a:pathLst>
            </a:custGeom>
            <a:solidFill>
              <a:srgbClr val="0F1E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43"/>
            <p:cNvSpPr txBox="1"/>
            <p:nvPr/>
          </p:nvSpPr>
          <p:spPr>
            <a:xfrm>
              <a:off x="0" y="-38100"/>
              <a:ext cx="5573064" cy="205999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17" name="Google Shape;817;p43"/>
          <p:cNvGrpSpPr/>
          <p:nvPr/>
        </p:nvGrpSpPr>
        <p:grpSpPr>
          <a:xfrm rot="-2772372">
            <a:off x="14251176" y="6588875"/>
            <a:ext cx="4857278" cy="5141884"/>
            <a:chOff x="0" y="-47625"/>
            <a:chExt cx="812800" cy="860425"/>
          </a:xfrm>
        </p:grpSpPr>
        <p:sp>
          <p:nvSpPr>
            <p:cNvPr id="818" name="Google Shape;818;p43"/>
            <p:cNvSpPr/>
            <p:nvPr/>
          </p:nvSpPr>
          <p:spPr>
            <a:xfrm>
              <a:off x="0" y="0"/>
              <a:ext cx="812800" cy="812800"/>
            </a:xfrm>
            <a:custGeom>
              <a:rect b="b" l="l" r="r" t="t"/>
              <a:pathLst>
                <a:path extrusionOk="0" h="812800" w="812800">
                  <a:moveTo>
                    <a:pt x="81288" y="0"/>
                  </a:moveTo>
                  <a:lnTo>
                    <a:pt x="731512" y="0"/>
                  </a:lnTo>
                  <a:cubicBezTo>
                    <a:pt x="776406" y="0"/>
                    <a:pt x="812800" y="36394"/>
                    <a:pt x="812800" y="81288"/>
                  </a:cubicBezTo>
                  <a:lnTo>
                    <a:pt x="812800" y="731512"/>
                  </a:lnTo>
                  <a:cubicBezTo>
                    <a:pt x="812800" y="776406"/>
                    <a:pt x="776406" y="812800"/>
                    <a:pt x="731512" y="812800"/>
                  </a:cubicBezTo>
                  <a:lnTo>
                    <a:pt x="81288" y="812800"/>
                  </a:lnTo>
                  <a:cubicBezTo>
                    <a:pt x="36394" y="812800"/>
                    <a:pt x="0" y="776406"/>
                    <a:pt x="0" y="731512"/>
                  </a:cubicBezTo>
                  <a:lnTo>
                    <a:pt x="0" y="81288"/>
                  </a:lnTo>
                  <a:cubicBezTo>
                    <a:pt x="0" y="36394"/>
                    <a:pt x="36394" y="0"/>
                    <a:pt x="81288" y="0"/>
                  </a:cubicBezTo>
                  <a:close/>
                </a:path>
              </a:pathLst>
            </a:custGeom>
            <a:solidFill>
              <a:srgbClr val="0F1E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4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20" name="Google Shape;820;p43"/>
          <p:cNvSpPr/>
          <p:nvPr/>
        </p:nvSpPr>
        <p:spPr>
          <a:xfrm rot="2399085">
            <a:off x="12232657" y="-1463097"/>
            <a:ext cx="9984987" cy="9972556"/>
          </a:xfrm>
          <a:custGeom>
            <a:rect b="b" l="l" r="r" t="t"/>
            <a:pathLst>
              <a:path extrusionOk="0" h="9972556" w="9984987">
                <a:moveTo>
                  <a:pt x="0" y="0"/>
                </a:moveTo>
                <a:lnTo>
                  <a:pt x="9984987" y="0"/>
                </a:lnTo>
                <a:lnTo>
                  <a:pt x="9984987" y="9972555"/>
                </a:lnTo>
                <a:lnTo>
                  <a:pt x="0" y="9972555"/>
                </a:lnTo>
                <a:lnTo>
                  <a:pt x="0" y="0"/>
                </a:lnTo>
                <a:close/>
              </a:path>
            </a:pathLst>
          </a:custGeom>
          <a:blipFill rotWithShape="1">
            <a:blip r:embed="rId4">
              <a:alphaModFix/>
            </a:blip>
            <a:stretch>
              <a:fillRect b="-61" l="0" r="0" t="-60"/>
            </a:stretch>
          </a:blipFill>
          <a:ln>
            <a:noFill/>
          </a:ln>
        </p:spPr>
      </p:sp>
      <p:sp>
        <p:nvSpPr>
          <p:cNvPr id="821" name="Google Shape;821;p43"/>
          <p:cNvSpPr/>
          <p:nvPr/>
        </p:nvSpPr>
        <p:spPr>
          <a:xfrm rot="2570765">
            <a:off x="9606022" y="-1909104"/>
            <a:ext cx="10116812" cy="10104217"/>
          </a:xfrm>
          <a:custGeom>
            <a:rect b="b" l="l" r="r" t="t"/>
            <a:pathLst>
              <a:path extrusionOk="0" h="10104217" w="10116812">
                <a:moveTo>
                  <a:pt x="0" y="0"/>
                </a:moveTo>
                <a:lnTo>
                  <a:pt x="10116813" y="0"/>
                </a:lnTo>
                <a:lnTo>
                  <a:pt x="10116813" y="10104217"/>
                </a:lnTo>
                <a:lnTo>
                  <a:pt x="0" y="10104217"/>
                </a:lnTo>
                <a:lnTo>
                  <a:pt x="0" y="0"/>
                </a:lnTo>
                <a:close/>
              </a:path>
            </a:pathLst>
          </a:custGeom>
          <a:blipFill rotWithShape="1">
            <a:blip r:embed="rId4">
              <a:alphaModFix amt="18000"/>
            </a:blip>
            <a:stretch>
              <a:fillRect b="-61" l="0" r="0" t="-60"/>
            </a:stretch>
          </a:blipFill>
          <a:ln>
            <a:noFill/>
          </a:ln>
        </p:spPr>
      </p:sp>
      <p:sp>
        <p:nvSpPr>
          <p:cNvPr id="822" name="Google Shape;822;p43"/>
          <p:cNvSpPr/>
          <p:nvPr/>
        </p:nvSpPr>
        <p:spPr>
          <a:xfrm>
            <a:off x="9407895" y="-636727"/>
            <a:ext cx="8828782" cy="9217045"/>
          </a:xfrm>
          <a:custGeom>
            <a:rect b="b" l="l" r="r" t="t"/>
            <a:pathLst>
              <a:path extrusionOk="0" h="15104492" w="14468222">
                <a:moveTo>
                  <a:pt x="5495925" y="0"/>
                </a:moveTo>
                <a:lnTo>
                  <a:pt x="231394" y="5815457"/>
                </a:lnTo>
                <a:cubicBezTo>
                  <a:pt x="140589" y="5915406"/>
                  <a:pt x="84201" y="6033643"/>
                  <a:pt x="60579" y="6156579"/>
                </a:cubicBezTo>
                <a:cubicBezTo>
                  <a:pt x="0" y="6472301"/>
                  <a:pt x="167386" y="6794246"/>
                  <a:pt x="458978" y="6946011"/>
                </a:cubicBezTo>
                <a:lnTo>
                  <a:pt x="10505822" y="15104492"/>
                </a:lnTo>
                <a:lnTo>
                  <a:pt x="14468222" y="15104492"/>
                </a:lnTo>
                <a:lnTo>
                  <a:pt x="14468222" y="0"/>
                </a:lnTo>
                <a:close/>
              </a:path>
            </a:pathLst>
          </a:custGeom>
          <a:gradFill>
            <a:gsLst>
              <a:gs pos="0">
                <a:srgbClr val="FFFFFF"/>
              </a:gs>
              <a:gs pos="100000">
                <a:srgbClr val="EFEDE9"/>
              </a:gs>
            </a:gsLst>
            <a:path path="circle">
              <a:fillToRect b="50%" l="50%" r="50%" t="50%"/>
            </a:path>
            <a:tileRect/>
          </a:grad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43"/>
          <p:cNvSpPr/>
          <p:nvPr/>
        </p:nvSpPr>
        <p:spPr>
          <a:xfrm>
            <a:off x="10435176" y="-636727"/>
            <a:ext cx="8828782" cy="9217045"/>
          </a:xfrm>
          <a:custGeom>
            <a:rect b="b" l="l" r="r" t="t"/>
            <a:pathLst>
              <a:path extrusionOk="0" h="15104492" w="14468222">
                <a:moveTo>
                  <a:pt x="5495925" y="0"/>
                </a:moveTo>
                <a:lnTo>
                  <a:pt x="231394" y="5815457"/>
                </a:lnTo>
                <a:cubicBezTo>
                  <a:pt x="140589" y="5915406"/>
                  <a:pt x="84201" y="6033643"/>
                  <a:pt x="60579" y="6156579"/>
                </a:cubicBezTo>
                <a:cubicBezTo>
                  <a:pt x="0" y="6472301"/>
                  <a:pt x="167386" y="6794246"/>
                  <a:pt x="458978" y="6946011"/>
                </a:cubicBezTo>
                <a:lnTo>
                  <a:pt x="10505822" y="15104492"/>
                </a:lnTo>
                <a:lnTo>
                  <a:pt x="14468222" y="15104492"/>
                </a:lnTo>
                <a:lnTo>
                  <a:pt x="14468222" y="0"/>
                </a:lnTo>
                <a:close/>
              </a:path>
            </a:pathLst>
          </a:custGeom>
          <a:blipFill rotWithShape="1">
            <a:blip r:embed="rId5">
              <a:alphaModFix/>
            </a:blip>
            <a:stretch>
              <a:fillRect b="0" l="-28608" r="-28608"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43"/>
          <p:cNvSpPr/>
          <p:nvPr/>
        </p:nvSpPr>
        <p:spPr>
          <a:xfrm rot="2399085">
            <a:off x="15237759" y="7191449"/>
            <a:ext cx="4133702" cy="4133702"/>
          </a:xfrm>
          <a:custGeom>
            <a:rect b="b" l="l" r="r" t="t"/>
            <a:pathLst>
              <a:path extrusionOk="0" h="4133702" w="4133702">
                <a:moveTo>
                  <a:pt x="0" y="0"/>
                </a:moveTo>
                <a:lnTo>
                  <a:pt x="4133702" y="0"/>
                </a:lnTo>
                <a:lnTo>
                  <a:pt x="4133702" y="4133702"/>
                </a:lnTo>
                <a:lnTo>
                  <a:pt x="0" y="4133702"/>
                </a:lnTo>
                <a:lnTo>
                  <a:pt x="0" y="0"/>
                </a:lnTo>
                <a:close/>
              </a:path>
            </a:pathLst>
          </a:custGeom>
          <a:blipFill rotWithShape="1">
            <a:blip r:embed="rId4">
              <a:alphaModFix/>
            </a:blip>
            <a:stretch>
              <a:fillRect b="0" l="0" r="0" t="0"/>
            </a:stretch>
          </a:blipFill>
          <a:ln>
            <a:noFill/>
          </a:ln>
        </p:spPr>
      </p:sp>
      <p:grpSp>
        <p:nvGrpSpPr>
          <p:cNvPr id="825" name="Google Shape;825;p43"/>
          <p:cNvGrpSpPr/>
          <p:nvPr/>
        </p:nvGrpSpPr>
        <p:grpSpPr>
          <a:xfrm>
            <a:off x="719531" y="9399888"/>
            <a:ext cx="610756" cy="717168"/>
            <a:chOff x="0" y="-28575"/>
            <a:chExt cx="112841" cy="132502"/>
          </a:xfrm>
        </p:grpSpPr>
        <p:sp>
          <p:nvSpPr>
            <p:cNvPr id="826" name="Google Shape;826;p43"/>
            <p:cNvSpPr/>
            <p:nvPr/>
          </p:nvSpPr>
          <p:spPr>
            <a:xfrm>
              <a:off x="0" y="0"/>
              <a:ext cx="112841" cy="103927"/>
            </a:xfrm>
            <a:custGeom>
              <a:rect b="b" l="l" r="r" t="t"/>
              <a:pathLst>
                <a:path extrusionOk="0" h="103927" w="112841">
                  <a:moveTo>
                    <a:pt x="51963" y="0"/>
                  </a:moveTo>
                  <a:lnTo>
                    <a:pt x="60878" y="0"/>
                  </a:lnTo>
                  <a:cubicBezTo>
                    <a:pt x="74659" y="0"/>
                    <a:pt x="87876" y="5475"/>
                    <a:pt x="97621" y="15220"/>
                  </a:cubicBezTo>
                  <a:cubicBezTo>
                    <a:pt x="107366" y="24965"/>
                    <a:pt x="112841" y="38182"/>
                    <a:pt x="112841" y="51963"/>
                  </a:cubicBezTo>
                  <a:lnTo>
                    <a:pt x="112841" y="51963"/>
                  </a:lnTo>
                  <a:cubicBezTo>
                    <a:pt x="112841" y="65745"/>
                    <a:pt x="107366" y="78962"/>
                    <a:pt x="97621" y="88707"/>
                  </a:cubicBezTo>
                  <a:cubicBezTo>
                    <a:pt x="87876" y="98452"/>
                    <a:pt x="74659" y="103927"/>
                    <a:pt x="60878" y="103927"/>
                  </a:cubicBezTo>
                  <a:lnTo>
                    <a:pt x="51963" y="103927"/>
                  </a:lnTo>
                  <a:cubicBezTo>
                    <a:pt x="38182" y="103927"/>
                    <a:pt x="24965" y="98452"/>
                    <a:pt x="15220" y="88707"/>
                  </a:cubicBezTo>
                  <a:cubicBezTo>
                    <a:pt x="5475" y="78962"/>
                    <a:pt x="0" y="65745"/>
                    <a:pt x="0" y="51963"/>
                  </a:cubicBezTo>
                  <a:lnTo>
                    <a:pt x="0" y="51963"/>
                  </a:lnTo>
                  <a:cubicBezTo>
                    <a:pt x="0" y="38182"/>
                    <a:pt x="5475" y="24965"/>
                    <a:pt x="15220" y="15220"/>
                  </a:cubicBezTo>
                  <a:cubicBezTo>
                    <a:pt x="24965" y="5475"/>
                    <a:pt x="38182" y="0"/>
                    <a:pt x="51963" y="0"/>
                  </a:cubicBezTo>
                  <a:close/>
                </a:path>
              </a:pathLst>
            </a:custGeom>
            <a:solidFill>
              <a:srgbClr val="0F1E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43"/>
            <p:cNvSpPr txBox="1"/>
            <p:nvPr/>
          </p:nvSpPr>
          <p:spPr>
            <a:xfrm>
              <a:off x="0" y="-28575"/>
              <a:ext cx="112841" cy="132502"/>
            </a:xfrm>
            <a:prstGeom prst="rect">
              <a:avLst/>
            </a:prstGeom>
            <a:noFill/>
            <a:ln>
              <a:noFill/>
            </a:ln>
          </p:spPr>
          <p:txBody>
            <a:bodyPr anchorCtr="0" anchor="ctr" bIns="68250" lIns="68250" spcFirstLastPara="1" rIns="68250" wrap="square" tIns="6825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28" name="Google Shape;828;p43"/>
          <p:cNvGrpSpPr/>
          <p:nvPr/>
        </p:nvGrpSpPr>
        <p:grpSpPr>
          <a:xfrm>
            <a:off x="7183150" y="9433951"/>
            <a:ext cx="610756" cy="717168"/>
            <a:chOff x="0" y="-28575"/>
            <a:chExt cx="112841" cy="132502"/>
          </a:xfrm>
        </p:grpSpPr>
        <p:sp>
          <p:nvSpPr>
            <p:cNvPr id="829" name="Google Shape;829;p43"/>
            <p:cNvSpPr/>
            <p:nvPr/>
          </p:nvSpPr>
          <p:spPr>
            <a:xfrm>
              <a:off x="0" y="0"/>
              <a:ext cx="112841" cy="103927"/>
            </a:xfrm>
            <a:custGeom>
              <a:rect b="b" l="l" r="r" t="t"/>
              <a:pathLst>
                <a:path extrusionOk="0" h="103927" w="112841">
                  <a:moveTo>
                    <a:pt x="51963" y="0"/>
                  </a:moveTo>
                  <a:lnTo>
                    <a:pt x="60878" y="0"/>
                  </a:lnTo>
                  <a:cubicBezTo>
                    <a:pt x="74659" y="0"/>
                    <a:pt x="87876" y="5475"/>
                    <a:pt x="97621" y="15220"/>
                  </a:cubicBezTo>
                  <a:cubicBezTo>
                    <a:pt x="107366" y="24965"/>
                    <a:pt x="112841" y="38182"/>
                    <a:pt x="112841" y="51963"/>
                  </a:cubicBezTo>
                  <a:lnTo>
                    <a:pt x="112841" y="51963"/>
                  </a:lnTo>
                  <a:cubicBezTo>
                    <a:pt x="112841" y="65745"/>
                    <a:pt x="107366" y="78962"/>
                    <a:pt x="97621" y="88707"/>
                  </a:cubicBezTo>
                  <a:cubicBezTo>
                    <a:pt x="87876" y="98452"/>
                    <a:pt x="74659" y="103927"/>
                    <a:pt x="60878" y="103927"/>
                  </a:cubicBezTo>
                  <a:lnTo>
                    <a:pt x="51963" y="103927"/>
                  </a:lnTo>
                  <a:cubicBezTo>
                    <a:pt x="38182" y="103927"/>
                    <a:pt x="24965" y="98452"/>
                    <a:pt x="15220" y="88707"/>
                  </a:cubicBezTo>
                  <a:cubicBezTo>
                    <a:pt x="5475" y="78962"/>
                    <a:pt x="0" y="65745"/>
                    <a:pt x="0" y="51963"/>
                  </a:cubicBezTo>
                  <a:lnTo>
                    <a:pt x="0" y="51963"/>
                  </a:lnTo>
                  <a:cubicBezTo>
                    <a:pt x="0" y="38182"/>
                    <a:pt x="5475" y="24965"/>
                    <a:pt x="15220" y="15220"/>
                  </a:cubicBezTo>
                  <a:cubicBezTo>
                    <a:pt x="24965" y="5475"/>
                    <a:pt x="38182" y="0"/>
                    <a:pt x="51963" y="0"/>
                  </a:cubicBezTo>
                  <a:close/>
                </a:path>
              </a:pathLst>
            </a:custGeom>
            <a:solidFill>
              <a:srgbClr val="0F1E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43"/>
            <p:cNvSpPr txBox="1"/>
            <p:nvPr/>
          </p:nvSpPr>
          <p:spPr>
            <a:xfrm>
              <a:off x="0" y="-28575"/>
              <a:ext cx="112841" cy="132502"/>
            </a:xfrm>
            <a:prstGeom prst="rect">
              <a:avLst/>
            </a:prstGeom>
            <a:noFill/>
            <a:ln>
              <a:noFill/>
            </a:ln>
          </p:spPr>
          <p:txBody>
            <a:bodyPr anchorCtr="0" anchor="ctr" bIns="68250" lIns="68250" spcFirstLastPara="1" rIns="68250" wrap="square" tIns="6825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31" name="Google Shape;831;p43"/>
          <p:cNvSpPr/>
          <p:nvPr/>
        </p:nvSpPr>
        <p:spPr>
          <a:xfrm>
            <a:off x="836086" y="9654741"/>
            <a:ext cx="362125" cy="362125"/>
          </a:xfrm>
          <a:custGeom>
            <a:rect b="b" l="l" r="r" t="t"/>
            <a:pathLst>
              <a:path extrusionOk="0" h="362125" w="362125">
                <a:moveTo>
                  <a:pt x="0" y="0"/>
                </a:moveTo>
                <a:lnTo>
                  <a:pt x="362125" y="0"/>
                </a:lnTo>
                <a:lnTo>
                  <a:pt x="362125" y="362125"/>
                </a:lnTo>
                <a:lnTo>
                  <a:pt x="0" y="362125"/>
                </a:lnTo>
                <a:lnTo>
                  <a:pt x="0" y="0"/>
                </a:lnTo>
                <a:close/>
              </a:path>
            </a:pathLst>
          </a:custGeom>
          <a:blipFill rotWithShape="1">
            <a:blip r:embed="rId6">
              <a:alphaModFix/>
            </a:blip>
            <a:stretch>
              <a:fillRect b="0" l="0" r="0" t="0"/>
            </a:stretch>
          </a:blipFill>
          <a:ln>
            <a:noFill/>
          </a:ln>
        </p:spPr>
      </p:sp>
      <p:sp>
        <p:nvSpPr>
          <p:cNvPr id="832" name="Google Shape;832;p43"/>
          <p:cNvSpPr/>
          <p:nvPr/>
        </p:nvSpPr>
        <p:spPr>
          <a:xfrm>
            <a:off x="7299977" y="9748508"/>
            <a:ext cx="377102" cy="242717"/>
          </a:xfrm>
          <a:custGeom>
            <a:rect b="b" l="l" r="r" t="t"/>
            <a:pathLst>
              <a:path extrusionOk="0" h="242717" w="377102">
                <a:moveTo>
                  <a:pt x="0" y="0"/>
                </a:moveTo>
                <a:lnTo>
                  <a:pt x="377102" y="0"/>
                </a:lnTo>
                <a:lnTo>
                  <a:pt x="377102" y="242717"/>
                </a:lnTo>
                <a:lnTo>
                  <a:pt x="0" y="242717"/>
                </a:lnTo>
                <a:lnTo>
                  <a:pt x="0" y="0"/>
                </a:lnTo>
                <a:close/>
              </a:path>
            </a:pathLst>
          </a:custGeom>
          <a:blipFill rotWithShape="1">
            <a:blip r:embed="rId7">
              <a:alphaModFix/>
            </a:blip>
            <a:stretch>
              <a:fillRect b="0" l="0" r="0" t="0"/>
            </a:stretch>
          </a:blipFill>
          <a:ln>
            <a:noFill/>
          </a:ln>
        </p:spPr>
      </p:sp>
      <p:sp>
        <p:nvSpPr>
          <p:cNvPr id="833" name="Google Shape;833;p43"/>
          <p:cNvSpPr txBox="1"/>
          <p:nvPr/>
        </p:nvSpPr>
        <p:spPr>
          <a:xfrm>
            <a:off x="719531" y="3278802"/>
            <a:ext cx="8048038" cy="3767496"/>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12707" u="none" cap="none" strike="noStrike">
                <a:solidFill>
                  <a:srgbClr val="000000"/>
                </a:solidFill>
                <a:latin typeface="Antonio"/>
                <a:ea typeface="Antonio"/>
                <a:cs typeface="Antonio"/>
                <a:sym typeface="Antonio"/>
              </a:rPr>
              <a:t>Thank You For Attending</a:t>
            </a:r>
            <a:endParaRPr/>
          </a:p>
        </p:txBody>
      </p:sp>
      <p:sp>
        <p:nvSpPr>
          <p:cNvPr id="834" name="Google Shape;834;p43"/>
          <p:cNvSpPr txBox="1"/>
          <p:nvPr/>
        </p:nvSpPr>
        <p:spPr>
          <a:xfrm>
            <a:off x="1497863" y="9592598"/>
            <a:ext cx="5176298" cy="43878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600" u="none" cap="none" strike="noStrike">
                <a:solidFill>
                  <a:srgbClr val="FFFFFF"/>
                </a:solidFill>
                <a:latin typeface="Inter"/>
                <a:ea typeface="Inter"/>
                <a:cs typeface="Inter"/>
                <a:sym typeface="Inter"/>
              </a:rPr>
              <a:t>www.belshawaccounting.com</a:t>
            </a:r>
            <a:endParaRPr/>
          </a:p>
        </p:txBody>
      </p:sp>
      <p:sp>
        <p:nvSpPr>
          <p:cNvPr id="835" name="Google Shape;835;p43"/>
          <p:cNvSpPr txBox="1"/>
          <p:nvPr/>
        </p:nvSpPr>
        <p:spPr>
          <a:xfrm>
            <a:off x="8029655" y="9626661"/>
            <a:ext cx="5178643" cy="43878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600" u="none" cap="none" strike="noStrike">
                <a:solidFill>
                  <a:srgbClr val="FFFFFF"/>
                </a:solidFill>
                <a:latin typeface="Inter"/>
                <a:ea typeface="Inter"/>
                <a:cs typeface="Inter"/>
                <a:sym typeface="Inter"/>
              </a:rPr>
              <a:t>info@belshawaccounting.com</a:t>
            </a:r>
            <a:endParaRPr/>
          </a:p>
        </p:txBody>
      </p:sp>
      <p:grpSp>
        <p:nvGrpSpPr>
          <p:cNvPr id="836" name="Google Shape;836;p43"/>
          <p:cNvGrpSpPr/>
          <p:nvPr/>
        </p:nvGrpSpPr>
        <p:grpSpPr>
          <a:xfrm rot="-2772372">
            <a:off x="15623816" y="7716374"/>
            <a:ext cx="2805684" cy="2970080"/>
            <a:chOff x="0" y="-47625"/>
            <a:chExt cx="812800" cy="860425"/>
          </a:xfrm>
        </p:grpSpPr>
        <p:sp>
          <p:nvSpPr>
            <p:cNvPr id="837" name="Google Shape;837;p43"/>
            <p:cNvSpPr/>
            <p:nvPr/>
          </p:nvSpPr>
          <p:spPr>
            <a:xfrm>
              <a:off x="0" y="0"/>
              <a:ext cx="812800" cy="812800"/>
            </a:xfrm>
            <a:custGeom>
              <a:rect b="b" l="l" r="r" t="t"/>
              <a:pathLst>
                <a:path extrusionOk="0" h="812800" w="812800">
                  <a:moveTo>
                    <a:pt x="140728" y="0"/>
                  </a:moveTo>
                  <a:lnTo>
                    <a:pt x="672072" y="0"/>
                  </a:lnTo>
                  <a:cubicBezTo>
                    <a:pt x="749794" y="0"/>
                    <a:pt x="812800" y="63006"/>
                    <a:pt x="812800" y="140728"/>
                  </a:cubicBezTo>
                  <a:lnTo>
                    <a:pt x="812800" y="672072"/>
                  </a:lnTo>
                  <a:cubicBezTo>
                    <a:pt x="812800" y="749794"/>
                    <a:pt x="749794" y="812800"/>
                    <a:pt x="672072" y="812800"/>
                  </a:cubicBezTo>
                  <a:lnTo>
                    <a:pt x="140728" y="812800"/>
                  </a:lnTo>
                  <a:cubicBezTo>
                    <a:pt x="63006" y="812800"/>
                    <a:pt x="0" y="749794"/>
                    <a:pt x="0" y="672072"/>
                  </a:cubicBezTo>
                  <a:lnTo>
                    <a:pt x="0" y="140728"/>
                  </a:lnTo>
                  <a:cubicBezTo>
                    <a:pt x="0" y="63006"/>
                    <a:pt x="63006" y="0"/>
                    <a:pt x="140728" y="0"/>
                  </a:cubicBezTo>
                  <a:close/>
                </a:path>
              </a:pathLst>
            </a:custGeom>
            <a:solidFill>
              <a:srgbClr val="8B53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4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39" name="Google Shape;839;p43"/>
          <p:cNvSpPr/>
          <p:nvPr/>
        </p:nvSpPr>
        <p:spPr>
          <a:xfrm>
            <a:off x="116904" y="232507"/>
            <a:ext cx="1910104" cy="1916851"/>
          </a:xfrm>
          <a:custGeom>
            <a:rect b="b" l="l" r="r" t="t"/>
            <a:pathLst>
              <a:path extrusionOk="0" h="1916851" w="1910104">
                <a:moveTo>
                  <a:pt x="0" y="0"/>
                </a:moveTo>
                <a:lnTo>
                  <a:pt x="1910104" y="0"/>
                </a:lnTo>
                <a:lnTo>
                  <a:pt x="1910104" y="1916851"/>
                </a:lnTo>
                <a:lnTo>
                  <a:pt x="0" y="1916851"/>
                </a:lnTo>
                <a:lnTo>
                  <a:pt x="0" y="0"/>
                </a:lnTo>
                <a:close/>
              </a:path>
            </a:pathLst>
          </a:custGeom>
          <a:blipFill rotWithShape="1">
            <a:blip r:embed="rId8">
              <a:alphaModFix/>
            </a:blip>
            <a:stretch>
              <a:fillRect b="-73186" l="-28147" r="-294363" t="-63640"/>
            </a:stretch>
          </a:blipFill>
          <a:ln>
            <a:noFill/>
          </a:ln>
        </p:spPr>
      </p:sp>
      <p:sp>
        <p:nvSpPr>
          <p:cNvPr id="840" name="Google Shape;840;p43"/>
          <p:cNvSpPr txBox="1"/>
          <p:nvPr/>
        </p:nvSpPr>
        <p:spPr>
          <a:xfrm>
            <a:off x="2027008" y="335870"/>
            <a:ext cx="4647153" cy="1971058"/>
          </a:xfrm>
          <a:prstGeom prst="rect">
            <a:avLst/>
          </a:prstGeom>
          <a:noFill/>
          <a:ln>
            <a:noFill/>
          </a:ln>
        </p:spPr>
        <p:txBody>
          <a:bodyPr anchorCtr="0" anchor="t" bIns="0" lIns="0" spcFirstLastPara="1" rIns="0" wrap="square" tIns="0">
            <a:spAutoFit/>
          </a:bodyPr>
          <a:lstStyle/>
          <a:p>
            <a:pPr indent="0" lvl="0" marL="0" marR="0" rtl="0" algn="l">
              <a:lnSpc>
                <a:spcPct val="139984"/>
              </a:lnSpc>
              <a:spcBef>
                <a:spcPts val="0"/>
              </a:spcBef>
              <a:spcAft>
                <a:spcPts val="0"/>
              </a:spcAft>
              <a:buNone/>
            </a:pPr>
            <a:r>
              <a:rPr b="1" i="0" lang="en-US" sz="3774" u="none" cap="none" strike="noStrike">
                <a:solidFill>
                  <a:srgbClr val="1A2749"/>
                </a:solidFill>
                <a:latin typeface="Antonio"/>
                <a:ea typeface="Antonio"/>
                <a:cs typeface="Antonio"/>
                <a:sym typeface="Antonio"/>
              </a:rPr>
              <a:t>BELSHAW ACCOUNTING, TAX AND ADVISORY SERVICES LLC</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44"/>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7421" l="-9027" r="-57386" t="-921"/>
            </a:stretch>
          </a:blipFill>
          <a:ln>
            <a:noFill/>
          </a:ln>
        </p:spPr>
      </p:sp>
      <p:sp>
        <p:nvSpPr>
          <p:cNvPr id="846" name="Google Shape;846;p44"/>
          <p:cNvSpPr/>
          <p:nvPr/>
        </p:nvSpPr>
        <p:spPr>
          <a:xfrm rot="-2614414">
            <a:off x="984032" y="883659"/>
            <a:ext cx="1360438" cy="1527225"/>
          </a:xfrm>
          <a:custGeom>
            <a:rect b="b" l="l" r="r" t="t"/>
            <a:pathLst>
              <a:path extrusionOk="0" h="1527225" w="1360438">
                <a:moveTo>
                  <a:pt x="0" y="0"/>
                </a:moveTo>
                <a:lnTo>
                  <a:pt x="1360438" y="0"/>
                </a:lnTo>
                <a:lnTo>
                  <a:pt x="1360438" y="1527225"/>
                </a:lnTo>
                <a:lnTo>
                  <a:pt x="0" y="1527225"/>
                </a:lnTo>
                <a:lnTo>
                  <a:pt x="0" y="0"/>
                </a:lnTo>
                <a:close/>
              </a:path>
            </a:pathLst>
          </a:custGeom>
          <a:blipFill rotWithShape="1">
            <a:blip r:embed="rId4">
              <a:alphaModFix amt="27000"/>
            </a:blip>
            <a:stretch>
              <a:fillRect b="0" l="-6127" r="-6126" t="0"/>
            </a:stretch>
          </a:blipFill>
          <a:ln>
            <a:noFill/>
          </a:ln>
        </p:spPr>
      </p:sp>
      <p:grpSp>
        <p:nvGrpSpPr>
          <p:cNvPr id="847" name="Google Shape;847;p44"/>
          <p:cNvGrpSpPr/>
          <p:nvPr/>
        </p:nvGrpSpPr>
        <p:grpSpPr>
          <a:xfrm rot="-2700000">
            <a:off x="1060253" y="985710"/>
            <a:ext cx="1159938" cy="1227903"/>
            <a:chOff x="0" y="-47625"/>
            <a:chExt cx="812800" cy="860425"/>
          </a:xfrm>
        </p:grpSpPr>
        <p:sp>
          <p:nvSpPr>
            <p:cNvPr id="848" name="Google Shape;848;p44"/>
            <p:cNvSpPr/>
            <p:nvPr/>
          </p:nvSpPr>
          <p:spPr>
            <a:xfrm>
              <a:off x="0" y="0"/>
              <a:ext cx="812800" cy="812800"/>
            </a:xfrm>
            <a:custGeom>
              <a:rect b="b" l="l" r="r" t="t"/>
              <a:pathLst>
                <a:path extrusionOk="0" h="812800" w="812800">
                  <a:moveTo>
                    <a:pt x="140163" y="0"/>
                  </a:moveTo>
                  <a:lnTo>
                    <a:pt x="672637" y="0"/>
                  </a:lnTo>
                  <a:cubicBezTo>
                    <a:pt x="709811" y="0"/>
                    <a:pt x="745462" y="14767"/>
                    <a:pt x="771747" y="41053"/>
                  </a:cubicBezTo>
                  <a:cubicBezTo>
                    <a:pt x="798033" y="67338"/>
                    <a:pt x="812800" y="102989"/>
                    <a:pt x="812800" y="140163"/>
                  </a:cubicBezTo>
                  <a:lnTo>
                    <a:pt x="812800" y="672637"/>
                  </a:lnTo>
                  <a:cubicBezTo>
                    <a:pt x="812800" y="709811"/>
                    <a:pt x="798033" y="745462"/>
                    <a:pt x="771747" y="771747"/>
                  </a:cubicBezTo>
                  <a:cubicBezTo>
                    <a:pt x="745462" y="798033"/>
                    <a:pt x="709811" y="812800"/>
                    <a:pt x="672637" y="812800"/>
                  </a:cubicBezTo>
                  <a:lnTo>
                    <a:pt x="140163" y="812800"/>
                  </a:lnTo>
                  <a:cubicBezTo>
                    <a:pt x="102989" y="812800"/>
                    <a:pt x="67338" y="798033"/>
                    <a:pt x="41053" y="771747"/>
                  </a:cubicBezTo>
                  <a:cubicBezTo>
                    <a:pt x="14767" y="745462"/>
                    <a:pt x="0" y="709811"/>
                    <a:pt x="0" y="672637"/>
                  </a:cubicBezTo>
                  <a:lnTo>
                    <a:pt x="0" y="140163"/>
                  </a:lnTo>
                  <a:cubicBezTo>
                    <a:pt x="0" y="102989"/>
                    <a:pt x="14767" y="67338"/>
                    <a:pt x="41053" y="41053"/>
                  </a:cubicBezTo>
                  <a:cubicBezTo>
                    <a:pt x="67338" y="14767"/>
                    <a:pt x="102989" y="0"/>
                    <a:pt x="140163" y="0"/>
                  </a:cubicBezTo>
                  <a:close/>
                </a:path>
              </a:pathLst>
            </a:custGeom>
            <a:gradFill>
              <a:gsLst>
                <a:gs pos="0">
                  <a:srgbClr val="FFC850"/>
                </a:gs>
                <a:gs pos="100000">
                  <a:srgbClr val="FFB000"/>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4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50" name="Google Shape;850;p44"/>
          <p:cNvSpPr txBox="1"/>
          <p:nvPr/>
        </p:nvSpPr>
        <p:spPr>
          <a:xfrm>
            <a:off x="1026545" y="3565759"/>
            <a:ext cx="8756667" cy="198945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300" u="none" cap="none" strike="noStrike">
                <a:solidFill>
                  <a:srgbClr val="000000"/>
                </a:solidFill>
                <a:latin typeface="Inter"/>
                <a:ea typeface="Inter"/>
                <a:cs typeface="Inter"/>
                <a:sym typeface="Inter"/>
              </a:rPr>
              <a:t>Lorem ipsum dolor sit amet, consectetur adipiscing elit. Phasellus nibh mi, dignissim ut justo in, maximus accumsan tortor. Duis quis ex eu ligula commodo interdum sed et lorem. Sed vehicula leo tellus, eu cursus elit rutrum ac. Orci varius natoque penatibus et magnis dis parturient monte.</a:t>
            </a:r>
            <a:endParaRPr/>
          </a:p>
        </p:txBody>
      </p:sp>
      <p:sp>
        <p:nvSpPr>
          <p:cNvPr id="851" name="Google Shape;851;p44"/>
          <p:cNvSpPr txBox="1"/>
          <p:nvPr/>
        </p:nvSpPr>
        <p:spPr>
          <a:xfrm>
            <a:off x="8085547" y="6652381"/>
            <a:ext cx="8518372" cy="198945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300" u="none" cap="none" strike="noStrike">
                <a:solidFill>
                  <a:srgbClr val="000000"/>
                </a:solidFill>
                <a:latin typeface="Inter"/>
                <a:ea typeface="Inter"/>
                <a:cs typeface="Inter"/>
                <a:sym typeface="Inter"/>
              </a:rPr>
              <a:t>Lorem ipsum dolor sit amet, consectetur adipiscing elit. Phasellus nibh mi, dignissim ut justo in, maximus accumsan tortor. Duis quis ex eu ligula commodo interdum sed et lorem. Sed vehicula leo tellus, eu cursus elit rutrum ac. Orci varius natoque penatibus et magnis dis parturient monte.</a:t>
            </a:r>
            <a:endParaRPr/>
          </a:p>
        </p:txBody>
      </p:sp>
      <p:grpSp>
        <p:nvGrpSpPr>
          <p:cNvPr id="852" name="Google Shape;852;p44"/>
          <p:cNvGrpSpPr/>
          <p:nvPr/>
        </p:nvGrpSpPr>
        <p:grpSpPr>
          <a:xfrm rot="5400000">
            <a:off x="6071584" y="-14009"/>
            <a:ext cx="670611" cy="6213403"/>
            <a:chOff x="0" y="-47625"/>
            <a:chExt cx="660400" cy="6118792"/>
          </a:xfrm>
        </p:grpSpPr>
        <p:sp>
          <p:nvSpPr>
            <p:cNvPr id="853" name="Google Shape;853;p44"/>
            <p:cNvSpPr/>
            <p:nvPr/>
          </p:nvSpPr>
          <p:spPr>
            <a:xfrm>
              <a:off x="0" y="0"/>
              <a:ext cx="660400" cy="6071167"/>
            </a:xfrm>
            <a:custGeom>
              <a:rect b="b" l="l" r="r" t="t"/>
              <a:pathLst>
                <a:path extrusionOk="0" h="6071167" w="660400">
                  <a:moveTo>
                    <a:pt x="220252" y="6052098"/>
                  </a:moveTo>
                  <a:cubicBezTo>
                    <a:pt x="254109" y="6063612"/>
                    <a:pt x="292600" y="6071167"/>
                    <a:pt x="330378" y="6071167"/>
                  </a:cubicBezTo>
                  <a:cubicBezTo>
                    <a:pt x="368157" y="6071167"/>
                    <a:pt x="404509" y="6064690"/>
                    <a:pt x="438009" y="6053176"/>
                  </a:cubicBezTo>
                  <a:cubicBezTo>
                    <a:pt x="438723" y="6052817"/>
                    <a:pt x="439435" y="6052817"/>
                    <a:pt x="440148" y="6052458"/>
                  </a:cubicBezTo>
                  <a:cubicBezTo>
                    <a:pt x="565955" y="6006402"/>
                    <a:pt x="658618" y="5884788"/>
                    <a:pt x="660400" y="5625862"/>
                  </a:cubicBezTo>
                  <a:lnTo>
                    <a:pt x="660400" y="0"/>
                  </a:lnTo>
                  <a:lnTo>
                    <a:pt x="0" y="0"/>
                  </a:lnTo>
                  <a:lnTo>
                    <a:pt x="0" y="5621687"/>
                  </a:lnTo>
                  <a:cubicBezTo>
                    <a:pt x="1782" y="5885507"/>
                    <a:pt x="93019" y="6007122"/>
                    <a:pt x="220252" y="6052098"/>
                  </a:cubicBezTo>
                  <a:close/>
                </a:path>
              </a:pathLst>
            </a:custGeom>
            <a:gradFill>
              <a:gsLst>
                <a:gs pos="0">
                  <a:srgbClr val="EEEEEE">
                    <a:alpha val="0"/>
                  </a:srgbClr>
                </a:gs>
                <a:gs pos="50000">
                  <a:srgbClr val="F4DFB2">
                    <a:alpha val="78823"/>
                  </a:srgbClr>
                </a:gs>
                <a:gs pos="100000">
                  <a:srgbClr val="FFBC28">
                    <a:alpha val="7882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44"/>
            <p:cNvSpPr txBox="1"/>
            <p:nvPr/>
          </p:nvSpPr>
          <p:spPr>
            <a:xfrm>
              <a:off x="0" y="-47625"/>
              <a:ext cx="660400" cy="5991792"/>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55" name="Google Shape;855;p44"/>
          <p:cNvGrpSpPr/>
          <p:nvPr/>
        </p:nvGrpSpPr>
        <p:grpSpPr>
          <a:xfrm rot="-5400000">
            <a:off x="13161912" y="2991298"/>
            <a:ext cx="670611" cy="6213403"/>
            <a:chOff x="0" y="-47625"/>
            <a:chExt cx="660400" cy="6118792"/>
          </a:xfrm>
        </p:grpSpPr>
        <p:sp>
          <p:nvSpPr>
            <p:cNvPr id="856" name="Google Shape;856;p44"/>
            <p:cNvSpPr/>
            <p:nvPr/>
          </p:nvSpPr>
          <p:spPr>
            <a:xfrm>
              <a:off x="0" y="0"/>
              <a:ext cx="660400" cy="6071167"/>
            </a:xfrm>
            <a:custGeom>
              <a:rect b="b" l="l" r="r" t="t"/>
              <a:pathLst>
                <a:path extrusionOk="0" h="6071167" w="660400">
                  <a:moveTo>
                    <a:pt x="220252" y="6052098"/>
                  </a:moveTo>
                  <a:cubicBezTo>
                    <a:pt x="254109" y="6063612"/>
                    <a:pt x="292600" y="6071167"/>
                    <a:pt x="330378" y="6071167"/>
                  </a:cubicBezTo>
                  <a:cubicBezTo>
                    <a:pt x="368157" y="6071167"/>
                    <a:pt x="404509" y="6064690"/>
                    <a:pt x="438009" y="6053176"/>
                  </a:cubicBezTo>
                  <a:cubicBezTo>
                    <a:pt x="438723" y="6052817"/>
                    <a:pt x="439435" y="6052817"/>
                    <a:pt x="440148" y="6052458"/>
                  </a:cubicBezTo>
                  <a:cubicBezTo>
                    <a:pt x="565955" y="6006402"/>
                    <a:pt x="658618" y="5884788"/>
                    <a:pt x="660400" y="5625862"/>
                  </a:cubicBezTo>
                  <a:lnTo>
                    <a:pt x="660400" y="0"/>
                  </a:lnTo>
                  <a:lnTo>
                    <a:pt x="0" y="0"/>
                  </a:lnTo>
                  <a:lnTo>
                    <a:pt x="0" y="5621687"/>
                  </a:lnTo>
                  <a:cubicBezTo>
                    <a:pt x="1782" y="5885507"/>
                    <a:pt x="93019" y="6007122"/>
                    <a:pt x="220252" y="6052098"/>
                  </a:cubicBezTo>
                  <a:close/>
                </a:path>
              </a:pathLst>
            </a:custGeom>
            <a:gradFill>
              <a:gsLst>
                <a:gs pos="0">
                  <a:srgbClr val="EEEEEE">
                    <a:alpha val="0"/>
                  </a:srgbClr>
                </a:gs>
                <a:gs pos="50000">
                  <a:srgbClr val="F4DFB2">
                    <a:alpha val="78823"/>
                  </a:srgbClr>
                </a:gs>
                <a:gs pos="100000">
                  <a:srgbClr val="FFBC28">
                    <a:alpha val="7882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44"/>
            <p:cNvSpPr txBox="1"/>
            <p:nvPr/>
          </p:nvSpPr>
          <p:spPr>
            <a:xfrm>
              <a:off x="0" y="-47625"/>
              <a:ext cx="660400" cy="5991792"/>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858" name="Google Shape;858;p44"/>
          <p:cNvCxnSpPr/>
          <p:nvPr/>
        </p:nvCxnSpPr>
        <p:spPr>
          <a:xfrm rot="10800000">
            <a:off x="3121059" y="3128133"/>
            <a:ext cx="5378290" cy="3021068"/>
          </a:xfrm>
          <a:prstGeom prst="straightConnector1">
            <a:avLst/>
          </a:prstGeom>
          <a:noFill/>
          <a:ln cap="flat" cmpd="sng" w="19050">
            <a:solidFill>
              <a:srgbClr val="000000"/>
            </a:solidFill>
            <a:prstDash val="solid"/>
            <a:round/>
            <a:headEnd len="lg" w="lg" type="oval"/>
            <a:tailEnd len="lg" w="lg" type="oval"/>
          </a:ln>
        </p:spPr>
      </p:cxnSp>
      <p:sp>
        <p:nvSpPr>
          <p:cNvPr id="859" name="Google Shape;859;p44"/>
          <p:cNvSpPr txBox="1"/>
          <p:nvPr/>
        </p:nvSpPr>
        <p:spPr>
          <a:xfrm>
            <a:off x="8920092" y="5812389"/>
            <a:ext cx="7374328" cy="514073"/>
          </a:xfrm>
          <a:prstGeom prst="rect">
            <a:avLst/>
          </a:prstGeom>
          <a:noFill/>
          <a:ln>
            <a:noFill/>
          </a:ln>
        </p:spPr>
        <p:txBody>
          <a:bodyPr anchorCtr="0" anchor="t" bIns="0" lIns="0" spcFirstLastPara="1" rIns="0" wrap="square" tIns="0">
            <a:spAutoFit/>
          </a:bodyPr>
          <a:lstStyle/>
          <a:p>
            <a:pPr indent="0" lvl="0" marL="0" marR="0" rtl="0" algn="r">
              <a:lnSpc>
                <a:spcPct val="140033"/>
              </a:lnSpc>
              <a:spcBef>
                <a:spcPts val="0"/>
              </a:spcBef>
              <a:spcAft>
                <a:spcPts val="0"/>
              </a:spcAft>
              <a:buNone/>
            </a:pPr>
            <a:r>
              <a:rPr b="1" i="0" lang="en-US" sz="3010" u="none" cap="none" strike="noStrike">
                <a:solidFill>
                  <a:srgbClr val="145757"/>
                </a:solidFill>
                <a:latin typeface="Inter"/>
                <a:ea typeface="Inter"/>
                <a:cs typeface="Inter"/>
                <a:sym typeface="Inter"/>
              </a:rPr>
              <a:t>Ensuring Compliance with Labor Laws</a:t>
            </a:r>
            <a:endParaRPr/>
          </a:p>
        </p:txBody>
      </p:sp>
      <p:cxnSp>
        <p:nvCxnSpPr>
          <p:cNvPr id="860" name="Google Shape;860;p44"/>
          <p:cNvCxnSpPr/>
          <p:nvPr/>
        </p:nvCxnSpPr>
        <p:spPr>
          <a:xfrm flipH="1" rot="10800000">
            <a:off x="7661269" y="6196826"/>
            <a:ext cx="9205553" cy="3004593"/>
          </a:xfrm>
          <a:prstGeom prst="straightConnector1">
            <a:avLst/>
          </a:prstGeom>
          <a:noFill/>
          <a:ln cap="flat" cmpd="sng" w="19050">
            <a:solidFill>
              <a:srgbClr val="000000"/>
            </a:solidFill>
            <a:prstDash val="solid"/>
            <a:round/>
            <a:headEnd len="lg" w="lg" type="oval"/>
            <a:tailEnd len="lg" w="lg" type="oval"/>
          </a:ln>
        </p:spPr>
      </p:cxnSp>
      <p:sp>
        <p:nvSpPr>
          <p:cNvPr id="861" name="Google Shape;861;p44"/>
          <p:cNvSpPr/>
          <p:nvPr/>
        </p:nvSpPr>
        <p:spPr>
          <a:xfrm>
            <a:off x="10380646" y="2689590"/>
            <a:ext cx="6625879" cy="2650352"/>
          </a:xfrm>
          <a:custGeom>
            <a:rect b="b" l="l" r="r" t="t"/>
            <a:pathLst>
              <a:path extrusionOk="0" h="2540000" w="6350000">
                <a:moveTo>
                  <a:pt x="0" y="1270000"/>
                </a:moveTo>
                <a:lnTo>
                  <a:pt x="0" y="1270000"/>
                </a:lnTo>
                <a:cubicBezTo>
                  <a:pt x="0" y="568960"/>
                  <a:pt x="568960" y="0"/>
                  <a:pt x="1270000" y="0"/>
                </a:cubicBezTo>
                <a:lnTo>
                  <a:pt x="5080000" y="0"/>
                </a:lnTo>
                <a:cubicBezTo>
                  <a:pt x="5781040" y="0"/>
                  <a:pt x="6350000" y="568960"/>
                  <a:pt x="6350000" y="1270000"/>
                </a:cubicBezTo>
                <a:lnTo>
                  <a:pt x="6350000" y="1270000"/>
                </a:lnTo>
                <a:cubicBezTo>
                  <a:pt x="6350000" y="1971040"/>
                  <a:pt x="5781040" y="2540000"/>
                  <a:pt x="5080000" y="2540000"/>
                </a:cubicBezTo>
                <a:lnTo>
                  <a:pt x="1270000" y="2540000"/>
                </a:lnTo>
                <a:cubicBezTo>
                  <a:pt x="568960" y="2540000"/>
                  <a:pt x="0" y="1971040"/>
                  <a:pt x="0" y="1270000"/>
                </a:cubicBezTo>
                <a:close/>
              </a:path>
            </a:pathLst>
          </a:custGeom>
          <a:blipFill rotWithShape="1">
            <a:blip r:embed="rId5">
              <a:alphaModFix/>
            </a:blip>
            <a:stretch>
              <a:fillRect b="-66561"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44"/>
          <p:cNvSpPr/>
          <p:nvPr/>
        </p:nvSpPr>
        <p:spPr>
          <a:xfrm>
            <a:off x="850849" y="6728137"/>
            <a:ext cx="6625879" cy="2650352"/>
          </a:xfrm>
          <a:custGeom>
            <a:rect b="b" l="l" r="r" t="t"/>
            <a:pathLst>
              <a:path extrusionOk="0" h="2540000" w="6350000">
                <a:moveTo>
                  <a:pt x="0" y="1270000"/>
                </a:moveTo>
                <a:lnTo>
                  <a:pt x="0" y="1270000"/>
                </a:lnTo>
                <a:cubicBezTo>
                  <a:pt x="0" y="568960"/>
                  <a:pt x="568960" y="0"/>
                  <a:pt x="1270000" y="0"/>
                </a:cubicBezTo>
                <a:lnTo>
                  <a:pt x="5080000" y="0"/>
                </a:lnTo>
                <a:cubicBezTo>
                  <a:pt x="5781040" y="0"/>
                  <a:pt x="6350000" y="568960"/>
                  <a:pt x="6350000" y="1270000"/>
                </a:cubicBezTo>
                <a:lnTo>
                  <a:pt x="6350000" y="1270000"/>
                </a:lnTo>
                <a:cubicBezTo>
                  <a:pt x="6350000" y="1971040"/>
                  <a:pt x="5781040" y="2540000"/>
                  <a:pt x="5080000" y="2540000"/>
                </a:cubicBezTo>
                <a:lnTo>
                  <a:pt x="1270000" y="2540000"/>
                </a:lnTo>
                <a:cubicBezTo>
                  <a:pt x="568960" y="2540000"/>
                  <a:pt x="0" y="1971040"/>
                  <a:pt x="0" y="1270000"/>
                </a:cubicBezTo>
                <a:close/>
              </a:path>
            </a:pathLst>
          </a:custGeom>
          <a:blipFill rotWithShape="1">
            <a:blip r:embed="rId6">
              <a:alphaModFix/>
            </a:blip>
            <a:stretch>
              <a:fillRect b="-2759" l="0" r="0" t="-275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44"/>
          <p:cNvSpPr txBox="1"/>
          <p:nvPr/>
        </p:nvSpPr>
        <p:spPr>
          <a:xfrm>
            <a:off x="2683409" y="1448597"/>
            <a:ext cx="10045383" cy="96964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700" u="none" cap="none" strike="noStrike">
                <a:solidFill>
                  <a:srgbClr val="145757"/>
                </a:solidFill>
                <a:latin typeface="Inter"/>
                <a:ea typeface="Inter"/>
                <a:cs typeface="Inter"/>
                <a:sym typeface="Inter"/>
              </a:rPr>
              <a:t>Compliance and Ethics</a:t>
            </a:r>
            <a:endParaRPr/>
          </a:p>
        </p:txBody>
      </p:sp>
      <p:sp>
        <p:nvSpPr>
          <p:cNvPr id="864" name="Google Shape;864;p44"/>
          <p:cNvSpPr txBox="1"/>
          <p:nvPr/>
        </p:nvSpPr>
        <p:spPr>
          <a:xfrm>
            <a:off x="2683409" y="790575"/>
            <a:ext cx="4793319" cy="704323"/>
          </a:xfrm>
          <a:prstGeom prst="rect">
            <a:avLst/>
          </a:prstGeom>
          <a:noFill/>
          <a:ln>
            <a:noFill/>
          </a:ln>
        </p:spPr>
        <p:txBody>
          <a:bodyPr anchorCtr="0" anchor="t" bIns="0" lIns="0" spcFirstLastPara="1" rIns="0" wrap="square" tIns="0">
            <a:spAutoFit/>
          </a:bodyPr>
          <a:lstStyle/>
          <a:p>
            <a:pPr indent="0" lvl="0" marL="0" marR="0" rtl="0" algn="l">
              <a:lnSpc>
                <a:spcPct val="140049"/>
              </a:lnSpc>
              <a:spcBef>
                <a:spcPts val="0"/>
              </a:spcBef>
              <a:spcAft>
                <a:spcPts val="0"/>
              </a:spcAft>
              <a:buNone/>
            </a:pPr>
            <a:r>
              <a:rPr b="1" i="0" lang="en-US" sz="4075" u="none" cap="none" strike="noStrike">
                <a:solidFill>
                  <a:srgbClr val="000000"/>
                </a:solidFill>
                <a:latin typeface="Inter"/>
                <a:ea typeface="Inter"/>
                <a:cs typeface="Inter"/>
                <a:sym typeface="Inter"/>
              </a:rPr>
              <a:t>Key Strategies</a:t>
            </a:r>
            <a:endParaRPr/>
          </a:p>
        </p:txBody>
      </p:sp>
      <p:sp>
        <p:nvSpPr>
          <p:cNvPr id="865" name="Google Shape;865;p44"/>
          <p:cNvSpPr txBox="1"/>
          <p:nvPr/>
        </p:nvSpPr>
        <p:spPr>
          <a:xfrm>
            <a:off x="1313779" y="1110061"/>
            <a:ext cx="643793" cy="9696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5700" u="none" cap="none" strike="noStrike">
                <a:solidFill>
                  <a:srgbClr val="FFFFFF"/>
                </a:solidFill>
                <a:latin typeface="Inter"/>
                <a:ea typeface="Inter"/>
                <a:cs typeface="Inter"/>
                <a:sym typeface="Inter"/>
              </a:rPr>
              <a:t>4</a:t>
            </a:r>
            <a:endParaRPr/>
          </a:p>
        </p:txBody>
      </p:sp>
      <p:sp>
        <p:nvSpPr>
          <p:cNvPr id="866" name="Google Shape;866;p44"/>
          <p:cNvSpPr txBox="1"/>
          <p:nvPr/>
        </p:nvSpPr>
        <p:spPr>
          <a:xfrm>
            <a:off x="3300188" y="2828234"/>
            <a:ext cx="6483025" cy="514073"/>
          </a:xfrm>
          <a:prstGeom prst="rect">
            <a:avLst/>
          </a:prstGeom>
          <a:noFill/>
          <a:ln>
            <a:noFill/>
          </a:ln>
        </p:spPr>
        <p:txBody>
          <a:bodyPr anchorCtr="0" anchor="t" bIns="0" lIns="0" spcFirstLastPara="1" rIns="0" wrap="square" tIns="0">
            <a:spAutoFit/>
          </a:bodyPr>
          <a:lstStyle/>
          <a:p>
            <a:pPr indent="0" lvl="0" marL="0" marR="0" rtl="0" algn="r">
              <a:lnSpc>
                <a:spcPct val="140033"/>
              </a:lnSpc>
              <a:spcBef>
                <a:spcPts val="0"/>
              </a:spcBef>
              <a:spcAft>
                <a:spcPts val="0"/>
              </a:spcAft>
              <a:buNone/>
            </a:pPr>
            <a:r>
              <a:rPr b="1" i="0" lang="en-US" sz="3010" u="none" cap="none" strike="noStrike">
                <a:solidFill>
                  <a:srgbClr val="145757"/>
                </a:solidFill>
                <a:latin typeface="Inter"/>
                <a:ea typeface="Inter"/>
                <a:cs typeface="Inter"/>
                <a:sym typeface="Inter"/>
              </a:rPr>
              <a:t>Legal and Ethical Considerations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4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5369" l="-1323" r="-60908" t="0"/>
            </a:stretch>
          </a:blipFill>
          <a:ln>
            <a:noFill/>
          </a:ln>
        </p:spPr>
      </p:sp>
      <p:grpSp>
        <p:nvGrpSpPr>
          <p:cNvPr id="872" name="Google Shape;872;p45"/>
          <p:cNvGrpSpPr/>
          <p:nvPr/>
        </p:nvGrpSpPr>
        <p:grpSpPr>
          <a:xfrm>
            <a:off x="11238174" y="-649658"/>
            <a:ext cx="8074594" cy="12526260"/>
            <a:chOff x="0" y="-47625"/>
            <a:chExt cx="2126642" cy="3299097"/>
          </a:xfrm>
        </p:grpSpPr>
        <p:sp>
          <p:nvSpPr>
            <p:cNvPr id="873" name="Google Shape;873;p45"/>
            <p:cNvSpPr/>
            <p:nvPr/>
          </p:nvSpPr>
          <p:spPr>
            <a:xfrm>
              <a:off x="0" y="0"/>
              <a:ext cx="2126642" cy="3251472"/>
            </a:xfrm>
            <a:custGeom>
              <a:rect b="b" l="l" r="r" t="t"/>
              <a:pathLst>
                <a:path extrusionOk="0" h="3251472" w="2126642">
                  <a:moveTo>
                    <a:pt x="48899" y="0"/>
                  </a:moveTo>
                  <a:lnTo>
                    <a:pt x="2077743" y="0"/>
                  </a:lnTo>
                  <a:cubicBezTo>
                    <a:pt x="2090712" y="0"/>
                    <a:pt x="2103150" y="5152"/>
                    <a:pt x="2112320" y="14322"/>
                  </a:cubicBezTo>
                  <a:cubicBezTo>
                    <a:pt x="2121490" y="23492"/>
                    <a:pt x="2126642" y="35930"/>
                    <a:pt x="2126642" y="48899"/>
                  </a:cubicBezTo>
                  <a:lnTo>
                    <a:pt x="2126642" y="3202573"/>
                  </a:lnTo>
                  <a:cubicBezTo>
                    <a:pt x="2126642" y="3215542"/>
                    <a:pt x="2121490" y="3227980"/>
                    <a:pt x="2112320" y="3237150"/>
                  </a:cubicBezTo>
                  <a:cubicBezTo>
                    <a:pt x="2103150" y="3246320"/>
                    <a:pt x="2090712" y="3251472"/>
                    <a:pt x="2077743" y="3251472"/>
                  </a:cubicBezTo>
                  <a:lnTo>
                    <a:pt x="48899" y="3251472"/>
                  </a:lnTo>
                  <a:cubicBezTo>
                    <a:pt x="35930" y="3251472"/>
                    <a:pt x="23492" y="3246320"/>
                    <a:pt x="14322" y="3237150"/>
                  </a:cubicBezTo>
                  <a:cubicBezTo>
                    <a:pt x="5152" y="3227980"/>
                    <a:pt x="0" y="3215542"/>
                    <a:pt x="0" y="3202573"/>
                  </a:cubicBezTo>
                  <a:lnTo>
                    <a:pt x="0" y="48899"/>
                  </a:lnTo>
                  <a:cubicBezTo>
                    <a:pt x="0" y="35930"/>
                    <a:pt x="5152" y="23492"/>
                    <a:pt x="14322" y="14322"/>
                  </a:cubicBezTo>
                  <a:cubicBezTo>
                    <a:pt x="23492" y="5152"/>
                    <a:pt x="35930" y="0"/>
                    <a:pt x="48899" y="0"/>
                  </a:cubicBezTo>
                  <a:close/>
                </a:path>
              </a:pathLst>
            </a:custGeom>
            <a:gradFill>
              <a:gsLst>
                <a:gs pos="0">
                  <a:srgbClr val="247B7B"/>
                </a:gs>
                <a:gs pos="100000">
                  <a:srgbClr val="0B4444"/>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45"/>
            <p:cNvSpPr txBox="1"/>
            <p:nvPr/>
          </p:nvSpPr>
          <p:spPr>
            <a:xfrm>
              <a:off x="0" y="-47625"/>
              <a:ext cx="2126642" cy="3299097"/>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75" name="Google Shape;875;p45"/>
          <p:cNvSpPr/>
          <p:nvPr/>
        </p:nvSpPr>
        <p:spPr>
          <a:xfrm>
            <a:off x="313862" y="242846"/>
            <a:ext cx="10924312" cy="10112389"/>
          </a:xfrm>
          <a:custGeom>
            <a:rect b="b" l="l" r="r" t="t"/>
            <a:pathLst>
              <a:path extrusionOk="0" h="10112389" w="10924312">
                <a:moveTo>
                  <a:pt x="0" y="0"/>
                </a:moveTo>
                <a:lnTo>
                  <a:pt x="10924312" y="0"/>
                </a:lnTo>
                <a:lnTo>
                  <a:pt x="10924312" y="10112389"/>
                </a:lnTo>
                <a:lnTo>
                  <a:pt x="0" y="10112389"/>
                </a:lnTo>
                <a:lnTo>
                  <a:pt x="0" y="0"/>
                </a:lnTo>
                <a:close/>
              </a:path>
            </a:pathLst>
          </a:custGeom>
          <a:blipFill rotWithShape="1">
            <a:blip r:embed="rId4">
              <a:alphaModFix/>
            </a:blip>
            <a:stretch>
              <a:fillRect b="0" l="-1848" r="-42007" t="-434"/>
            </a:stretch>
          </a:blipFill>
          <a:ln>
            <a:noFill/>
          </a:ln>
        </p:spPr>
      </p:sp>
      <p:grpSp>
        <p:nvGrpSpPr>
          <p:cNvPr id="876" name="Google Shape;876;p45"/>
          <p:cNvGrpSpPr/>
          <p:nvPr/>
        </p:nvGrpSpPr>
        <p:grpSpPr>
          <a:xfrm>
            <a:off x="793510" y="509788"/>
            <a:ext cx="11082799" cy="9086599"/>
            <a:chOff x="0" y="-47625"/>
            <a:chExt cx="2918927" cy="2393178"/>
          </a:xfrm>
        </p:grpSpPr>
        <p:sp>
          <p:nvSpPr>
            <p:cNvPr id="877" name="Google Shape;877;p45"/>
            <p:cNvSpPr/>
            <p:nvPr/>
          </p:nvSpPr>
          <p:spPr>
            <a:xfrm>
              <a:off x="0" y="0"/>
              <a:ext cx="2918927" cy="2345553"/>
            </a:xfrm>
            <a:custGeom>
              <a:rect b="b" l="l" r="r" t="t"/>
              <a:pathLst>
                <a:path extrusionOk="0" h="2345553" w="2918927">
                  <a:moveTo>
                    <a:pt x="35626" y="0"/>
                  </a:moveTo>
                  <a:lnTo>
                    <a:pt x="2883301" y="0"/>
                  </a:lnTo>
                  <a:cubicBezTo>
                    <a:pt x="2892749" y="0"/>
                    <a:pt x="2901811" y="3753"/>
                    <a:pt x="2908492" y="10435"/>
                  </a:cubicBezTo>
                  <a:cubicBezTo>
                    <a:pt x="2915173" y="17116"/>
                    <a:pt x="2918927" y="26178"/>
                    <a:pt x="2918927" y="35626"/>
                  </a:cubicBezTo>
                  <a:lnTo>
                    <a:pt x="2918927" y="2309927"/>
                  </a:lnTo>
                  <a:cubicBezTo>
                    <a:pt x="2918927" y="2319376"/>
                    <a:pt x="2915173" y="2328438"/>
                    <a:pt x="2908492" y="2335119"/>
                  </a:cubicBezTo>
                  <a:cubicBezTo>
                    <a:pt x="2901811" y="2341800"/>
                    <a:pt x="2892749" y="2345553"/>
                    <a:pt x="2883301" y="2345553"/>
                  </a:cubicBezTo>
                  <a:lnTo>
                    <a:pt x="35626" y="2345553"/>
                  </a:lnTo>
                  <a:cubicBezTo>
                    <a:pt x="26178" y="2345553"/>
                    <a:pt x="17116" y="2341800"/>
                    <a:pt x="10435" y="2335119"/>
                  </a:cubicBezTo>
                  <a:cubicBezTo>
                    <a:pt x="3753" y="2328438"/>
                    <a:pt x="0" y="2319376"/>
                    <a:pt x="0" y="2309927"/>
                  </a:cubicBezTo>
                  <a:lnTo>
                    <a:pt x="0" y="35626"/>
                  </a:lnTo>
                  <a:cubicBezTo>
                    <a:pt x="0" y="26178"/>
                    <a:pt x="3753" y="17116"/>
                    <a:pt x="10435" y="10435"/>
                  </a:cubicBezTo>
                  <a:cubicBezTo>
                    <a:pt x="17116" y="3753"/>
                    <a:pt x="26178" y="0"/>
                    <a:pt x="35626" y="0"/>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45"/>
            <p:cNvSpPr txBox="1"/>
            <p:nvPr/>
          </p:nvSpPr>
          <p:spPr>
            <a:xfrm>
              <a:off x="0" y="-47625"/>
              <a:ext cx="2918927" cy="2393178"/>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879" name="Google Shape;879;p45"/>
          <p:cNvPicPr preferRelativeResize="0"/>
          <p:nvPr/>
        </p:nvPicPr>
        <p:blipFill rotWithShape="1">
          <a:blip r:embed="rId5">
            <a:alphaModFix/>
          </a:blip>
          <a:srcRect b="0" l="0" r="0" t="0"/>
          <a:stretch/>
        </p:blipFill>
        <p:spPr>
          <a:xfrm>
            <a:off x="1564326" y="3612397"/>
            <a:ext cx="2281622" cy="2281622"/>
          </a:xfrm>
          <a:prstGeom prst="rect">
            <a:avLst/>
          </a:prstGeom>
          <a:noFill/>
          <a:ln>
            <a:noFill/>
          </a:ln>
        </p:spPr>
      </p:pic>
      <p:pic>
        <p:nvPicPr>
          <p:cNvPr id="880" name="Google Shape;880;p45"/>
          <p:cNvPicPr preferRelativeResize="0"/>
          <p:nvPr/>
        </p:nvPicPr>
        <p:blipFill rotWithShape="1">
          <a:blip r:embed="rId6">
            <a:alphaModFix/>
          </a:blip>
          <a:srcRect b="0" l="0" r="0" t="0"/>
          <a:stretch/>
        </p:blipFill>
        <p:spPr>
          <a:xfrm>
            <a:off x="4444763" y="3612397"/>
            <a:ext cx="2281622" cy="2281622"/>
          </a:xfrm>
          <a:prstGeom prst="rect">
            <a:avLst/>
          </a:prstGeom>
          <a:noFill/>
          <a:ln>
            <a:noFill/>
          </a:ln>
        </p:spPr>
      </p:pic>
      <p:pic>
        <p:nvPicPr>
          <p:cNvPr id="881" name="Google Shape;881;p45"/>
          <p:cNvPicPr preferRelativeResize="0"/>
          <p:nvPr/>
        </p:nvPicPr>
        <p:blipFill rotWithShape="1">
          <a:blip r:embed="rId7">
            <a:alphaModFix/>
          </a:blip>
          <a:srcRect b="0" l="0" r="0" t="0"/>
          <a:stretch/>
        </p:blipFill>
        <p:spPr>
          <a:xfrm>
            <a:off x="7325199" y="3612397"/>
            <a:ext cx="2281622" cy="2281622"/>
          </a:xfrm>
          <a:prstGeom prst="rect">
            <a:avLst/>
          </a:prstGeom>
          <a:noFill/>
          <a:ln>
            <a:noFill/>
          </a:ln>
        </p:spPr>
      </p:pic>
      <p:grpSp>
        <p:nvGrpSpPr>
          <p:cNvPr id="882" name="Google Shape;882;p45"/>
          <p:cNvGrpSpPr/>
          <p:nvPr/>
        </p:nvGrpSpPr>
        <p:grpSpPr>
          <a:xfrm rot="-2700000">
            <a:off x="11655294" y="1934665"/>
            <a:ext cx="430411" cy="477926"/>
            <a:chOff x="0" y="-47625"/>
            <a:chExt cx="1247548" cy="1385268"/>
          </a:xfrm>
        </p:grpSpPr>
        <p:sp>
          <p:nvSpPr>
            <p:cNvPr id="883" name="Google Shape;883;p45"/>
            <p:cNvSpPr/>
            <p:nvPr/>
          </p:nvSpPr>
          <p:spPr>
            <a:xfrm>
              <a:off x="0" y="0"/>
              <a:ext cx="1247548" cy="1337643"/>
            </a:xfrm>
            <a:custGeom>
              <a:rect b="b" l="l" r="r" t="t"/>
              <a:pathLst>
                <a:path extrusionOk="0" h="1337643" w="1247548">
                  <a:moveTo>
                    <a:pt x="107924" y="0"/>
                  </a:moveTo>
                  <a:lnTo>
                    <a:pt x="1139624" y="0"/>
                  </a:lnTo>
                  <a:cubicBezTo>
                    <a:pt x="1199229" y="0"/>
                    <a:pt x="1247548" y="48319"/>
                    <a:pt x="1247548" y="107924"/>
                  </a:cubicBezTo>
                  <a:lnTo>
                    <a:pt x="1247548" y="1229720"/>
                  </a:lnTo>
                  <a:cubicBezTo>
                    <a:pt x="1247548" y="1289324"/>
                    <a:pt x="1199229" y="1337643"/>
                    <a:pt x="1139624" y="1337643"/>
                  </a:cubicBezTo>
                  <a:lnTo>
                    <a:pt x="107924" y="1337643"/>
                  </a:lnTo>
                  <a:cubicBezTo>
                    <a:pt x="48319" y="1337643"/>
                    <a:pt x="0" y="1289324"/>
                    <a:pt x="0" y="1229720"/>
                  </a:cubicBezTo>
                  <a:lnTo>
                    <a:pt x="0" y="107924"/>
                  </a:lnTo>
                  <a:cubicBezTo>
                    <a:pt x="0" y="48319"/>
                    <a:pt x="48319" y="0"/>
                    <a:pt x="107924" y="0"/>
                  </a:cubicBezTo>
                  <a:close/>
                </a:path>
              </a:pathLst>
            </a:custGeom>
            <a:gradFill>
              <a:gsLst>
                <a:gs pos="0">
                  <a:srgbClr val="FFC850"/>
                </a:gs>
                <a:gs pos="100000">
                  <a:srgbClr val="FFB000"/>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45"/>
            <p:cNvSpPr txBox="1"/>
            <p:nvPr/>
          </p:nvSpPr>
          <p:spPr>
            <a:xfrm>
              <a:off x="0" y="-47625"/>
              <a:ext cx="1247548" cy="1385268"/>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85" name="Google Shape;885;p45"/>
          <p:cNvGrpSpPr/>
          <p:nvPr/>
        </p:nvGrpSpPr>
        <p:grpSpPr>
          <a:xfrm rot="-2700000">
            <a:off x="11655294" y="4659744"/>
            <a:ext cx="430411" cy="477926"/>
            <a:chOff x="0" y="-47625"/>
            <a:chExt cx="1247548" cy="1385268"/>
          </a:xfrm>
        </p:grpSpPr>
        <p:sp>
          <p:nvSpPr>
            <p:cNvPr id="886" name="Google Shape;886;p45"/>
            <p:cNvSpPr/>
            <p:nvPr/>
          </p:nvSpPr>
          <p:spPr>
            <a:xfrm>
              <a:off x="0" y="0"/>
              <a:ext cx="1247548" cy="1337643"/>
            </a:xfrm>
            <a:custGeom>
              <a:rect b="b" l="l" r="r" t="t"/>
              <a:pathLst>
                <a:path extrusionOk="0" h="1337643" w="1247548">
                  <a:moveTo>
                    <a:pt x="107924" y="0"/>
                  </a:moveTo>
                  <a:lnTo>
                    <a:pt x="1139624" y="0"/>
                  </a:lnTo>
                  <a:cubicBezTo>
                    <a:pt x="1199229" y="0"/>
                    <a:pt x="1247548" y="48319"/>
                    <a:pt x="1247548" y="107924"/>
                  </a:cubicBezTo>
                  <a:lnTo>
                    <a:pt x="1247548" y="1229720"/>
                  </a:lnTo>
                  <a:cubicBezTo>
                    <a:pt x="1247548" y="1289324"/>
                    <a:pt x="1199229" y="1337643"/>
                    <a:pt x="1139624" y="1337643"/>
                  </a:cubicBezTo>
                  <a:lnTo>
                    <a:pt x="107924" y="1337643"/>
                  </a:lnTo>
                  <a:cubicBezTo>
                    <a:pt x="48319" y="1337643"/>
                    <a:pt x="0" y="1289324"/>
                    <a:pt x="0" y="1229720"/>
                  </a:cubicBezTo>
                  <a:lnTo>
                    <a:pt x="0" y="107924"/>
                  </a:lnTo>
                  <a:cubicBezTo>
                    <a:pt x="0" y="48319"/>
                    <a:pt x="48319" y="0"/>
                    <a:pt x="107924" y="0"/>
                  </a:cubicBezTo>
                  <a:close/>
                </a:path>
              </a:pathLst>
            </a:custGeom>
            <a:gradFill>
              <a:gsLst>
                <a:gs pos="0">
                  <a:srgbClr val="FFC850"/>
                </a:gs>
                <a:gs pos="100000">
                  <a:srgbClr val="FFB000"/>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45"/>
            <p:cNvSpPr txBox="1"/>
            <p:nvPr/>
          </p:nvSpPr>
          <p:spPr>
            <a:xfrm>
              <a:off x="0" y="-47625"/>
              <a:ext cx="1247548" cy="1385268"/>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88" name="Google Shape;888;p45"/>
          <p:cNvGrpSpPr/>
          <p:nvPr/>
        </p:nvGrpSpPr>
        <p:grpSpPr>
          <a:xfrm rot="-2700000">
            <a:off x="11655294" y="7384823"/>
            <a:ext cx="430411" cy="477926"/>
            <a:chOff x="0" y="-47625"/>
            <a:chExt cx="1247548" cy="1385268"/>
          </a:xfrm>
        </p:grpSpPr>
        <p:sp>
          <p:nvSpPr>
            <p:cNvPr id="889" name="Google Shape;889;p45"/>
            <p:cNvSpPr/>
            <p:nvPr/>
          </p:nvSpPr>
          <p:spPr>
            <a:xfrm>
              <a:off x="0" y="0"/>
              <a:ext cx="1247548" cy="1337643"/>
            </a:xfrm>
            <a:custGeom>
              <a:rect b="b" l="l" r="r" t="t"/>
              <a:pathLst>
                <a:path extrusionOk="0" h="1337643" w="1247548">
                  <a:moveTo>
                    <a:pt x="107924" y="0"/>
                  </a:moveTo>
                  <a:lnTo>
                    <a:pt x="1139624" y="0"/>
                  </a:lnTo>
                  <a:cubicBezTo>
                    <a:pt x="1199229" y="0"/>
                    <a:pt x="1247548" y="48319"/>
                    <a:pt x="1247548" y="107924"/>
                  </a:cubicBezTo>
                  <a:lnTo>
                    <a:pt x="1247548" y="1229720"/>
                  </a:lnTo>
                  <a:cubicBezTo>
                    <a:pt x="1247548" y="1289324"/>
                    <a:pt x="1199229" y="1337643"/>
                    <a:pt x="1139624" y="1337643"/>
                  </a:cubicBezTo>
                  <a:lnTo>
                    <a:pt x="107924" y="1337643"/>
                  </a:lnTo>
                  <a:cubicBezTo>
                    <a:pt x="48319" y="1337643"/>
                    <a:pt x="0" y="1289324"/>
                    <a:pt x="0" y="1229720"/>
                  </a:cubicBezTo>
                  <a:lnTo>
                    <a:pt x="0" y="107924"/>
                  </a:lnTo>
                  <a:cubicBezTo>
                    <a:pt x="0" y="48319"/>
                    <a:pt x="48319" y="0"/>
                    <a:pt x="107924" y="0"/>
                  </a:cubicBezTo>
                  <a:close/>
                </a:path>
              </a:pathLst>
            </a:custGeom>
            <a:gradFill>
              <a:gsLst>
                <a:gs pos="0">
                  <a:srgbClr val="FFC850"/>
                </a:gs>
                <a:gs pos="100000">
                  <a:srgbClr val="FFB000"/>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45"/>
            <p:cNvSpPr txBox="1"/>
            <p:nvPr/>
          </p:nvSpPr>
          <p:spPr>
            <a:xfrm>
              <a:off x="0" y="-47625"/>
              <a:ext cx="1247548" cy="1385268"/>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91" name="Google Shape;891;p45"/>
          <p:cNvSpPr txBox="1"/>
          <p:nvPr/>
        </p:nvSpPr>
        <p:spPr>
          <a:xfrm>
            <a:off x="1842060" y="1529038"/>
            <a:ext cx="7066750" cy="1802130"/>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None/>
            </a:pPr>
            <a:r>
              <a:rPr b="1" i="0" lang="en-US" sz="5700" u="none" cap="none" strike="noStrike">
                <a:solidFill>
                  <a:srgbClr val="145757"/>
                </a:solidFill>
                <a:latin typeface="Inter"/>
                <a:ea typeface="Inter"/>
                <a:cs typeface="Inter"/>
                <a:sym typeface="Inter"/>
              </a:rPr>
              <a:t>The Future Outlook of Transformation</a:t>
            </a:r>
            <a:endParaRPr/>
          </a:p>
        </p:txBody>
      </p:sp>
      <p:sp>
        <p:nvSpPr>
          <p:cNvPr id="892" name="Google Shape;892;p45"/>
          <p:cNvSpPr txBox="1"/>
          <p:nvPr/>
        </p:nvSpPr>
        <p:spPr>
          <a:xfrm>
            <a:off x="1754461" y="6102963"/>
            <a:ext cx="8724321" cy="27895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300" u="none" cap="none" strike="noStrike">
                <a:solidFill>
                  <a:srgbClr val="000000"/>
                </a:solidFill>
                <a:latin typeface="Inter"/>
                <a:ea typeface="Inter"/>
                <a:cs typeface="Inter"/>
                <a:sym typeface="Inter"/>
              </a:rPr>
              <a:t>Lorem ipsum dolor sit amet, consectetur adipiscing elit. Phasellus nibh mi, dignissim ut justo in, maximus accumsan tortor. Duis quis ex eu ligula commodo interdum sed et lorem. Sed vehicula leo tellus, eu cursus elit rutrum ac. Orci varius natoque penatibus et magnis dis parturient montes, nascetur ridiculus mus. Sed varius eu tortor nec maximus. Mauris pellentesque facilisis elit vel sodales.</a:t>
            </a:r>
            <a:endParaRPr/>
          </a:p>
        </p:txBody>
      </p:sp>
      <p:sp>
        <p:nvSpPr>
          <p:cNvPr id="893" name="Google Shape;893;p45"/>
          <p:cNvSpPr txBox="1"/>
          <p:nvPr/>
        </p:nvSpPr>
        <p:spPr>
          <a:xfrm>
            <a:off x="12709802" y="2191670"/>
            <a:ext cx="4726615" cy="15894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300" u="none" cap="none" strike="noStrike">
                <a:solidFill>
                  <a:srgbClr val="FFFFFF"/>
                </a:solidFill>
                <a:latin typeface="Inter"/>
                <a:ea typeface="Inter"/>
                <a:cs typeface="Inter"/>
                <a:sym typeface="Inter"/>
              </a:rPr>
              <a:t>HR's future revolves around technology, data, employee well-being, and inclusive practices to drive organizational success.</a:t>
            </a:r>
            <a:endParaRPr/>
          </a:p>
        </p:txBody>
      </p:sp>
      <p:sp>
        <p:nvSpPr>
          <p:cNvPr id="894" name="Google Shape;894;p45"/>
          <p:cNvSpPr txBox="1"/>
          <p:nvPr/>
        </p:nvSpPr>
        <p:spPr>
          <a:xfrm>
            <a:off x="12726312" y="4890455"/>
            <a:ext cx="4726615" cy="15894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300" u="none" cap="none" strike="noStrike">
                <a:solidFill>
                  <a:srgbClr val="FFFFFF"/>
                </a:solidFill>
                <a:latin typeface="Inter"/>
                <a:ea typeface="Inter"/>
                <a:cs typeface="Inter"/>
                <a:sym typeface="Inter"/>
              </a:rPr>
              <a:t>HR's future revolves around technology, data, employee well-being, and inclusive practices to drive organizational success.</a:t>
            </a:r>
            <a:endParaRPr/>
          </a:p>
        </p:txBody>
      </p:sp>
      <p:sp>
        <p:nvSpPr>
          <p:cNvPr id="895" name="Google Shape;895;p45"/>
          <p:cNvSpPr txBox="1"/>
          <p:nvPr/>
        </p:nvSpPr>
        <p:spPr>
          <a:xfrm>
            <a:off x="12693292" y="1532422"/>
            <a:ext cx="2426447" cy="619948"/>
          </a:xfrm>
          <a:prstGeom prst="rect">
            <a:avLst/>
          </a:prstGeom>
          <a:noFill/>
          <a:ln>
            <a:noFill/>
          </a:ln>
        </p:spPr>
        <p:txBody>
          <a:bodyPr anchorCtr="0" anchor="t" bIns="0" lIns="0" spcFirstLastPara="1" rIns="0" wrap="square" tIns="0">
            <a:spAutoFit/>
          </a:bodyPr>
          <a:lstStyle/>
          <a:p>
            <a:pPr indent="0" lvl="0" marL="0" marR="0" rtl="0" algn="l">
              <a:lnSpc>
                <a:spcPct val="140022"/>
              </a:lnSpc>
              <a:spcBef>
                <a:spcPts val="0"/>
              </a:spcBef>
              <a:spcAft>
                <a:spcPts val="0"/>
              </a:spcAft>
              <a:buNone/>
            </a:pPr>
            <a:r>
              <a:rPr b="1" i="0" lang="en-US" sz="3583" u="none" cap="none" strike="noStrike">
                <a:solidFill>
                  <a:srgbClr val="FFFFFF"/>
                </a:solidFill>
                <a:latin typeface="Inter"/>
                <a:ea typeface="Inter"/>
                <a:cs typeface="Inter"/>
                <a:sym typeface="Inter"/>
              </a:rPr>
              <a:t>1st Month</a:t>
            </a:r>
            <a:endParaRPr/>
          </a:p>
        </p:txBody>
      </p:sp>
      <p:sp>
        <p:nvSpPr>
          <p:cNvPr id="896" name="Google Shape;896;p45"/>
          <p:cNvSpPr txBox="1"/>
          <p:nvPr/>
        </p:nvSpPr>
        <p:spPr>
          <a:xfrm>
            <a:off x="12709802" y="4231207"/>
            <a:ext cx="2426447" cy="619948"/>
          </a:xfrm>
          <a:prstGeom prst="rect">
            <a:avLst/>
          </a:prstGeom>
          <a:noFill/>
          <a:ln>
            <a:noFill/>
          </a:ln>
        </p:spPr>
        <p:txBody>
          <a:bodyPr anchorCtr="0" anchor="t" bIns="0" lIns="0" spcFirstLastPara="1" rIns="0" wrap="square" tIns="0">
            <a:spAutoFit/>
          </a:bodyPr>
          <a:lstStyle/>
          <a:p>
            <a:pPr indent="0" lvl="0" marL="0" marR="0" rtl="0" algn="l">
              <a:lnSpc>
                <a:spcPct val="140022"/>
              </a:lnSpc>
              <a:spcBef>
                <a:spcPts val="0"/>
              </a:spcBef>
              <a:spcAft>
                <a:spcPts val="0"/>
              </a:spcAft>
              <a:buNone/>
            </a:pPr>
            <a:r>
              <a:rPr b="1" i="0" lang="en-US" sz="3583" u="none" cap="none" strike="noStrike">
                <a:solidFill>
                  <a:srgbClr val="FFFFFF"/>
                </a:solidFill>
                <a:latin typeface="Inter"/>
                <a:ea typeface="Inter"/>
                <a:cs typeface="Inter"/>
                <a:sym typeface="Inter"/>
              </a:rPr>
              <a:t>2nd Month</a:t>
            </a:r>
            <a:endParaRPr/>
          </a:p>
        </p:txBody>
      </p:sp>
      <p:sp>
        <p:nvSpPr>
          <p:cNvPr id="897" name="Google Shape;897;p45"/>
          <p:cNvSpPr txBox="1"/>
          <p:nvPr/>
        </p:nvSpPr>
        <p:spPr>
          <a:xfrm>
            <a:off x="12781197" y="7668895"/>
            <a:ext cx="4726615" cy="15894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300" u="none" cap="none" strike="noStrike">
                <a:solidFill>
                  <a:srgbClr val="FFFFFF"/>
                </a:solidFill>
                <a:latin typeface="Inter"/>
                <a:ea typeface="Inter"/>
                <a:cs typeface="Inter"/>
                <a:sym typeface="Inter"/>
              </a:rPr>
              <a:t>HR's future revolves around technology, data, employee well-being, and inclusive practices to drive organizational success.</a:t>
            </a:r>
            <a:endParaRPr/>
          </a:p>
        </p:txBody>
      </p:sp>
      <p:sp>
        <p:nvSpPr>
          <p:cNvPr id="898" name="Google Shape;898;p45"/>
          <p:cNvSpPr txBox="1"/>
          <p:nvPr/>
        </p:nvSpPr>
        <p:spPr>
          <a:xfrm>
            <a:off x="12764687" y="7009647"/>
            <a:ext cx="2426447" cy="619948"/>
          </a:xfrm>
          <a:prstGeom prst="rect">
            <a:avLst/>
          </a:prstGeom>
          <a:noFill/>
          <a:ln>
            <a:noFill/>
          </a:ln>
        </p:spPr>
        <p:txBody>
          <a:bodyPr anchorCtr="0" anchor="t" bIns="0" lIns="0" spcFirstLastPara="1" rIns="0" wrap="square" tIns="0">
            <a:spAutoFit/>
          </a:bodyPr>
          <a:lstStyle/>
          <a:p>
            <a:pPr indent="0" lvl="0" marL="0" marR="0" rtl="0" algn="l">
              <a:lnSpc>
                <a:spcPct val="140022"/>
              </a:lnSpc>
              <a:spcBef>
                <a:spcPts val="0"/>
              </a:spcBef>
              <a:spcAft>
                <a:spcPts val="0"/>
              </a:spcAft>
              <a:buNone/>
            </a:pPr>
            <a:r>
              <a:rPr b="1" i="0" lang="en-US" sz="3583" u="none" cap="none" strike="noStrike">
                <a:solidFill>
                  <a:srgbClr val="FFFFFF"/>
                </a:solidFill>
                <a:latin typeface="Inter"/>
                <a:ea typeface="Inter"/>
                <a:cs typeface="Inter"/>
                <a:sym typeface="Inter"/>
              </a:rPr>
              <a:t>3rd Month</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p46"/>
          <p:cNvSpPr/>
          <p:nvPr/>
        </p:nvSpPr>
        <p:spPr>
          <a:xfrm flipH="1" rot="10800000">
            <a:off x="0" y="0"/>
            <a:ext cx="18288000" cy="10287000"/>
          </a:xfrm>
          <a:custGeom>
            <a:rect b="b" l="l" r="r" t="t"/>
            <a:pathLst>
              <a:path extrusionOk="0" h="10287000" w="18288000">
                <a:moveTo>
                  <a:pt x="0" y="10287000"/>
                </a:moveTo>
                <a:lnTo>
                  <a:pt x="18288000" y="10287000"/>
                </a:lnTo>
                <a:lnTo>
                  <a:pt x="18288000" y="0"/>
                </a:lnTo>
                <a:lnTo>
                  <a:pt x="0" y="0"/>
                </a:lnTo>
                <a:lnTo>
                  <a:pt x="0" y="10287000"/>
                </a:lnTo>
                <a:close/>
              </a:path>
            </a:pathLst>
          </a:custGeom>
          <a:blipFill rotWithShape="1">
            <a:blip r:embed="rId3">
              <a:alphaModFix/>
            </a:blip>
            <a:stretch>
              <a:fillRect b="0" l="0" r="-56345" t="-11177"/>
            </a:stretch>
          </a:blipFill>
          <a:ln>
            <a:noFill/>
          </a:ln>
        </p:spPr>
      </p:sp>
      <p:sp>
        <p:nvSpPr>
          <p:cNvPr id="904" name="Google Shape;904;p46"/>
          <p:cNvSpPr/>
          <p:nvPr/>
        </p:nvSpPr>
        <p:spPr>
          <a:xfrm>
            <a:off x="97588" y="-1534624"/>
            <a:ext cx="18288000" cy="5126649"/>
          </a:xfrm>
          <a:custGeom>
            <a:rect b="b" l="l" r="r" t="t"/>
            <a:pathLst>
              <a:path extrusionOk="0" h="5126649" w="18288000">
                <a:moveTo>
                  <a:pt x="0" y="0"/>
                </a:moveTo>
                <a:lnTo>
                  <a:pt x="18288000" y="0"/>
                </a:lnTo>
                <a:lnTo>
                  <a:pt x="18288000" y="5126648"/>
                </a:lnTo>
                <a:lnTo>
                  <a:pt x="0" y="5126648"/>
                </a:lnTo>
                <a:lnTo>
                  <a:pt x="0" y="0"/>
                </a:lnTo>
                <a:close/>
              </a:path>
            </a:pathLst>
          </a:custGeom>
          <a:blipFill rotWithShape="1">
            <a:blip r:embed="rId4">
              <a:alphaModFix/>
            </a:blip>
            <a:stretch>
              <a:fillRect b="-68603" l="0" r="0" t="-68605"/>
            </a:stretch>
          </a:blipFill>
          <a:ln>
            <a:noFill/>
          </a:ln>
        </p:spPr>
      </p:sp>
      <p:cxnSp>
        <p:nvCxnSpPr>
          <p:cNvPr id="905" name="Google Shape;905;p46"/>
          <p:cNvCxnSpPr/>
          <p:nvPr/>
        </p:nvCxnSpPr>
        <p:spPr>
          <a:xfrm>
            <a:off x="10995799" y="8860857"/>
            <a:ext cx="6492240" cy="0"/>
          </a:xfrm>
          <a:prstGeom prst="straightConnector1">
            <a:avLst/>
          </a:prstGeom>
          <a:noFill/>
          <a:ln cap="flat" cmpd="sng" w="19050">
            <a:solidFill>
              <a:srgbClr val="000000"/>
            </a:solidFill>
            <a:prstDash val="solid"/>
            <a:round/>
            <a:headEnd len="sm" w="sm" type="none"/>
            <a:tailEnd len="lg" w="lg" type="oval"/>
          </a:ln>
        </p:spPr>
      </p:cxnSp>
      <p:cxnSp>
        <p:nvCxnSpPr>
          <p:cNvPr id="906" name="Google Shape;906;p46"/>
          <p:cNvCxnSpPr/>
          <p:nvPr/>
        </p:nvCxnSpPr>
        <p:spPr>
          <a:xfrm>
            <a:off x="10995799" y="8860857"/>
            <a:ext cx="6492240" cy="0"/>
          </a:xfrm>
          <a:prstGeom prst="straightConnector1">
            <a:avLst/>
          </a:prstGeom>
          <a:noFill/>
          <a:ln cap="flat" cmpd="sng" w="19050">
            <a:solidFill>
              <a:srgbClr val="000000"/>
            </a:solidFill>
            <a:prstDash val="solid"/>
            <a:round/>
            <a:headEnd len="sm" w="sm" type="none"/>
            <a:tailEnd len="lg" w="lg" type="oval"/>
          </a:ln>
        </p:spPr>
      </p:cxnSp>
      <p:sp>
        <p:nvSpPr>
          <p:cNvPr id="907" name="Google Shape;907;p46"/>
          <p:cNvSpPr/>
          <p:nvPr/>
        </p:nvSpPr>
        <p:spPr>
          <a:xfrm>
            <a:off x="11302176" y="6861055"/>
            <a:ext cx="6347299" cy="2824548"/>
          </a:xfrm>
          <a:custGeom>
            <a:rect b="b" l="l" r="r" t="t"/>
            <a:pathLst>
              <a:path extrusionOk="0" h="2824548" w="6347299">
                <a:moveTo>
                  <a:pt x="0" y="0"/>
                </a:moveTo>
                <a:lnTo>
                  <a:pt x="6347298" y="0"/>
                </a:lnTo>
                <a:lnTo>
                  <a:pt x="6347298" y="2824548"/>
                </a:lnTo>
                <a:lnTo>
                  <a:pt x="0" y="2824548"/>
                </a:lnTo>
                <a:lnTo>
                  <a:pt x="0" y="0"/>
                </a:lnTo>
                <a:close/>
              </a:path>
            </a:pathLst>
          </a:custGeom>
          <a:blipFill rotWithShape="1">
            <a:blip r:embed="rId5">
              <a:alphaModFix/>
            </a:blip>
            <a:stretch>
              <a:fillRect b="0" l="0" r="0" t="0"/>
            </a:stretch>
          </a:blipFill>
          <a:ln>
            <a:noFill/>
          </a:ln>
        </p:spPr>
      </p:sp>
      <p:grpSp>
        <p:nvGrpSpPr>
          <p:cNvPr id="908" name="Google Shape;908;p46"/>
          <p:cNvGrpSpPr/>
          <p:nvPr/>
        </p:nvGrpSpPr>
        <p:grpSpPr>
          <a:xfrm>
            <a:off x="11428161" y="7074133"/>
            <a:ext cx="5895886" cy="2239269"/>
            <a:chOff x="0" y="-28575"/>
            <a:chExt cx="1552826" cy="589766"/>
          </a:xfrm>
        </p:grpSpPr>
        <p:sp>
          <p:nvSpPr>
            <p:cNvPr id="909" name="Google Shape;909;p46"/>
            <p:cNvSpPr/>
            <p:nvPr/>
          </p:nvSpPr>
          <p:spPr>
            <a:xfrm>
              <a:off x="0" y="0"/>
              <a:ext cx="1552826" cy="561191"/>
            </a:xfrm>
            <a:custGeom>
              <a:rect b="b" l="l" r="r" t="t"/>
              <a:pathLst>
                <a:path extrusionOk="0" h="561191" w="1552826">
                  <a:moveTo>
                    <a:pt x="66968" y="0"/>
                  </a:moveTo>
                  <a:lnTo>
                    <a:pt x="1485858" y="0"/>
                  </a:lnTo>
                  <a:cubicBezTo>
                    <a:pt x="1503619" y="0"/>
                    <a:pt x="1520652" y="7056"/>
                    <a:pt x="1533211" y="19615"/>
                  </a:cubicBezTo>
                  <a:cubicBezTo>
                    <a:pt x="1545770" y="32174"/>
                    <a:pt x="1552826" y="49207"/>
                    <a:pt x="1552826" y="66968"/>
                  </a:cubicBezTo>
                  <a:lnTo>
                    <a:pt x="1552826" y="494223"/>
                  </a:lnTo>
                  <a:cubicBezTo>
                    <a:pt x="1552826" y="511984"/>
                    <a:pt x="1545770" y="529018"/>
                    <a:pt x="1533211" y="541577"/>
                  </a:cubicBezTo>
                  <a:cubicBezTo>
                    <a:pt x="1520652" y="554136"/>
                    <a:pt x="1503619" y="561191"/>
                    <a:pt x="1485858" y="561191"/>
                  </a:cubicBezTo>
                  <a:lnTo>
                    <a:pt x="66968" y="561191"/>
                  </a:lnTo>
                  <a:cubicBezTo>
                    <a:pt x="49207" y="561191"/>
                    <a:pt x="32174" y="554136"/>
                    <a:pt x="19615" y="541577"/>
                  </a:cubicBezTo>
                  <a:cubicBezTo>
                    <a:pt x="7056" y="529018"/>
                    <a:pt x="0" y="511984"/>
                    <a:pt x="0" y="494223"/>
                  </a:cubicBezTo>
                  <a:lnTo>
                    <a:pt x="0" y="66968"/>
                  </a:lnTo>
                  <a:cubicBezTo>
                    <a:pt x="0" y="49207"/>
                    <a:pt x="7056" y="32174"/>
                    <a:pt x="19615" y="19615"/>
                  </a:cubicBezTo>
                  <a:cubicBezTo>
                    <a:pt x="32174" y="7056"/>
                    <a:pt x="49207" y="0"/>
                    <a:pt x="66968" y="0"/>
                  </a:cubicBez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46"/>
            <p:cNvSpPr txBox="1"/>
            <p:nvPr/>
          </p:nvSpPr>
          <p:spPr>
            <a:xfrm>
              <a:off x="0" y="-28575"/>
              <a:ext cx="1552826" cy="589766"/>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11" name="Google Shape;911;p46"/>
          <p:cNvGrpSpPr/>
          <p:nvPr/>
        </p:nvGrpSpPr>
        <p:grpSpPr>
          <a:xfrm>
            <a:off x="11905299" y="7463178"/>
            <a:ext cx="5418748" cy="560401"/>
            <a:chOff x="0" y="-28575"/>
            <a:chExt cx="1427160" cy="147596"/>
          </a:xfrm>
        </p:grpSpPr>
        <p:sp>
          <p:nvSpPr>
            <p:cNvPr id="912" name="Google Shape;912;p46"/>
            <p:cNvSpPr/>
            <p:nvPr/>
          </p:nvSpPr>
          <p:spPr>
            <a:xfrm>
              <a:off x="0" y="0"/>
              <a:ext cx="1427160" cy="119021"/>
            </a:xfrm>
            <a:custGeom>
              <a:rect b="b" l="l" r="r" t="t"/>
              <a:pathLst>
                <a:path extrusionOk="0" h="119021" w="1427160">
                  <a:moveTo>
                    <a:pt x="0" y="0"/>
                  </a:moveTo>
                  <a:lnTo>
                    <a:pt x="1427160" y="0"/>
                  </a:lnTo>
                  <a:lnTo>
                    <a:pt x="1427160" y="119021"/>
                  </a:lnTo>
                  <a:lnTo>
                    <a:pt x="0" y="119021"/>
                  </a:lnTo>
                  <a:close/>
                </a:path>
              </a:pathLst>
            </a:custGeom>
            <a:gradFill>
              <a:gsLst>
                <a:gs pos="0">
                  <a:srgbClr val="FFBC2A"/>
                </a:gs>
                <a:gs pos="100000">
                  <a:srgbClr val="FFAF00"/>
                </a:gs>
              </a:gsLst>
              <a:lin ang="5400000" scaled="0"/>
            </a:gradFill>
            <a:ln>
              <a:noFill/>
            </a:ln>
          </p:spPr>
        </p:sp>
        <p:sp>
          <p:nvSpPr>
            <p:cNvPr id="913" name="Google Shape;913;p46"/>
            <p:cNvSpPr txBox="1"/>
            <p:nvPr/>
          </p:nvSpPr>
          <p:spPr>
            <a:xfrm>
              <a:off x="0" y="-28575"/>
              <a:ext cx="1427160" cy="147596"/>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914" name="Google Shape;914;p46"/>
          <p:cNvCxnSpPr/>
          <p:nvPr/>
        </p:nvCxnSpPr>
        <p:spPr>
          <a:xfrm flipH="1" rot="10800000">
            <a:off x="11031406" y="7569433"/>
            <a:ext cx="6456632" cy="872394"/>
          </a:xfrm>
          <a:prstGeom prst="straightConnector1">
            <a:avLst/>
          </a:prstGeom>
          <a:noFill/>
          <a:ln cap="flat" cmpd="sng" w="19050">
            <a:solidFill>
              <a:srgbClr val="000000"/>
            </a:solidFill>
            <a:prstDash val="solid"/>
            <a:round/>
            <a:headEnd len="sm" w="sm" type="none"/>
            <a:tailEnd len="lg" w="lg" type="oval"/>
          </a:ln>
        </p:spPr>
      </p:cxnSp>
      <p:sp>
        <p:nvSpPr>
          <p:cNvPr id="915" name="Google Shape;915;p46"/>
          <p:cNvSpPr/>
          <p:nvPr/>
        </p:nvSpPr>
        <p:spPr>
          <a:xfrm rot="-2634048">
            <a:off x="9806444" y="6872370"/>
            <a:ext cx="2729084" cy="2729084"/>
          </a:xfrm>
          <a:custGeom>
            <a:rect b="b" l="l" r="r" t="t"/>
            <a:pathLst>
              <a:path extrusionOk="0" h="2729084" w="2729084">
                <a:moveTo>
                  <a:pt x="0" y="0"/>
                </a:moveTo>
                <a:lnTo>
                  <a:pt x="2729084" y="0"/>
                </a:lnTo>
                <a:lnTo>
                  <a:pt x="2729084" y="2729083"/>
                </a:lnTo>
                <a:lnTo>
                  <a:pt x="0" y="2729083"/>
                </a:lnTo>
                <a:lnTo>
                  <a:pt x="0" y="0"/>
                </a:lnTo>
                <a:close/>
              </a:path>
            </a:pathLst>
          </a:custGeom>
          <a:blipFill rotWithShape="1">
            <a:blip r:embed="rId6">
              <a:alphaModFix amt="58000"/>
            </a:blip>
            <a:stretch>
              <a:fillRect b="0" l="0" r="0" t="0"/>
            </a:stretch>
          </a:blipFill>
          <a:ln>
            <a:noFill/>
          </a:ln>
        </p:spPr>
      </p:sp>
      <p:grpSp>
        <p:nvGrpSpPr>
          <p:cNvPr id="916" name="Google Shape;916;p46"/>
          <p:cNvGrpSpPr/>
          <p:nvPr/>
        </p:nvGrpSpPr>
        <p:grpSpPr>
          <a:xfrm>
            <a:off x="11428161" y="7057323"/>
            <a:ext cx="5895886" cy="820166"/>
            <a:chOff x="0" y="-28575"/>
            <a:chExt cx="1552826" cy="216011"/>
          </a:xfrm>
        </p:grpSpPr>
        <p:sp>
          <p:nvSpPr>
            <p:cNvPr id="917" name="Google Shape;917;p46"/>
            <p:cNvSpPr/>
            <p:nvPr/>
          </p:nvSpPr>
          <p:spPr>
            <a:xfrm>
              <a:off x="0" y="0"/>
              <a:ext cx="1552826" cy="187436"/>
            </a:xfrm>
            <a:custGeom>
              <a:rect b="b" l="l" r="r" t="t"/>
              <a:pathLst>
                <a:path extrusionOk="0" h="187436" w="1552826">
                  <a:moveTo>
                    <a:pt x="66968" y="0"/>
                  </a:moveTo>
                  <a:lnTo>
                    <a:pt x="1485858" y="0"/>
                  </a:lnTo>
                  <a:cubicBezTo>
                    <a:pt x="1503619" y="0"/>
                    <a:pt x="1520652" y="7056"/>
                    <a:pt x="1533211" y="19615"/>
                  </a:cubicBezTo>
                  <a:cubicBezTo>
                    <a:pt x="1545770" y="32174"/>
                    <a:pt x="1552826" y="49207"/>
                    <a:pt x="1552826" y="66968"/>
                  </a:cubicBezTo>
                  <a:lnTo>
                    <a:pt x="1552826" y="120467"/>
                  </a:lnTo>
                  <a:cubicBezTo>
                    <a:pt x="1552826" y="138228"/>
                    <a:pt x="1545770" y="155262"/>
                    <a:pt x="1533211" y="167821"/>
                  </a:cubicBezTo>
                  <a:cubicBezTo>
                    <a:pt x="1520652" y="180380"/>
                    <a:pt x="1503619" y="187436"/>
                    <a:pt x="1485858" y="187436"/>
                  </a:cubicBezTo>
                  <a:lnTo>
                    <a:pt x="66968" y="187436"/>
                  </a:lnTo>
                  <a:cubicBezTo>
                    <a:pt x="49207" y="187436"/>
                    <a:pt x="32174" y="180380"/>
                    <a:pt x="19615" y="167821"/>
                  </a:cubicBezTo>
                  <a:cubicBezTo>
                    <a:pt x="7056" y="155262"/>
                    <a:pt x="0" y="138228"/>
                    <a:pt x="0" y="120467"/>
                  </a:cubicBezTo>
                  <a:lnTo>
                    <a:pt x="0" y="66968"/>
                  </a:lnTo>
                  <a:cubicBezTo>
                    <a:pt x="0" y="49207"/>
                    <a:pt x="7056" y="32174"/>
                    <a:pt x="19615" y="19615"/>
                  </a:cubicBezTo>
                  <a:cubicBezTo>
                    <a:pt x="32174" y="7056"/>
                    <a:pt x="49207" y="0"/>
                    <a:pt x="66968" y="0"/>
                  </a:cubicBezTo>
                  <a:close/>
                </a:path>
              </a:pathLst>
            </a:custGeom>
            <a:gradFill>
              <a:gsLst>
                <a:gs pos="0">
                  <a:srgbClr val="FFBC2A"/>
                </a:gs>
                <a:gs pos="100000">
                  <a:srgbClr val="FFAF00"/>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46"/>
            <p:cNvSpPr txBox="1"/>
            <p:nvPr/>
          </p:nvSpPr>
          <p:spPr>
            <a:xfrm>
              <a:off x="0" y="-28575"/>
              <a:ext cx="1552826" cy="21601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19" name="Google Shape;919;p46"/>
          <p:cNvSpPr/>
          <p:nvPr/>
        </p:nvSpPr>
        <p:spPr>
          <a:xfrm>
            <a:off x="9659783" y="6750561"/>
            <a:ext cx="3022393" cy="2972690"/>
          </a:xfrm>
          <a:custGeom>
            <a:rect b="b" l="l" r="r" t="t"/>
            <a:pathLst>
              <a:path extrusionOk="0" h="6198108" w="6301740">
                <a:moveTo>
                  <a:pt x="3150870" y="0"/>
                </a:moveTo>
                <a:cubicBezTo>
                  <a:pt x="3014980" y="0"/>
                  <a:pt x="2879217" y="51816"/>
                  <a:pt x="2775585" y="155448"/>
                </a:cubicBezTo>
                <a:lnTo>
                  <a:pt x="207264" y="2723769"/>
                </a:lnTo>
                <a:cubicBezTo>
                  <a:pt x="0" y="2931033"/>
                  <a:pt x="0" y="3267202"/>
                  <a:pt x="207264" y="3474466"/>
                </a:cubicBezTo>
                <a:lnTo>
                  <a:pt x="2775585" y="6042660"/>
                </a:lnTo>
                <a:cubicBezTo>
                  <a:pt x="2879217" y="6146292"/>
                  <a:pt x="3015107" y="6198108"/>
                  <a:pt x="3150870" y="6198108"/>
                </a:cubicBezTo>
                <a:cubicBezTo>
                  <a:pt x="3286633" y="6198108"/>
                  <a:pt x="3422523" y="6146292"/>
                  <a:pt x="3526155" y="6042660"/>
                </a:cubicBezTo>
                <a:lnTo>
                  <a:pt x="6094476" y="3474339"/>
                </a:lnTo>
                <a:cubicBezTo>
                  <a:pt x="6301740" y="3267075"/>
                  <a:pt x="6301740" y="2930906"/>
                  <a:pt x="6094476" y="2723642"/>
                </a:cubicBezTo>
                <a:lnTo>
                  <a:pt x="3526155" y="155448"/>
                </a:lnTo>
                <a:cubicBezTo>
                  <a:pt x="3422523" y="51816"/>
                  <a:pt x="3286760" y="0"/>
                  <a:pt x="3150870" y="0"/>
                </a:cubicBezTo>
                <a:close/>
              </a:path>
            </a:pathLst>
          </a:custGeom>
          <a:solidFill>
            <a:srgbClr val="F5F5F5"/>
          </a:solid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46"/>
          <p:cNvSpPr/>
          <p:nvPr/>
        </p:nvSpPr>
        <p:spPr>
          <a:xfrm>
            <a:off x="9807778" y="6896122"/>
            <a:ext cx="2726405" cy="2681569"/>
          </a:xfrm>
          <a:custGeom>
            <a:rect b="b" l="l" r="r" t="t"/>
            <a:pathLst>
              <a:path extrusionOk="0" h="6198108" w="6301740">
                <a:moveTo>
                  <a:pt x="3150870" y="0"/>
                </a:moveTo>
                <a:cubicBezTo>
                  <a:pt x="3014980" y="0"/>
                  <a:pt x="2879217" y="51816"/>
                  <a:pt x="2775585" y="155448"/>
                </a:cubicBezTo>
                <a:lnTo>
                  <a:pt x="207264" y="2723769"/>
                </a:lnTo>
                <a:cubicBezTo>
                  <a:pt x="0" y="2931033"/>
                  <a:pt x="0" y="3267202"/>
                  <a:pt x="207264" y="3474466"/>
                </a:cubicBezTo>
                <a:lnTo>
                  <a:pt x="2775585" y="6042660"/>
                </a:lnTo>
                <a:cubicBezTo>
                  <a:pt x="2879217" y="6146292"/>
                  <a:pt x="3015107" y="6198108"/>
                  <a:pt x="3150870" y="6198108"/>
                </a:cubicBezTo>
                <a:cubicBezTo>
                  <a:pt x="3286633" y="6198108"/>
                  <a:pt x="3422523" y="6146292"/>
                  <a:pt x="3526155" y="6042660"/>
                </a:cubicBezTo>
                <a:lnTo>
                  <a:pt x="6094476" y="3474339"/>
                </a:lnTo>
                <a:cubicBezTo>
                  <a:pt x="6301740" y="3267075"/>
                  <a:pt x="6301740" y="2930906"/>
                  <a:pt x="6094476" y="2723642"/>
                </a:cubicBezTo>
                <a:lnTo>
                  <a:pt x="3526155" y="155448"/>
                </a:lnTo>
                <a:cubicBezTo>
                  <a:pt x="3422523" y="51816"/>
                  <a:pt x="3286760" y="0"/>
                  <a:pt x="3150870" y="0"/>
                </a:cubicBezTo>
                <a:close/>
              </a:path>
            </a:pathLst>
          </a:custGeom>
          <a:blipFill rotWithShape="1">
            <a:blip r:embed="rId7">
              <a:alphaModFix/>
            </a:blip>
            <a:stretch>
              <a:fillRect b="-17402" l="-2715" r="-73496"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46"/>
          <p:cNvSpPr/>
          <p:nvPr/>
        </p:nvSpPr>
        <p:spPr>
          <a:xfrm rot="-7900795">
            <a:off x="-1797766" y="1030313"/>
            <a:ext cx="4114800" cy="41148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8">
              <a:alphaModFix/>
            </a:blip>
            <a:stretch>
              <a:fillRect b="0" l="0" r="0" t="0"/>
            </a:stretch>
          </a:blipFill>
          <a:ln>
            <a:noFill/>
          </a:ln>
        </p:spPr>
      </p:sp>
      <p:sp>
        <p:nvSpPr>
          <p:cNvPr id="922" name="Google Shape;922;p46"/>
          <p:cNvSpPr/>
          <p:nvPr/>
        </p:nvSpPr>
        <p:spPr>
          <a:xfrm flipH="1" rot="-2499292">
            <a:off x="1350852" y="2027726"/>
            <a:ext cx="2468418" cy="2468418"/>
          </a:xfrm>
          <a:custGeom>
            <a:rect b="b" l="l" r="r" t="t"/>
            <a:pathLst>
              <a:path extrusionOk="0" h="2468418" w="2468418">
                <a:moveTo>
                  <a:pt x="2468418" y="0"/>
                </a:moveTo>
                <a:lnTo>
                  <a:pt x="0" y="0"/>
                </a:lnTo>
                <a:lnTo>
                  <a:pt x="0" y="2468418"/>
                </a:lnTo>
                <a:lnTo>
                  <a:pt x="2468418" y="2468418"/>
                </a:lnTo>
                <a:lnTo>
                  <a:pt x="2468418" y="0"/>
                </a:lnTo>
                <a:close/>
              </a:path>
            </a:pathLst>
          </a:custGeom>
          <a:blipFill rotWithShape="1">
            <a:blip r:embed="rId9">
              <a:alphaModFix/>
            </a:blip>
            <a:stretch>
              <a:fillRect b="0" l="0" r="0" t="0"/>
            </a:stretch>
          </a:blipFill>
          <a:ln>
            <a:noFill/>
          </a:ln>
        </p:spPr>
      </p:sp>
      <p:sp>
        <p:nvSpPr>
          <p:cNvPr id="923" name="Google Shape;923;p46"/>
          <p:cNvSpPr/>
          <p:nvPr/>
        </p:nvSpPr>
        <p:spPr>
          <a:xfrm flipH="1" rot="-8005499">
            <a:off x="14651440" y="1906801"/>
            <a:ext cx="2468418" cy="2468418"/>
          </a:xfrm>
          <a:custGeom>
            <a:rect b="b" l="l" r="r" t="t"/>
            <a:pathLst>
              <a:path extrusionOk="0" h="2468418" w="2468418">
                <a:moveTo>
                  <a:pt x="2468417" y="0"/>
                </a:moveTo>
                <a:lnTo>
                  <a:pt x="0" y="0"/>
                </a:lnTo>
                <a:lnTo>
                  <a:pt x="0" y="2468418"/>
                </a:lnTo>
                <a:lnTo>
                  <a:pt x="2468417" y="2468418"/>
                </a:lnTo>
                <a:lnTo>
                  <a:pt x="2468417" y="0"/>
                </a:lnTo>
                <a:close/>
              </a:path>
            </a:pathLst>
          </a:custGeom>
          <a:blipFill rotWithShape="1">
            <a:blip r:embed="rId9">
              <a:alphaModFix/>
            </a:blip>
            <a:stretch>
              <a:fillRect b="0" l="0" r="0" t="0"/>
            </a:stretch>
          </a:blipFill>
          <a:ln>
            <a:noFill/>
          </a:ln>
        </p:spPr>
      </p:sp>
      <p:sp>
        <p:nvSpPr>
          <p:cNvPr id="924" name="Google Shape;924;p46"/>
          <p:cNvSpPr/>
          <p:nvPr/>
        </p:nvSpPr>
        <p:spPr>
          <a:xfrm rot="-2499292">
            <a:off x="15757625" y="1204535"/>
            <a:ext cx="4114800" cy="41148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8">
              <a:alphaModFix/>
            </a:blip>
            <a:stretch>
              <a:fillRect b="0" l="0" r="0" t="0"/>
            </a:stretch>
          </a:blipFill>
          <a:ln>
            <a:noFill/>
          </a:ln>
        </p:spPr>
      </p:sp>
      <p:grpSp>
        <p:nvGrpSpPr>
          <p:cNvPr id="925" name="Google Shape;925;p46"/>
          <p:cNvGrpSpPr/>
          <p:nvPr/>
        </p:nvGrpSpPr>
        <p:grpSpPr>
          <a:xfrm>
            <a:off x="-2842095" y="3540966"/>
            <a:ext cx="23306852" cy="1463431"/>
            <a:chOff x="0" y="-28575"/>
            <a:chExt cx="6138430" cy="385430"/>
          </a:xfrm>
        </p:grpSpPr>
        <p:sp>
          <p:nvSpPr>
            <p:cNvPr id="926" name="Google Shape;926;p46"/>
            <p:cNvSpPr/>
            <p:nvPr/>
          </p:nvSpPr>
          <p:spPr>
            <a:xfrm>
              <a:off x="0" y="0"/>
              <a:ext cx="6138430" cy="356855"/>
            </a:xfrm>
            <a:custGeom>
              <a:rect b="b" l="l" r="r" t="t"/>
              <a:pathLst>
                <a:path extrusionOk="0" h="356855" w="6138430">
                  <a:moveTo>
                    <a:pt x="0" y="0"/>
                  </a:moveTo>
                  <a:lnTo>
                    <a:pt x="6138430" y="0"/>
                  </a:lnTo>
                  <a:lnTo>
                    <a:pt x="6138430" y="356855"/>
                  </a:lnTo>
                  <a:lnTo>
                    <a:pt x="0" y="356855"/>
                  </a:lnTo>
                  <a:close/>
                </a:path>
              </a:pathLst>
            </a:custGeom>
            <a:solidFill>
              <a:srgbClr val="0E1D42"/>
            </a:solidFill>
            <a:ln>
              <a:noFill/>
            </a:ln>
          </p:spPr>
        </p:sp>
        <p:sp>
          <p:nvSpPr>
            <p:cNvPr id="927" name="Google Shape;927;p46"/>
            <p:cNvSpPr txBox="1"/>
            <p:nvPr/>
          </p:nvSpPr>
          <p:spPr>
            <a:xfrm>
              <a:off x="0" y="-28575"/>
              <a:ext cx="6138430" cy="38543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928" name="Google Shape;928;p46"/>
          <p:cNvCxnSpPr/>
          <p:nvPr/>
        </p:nvCxnSpPr>
        <p:spPr>
          <a:xfrm>
            <a:off x="-3985115" y="4345979"/>
            <a:ext cx="7069068" cy="0"/>
          </a:xfrm>
          <a:prstGeom prst="straightConnector1">
            <a:avLst/>
          </a:prstGeom>
          <a:noFill/>
          <a:ln cap="flat" cmpd="sng" w="38100">
            <a:solidFill>
              <a:srgbClr val="FAFAFA"/>
            </a:solidFill>
            <a:prstDash val="solid"/>
            <a:round/>
            <a:headEnd len="sm" w="sm" type="none"/>
            <a:tailEnd len="lg" w="lg" type="oval"/>
          </a:ln>
        </p:spPr>
      </p:cxnSp>
      <p:cxnSp>
        <p:nvCxnSpPr>
          <p:cNvPr id="929" name="Google Shape;929;p46"/>
          <p:cNvCxnSpPr/>
          <p:nvPr/>
        </p:nvCxnSpPr>
        <p:spPr>
          <a:xfrm>
            <a:off x="14622296" y="4365029"/>
            <a:ext cx="7069068" cy="0"/>
          </a:xfrm>
          <a:prstGeom prst="straightConnector1">
            <a:avLst/>
          </a:prstGeom>
          <a:noFill/>
          <a:ln cap="flat" cmpd="sng" w="38100">
            <a:solidFill>
              <a:srgbClr val="FAFAFA"/>
            </a:solidFill>
            <a:prstDash val="solid"/>
            <a:round/>
            <a:headEnd len="lg" w="lg" type="oval"/>
            <a:tailEnd len="lg" w="lg" type="oval"/>
          </a:ln>
        </p:spPr>
      </p:cxnSp>
      <p:sp>
        <p:nvSpPr>
          <p:cNvPr id="930" name="Google Shape;930;p46"/>
          <p:cNvSpPr txBox="1"/>
          <p:nvPr/>
        </p:nvSpPr>
        <p:spPr>
          <a:xfrm>
            <a:off x="2392152" y="3905353"/>
            <a:ext cx="12838359" cy="852678"/>
          </a:xfrm>
          <a:prstGeom prst="rect">
            <a:avLst/>
          </a:prstGeom>
          <a:noFill/>
          <a:ln>
            <a:noFill/>
          </a:ln>
        </p:spPr>
        <p:txBody>
          <a:bodyPr anchorCtr="0" anchor="t" bIns="0" lIns="0" spcFirstLastPara="1" rIns="0" wrap="square" tIns="0">
            <a:spAutoFit/>
          </a:bodyPr>
          <a:lstStyle/>
          <a:p>
            <a:pPr indent="0" lvl="0" marL="0" marR="0" rtl="0" algn="ctr">
              <a:lnSpc>
                <a:spcPct val="117982"/>
              </a:lnSpc>
              <a:spcBef>
                <a:spcPts val="0"/>
              </a:spcBef>
              <a:spcAft>
                <a:spcPts val="0"/>
              </a:spcAft>
              <a:buNone/>
            </a:pPr>
            <a:r>
              <a:rPr b="1" i="0" lang="en-US" sz="5700" u="none" cap="none" strike="noStrike">
                <a:solidFill>
                  <a:srgbClr val="FFFFFF"/>
                </a:solidFill>
                <a:latin typeface="Inter"/>
                <a:ea typeface="Inter"/>
                <a:cs typeface="Inter"/>
                <a:sym typeface="Inter"/>
              </a:rPr>
              <a:t>Siri: Define ‘Bookkeeping’</a:t>
            </a:r>
            <a:endParaRPr/>
          </a:p>
        </p:txBody>
      </p:sp>
      <p:sp>
        <p:nvSpPr>
          <p:cNvPr id="931" name="Google Shape;931;p46"/>
          <p:cNvSpPr txBox="1"/>
          <p:nvPr/>
        </p:nvSpPr>
        <p:spPr>
          <a:xfrm>
            <a:off x="275800" y="6162156"/>
            <a:ext cx="8868200" cy="2036020"/>
          </a:xfrm>
          <a:prstGeom prst="rect">
            <a:avLst/>
          </a:prstGeom>
          <a:noFill/>
          <a:ln>
            <a:noFill/>
          </a:ln>
        </p:spPr>
        <p:txBody>
          <a:bodyPr anchorCtr="0" anchor="t" bIns="0" lIns="0" spcFirstLastPara="1" rIns="0" wrap="square" tIns="0">
            <a:spAutoFit/>
          </a:bodyPr>
          <a:lstStyle/>
          <a:p>
            <a:pPr indent="0" lvl="0" marL="0" marR="0" rtl="0" algn="l">
              <a:lnSpc>
                <a:spcPct val="140025"/>
              </a:lnSpc>
              <a:spcBef>
                <a:spcPts val="0"/>
              </a:spcBef>
              <a:spcAft>
                <a:spcPts val="0"/>
              </a:spcAft>
              <a:buNone/>
            </a:pPr>
            <a:r>
              <a:rPr b="0" i="0" lang="en-US" sz="2341" u="none" cap="none" strike="noStrike">
                <a:solidFill>
                  <a:srgbClr val="000000"/>
                </a:solidFill>
                <a:latin typeface="Inter"/>
                <a:ea typeface="Inter"/>
                <a:cs typeface="Inter"/>
                <a:sym typeface="Inter"/>
              </a:rPr>
              <a:t>Bookkeeping is the process of tracking all of your company’s financial transactions, usually by entering them into accounting software or a physical set of “books.” It lets you see exactly where your business is spending money, where your revenue is coming from, and which tax deductions you’ll be able to claim.</a:t>
            </a:r>
            <a:endParaRPr/>
          </a:p>
        </p:txBody>
      </p:sp>
      <p:sp>
        <p:nvSpPr>
          <p:cNvPr id="932" name="Google Shape;932;p46"/>
          <p:cNvSpPr txBox="1"/>
          <p:nvPr/>
        </p:nvSpPr>
        <p:spPr>
          <a:xfrm>
            <a:off x="12986445" y="8189286"/>
            <a:ext cx="3956602" cy="7893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300" u="none" cap="none" strike="noStrike">
                <a:solidFill>
                  <a:srgbClr val="000000"/>
                </a:solidFill>
                <a:latin typeface="Inter"/>
                <a:ea typeface="Inter"/>
                <a:cs typeface="Inter"/>
                <a:sym typeface="Inter"/>
              </a:rPr>
              <a:t>Founder Wardiere Inc. &amp; Owner Ingoude Company</a:t>
            </a:r>
            <a:endParaRPr/>
          </a:p>
        </p:txBody>
      </p:sp>
      <p:sp>
        <p:nvSpPr>
          <p:cNvPr id="933" name="Google Shape;933;p46"/>
          <p:cNvSpPr txBox="1"/>
          <p:nvPr/>
        </p:nvSpPr>
        <p:spPr>
          <a:xfrm>
            <a:off x="275800" y="5533328"/>
            <a:ext cx="8280646" cy="531550"/>
          </a:xfrm>
          <a:prstGeom prst="rect">
            <a:avLst/>
          </a:prstGeom>
          <a:noFill/>
          <a:ln>
            <a:noFill/>
          </a:ln>
        </p:spPr>
        <p:txBody>
          <a:bodyPr anchorCtr="0" anchor="t" bIns="0" lIns="0" spcFirstLastPara="1" rIns="0" wrap="square" tIns="0">
            <a:spAutoFit/>
          </a:bodyPr>
          <a:lstStyle/>
          <a:p>
            <a:pPr indent="0" lvl="0" marL="0" marR="0" rtl="0" algn="l">
              <a:lnSpc>
                <a:spcPct val="142005"/>
              </a:lnSpc>
              <a:spcBef>
                <a:spcPts val="0"/>
              </a:spcBef>
              <a:spcAft>
                <a:spcPts val="0"/>
              </a:spcAft>
              <a:buNone/>
            </a:pPr>
            <a:r>
              <a:rPr b="1" i="0" lang="en-US" sz="3052" u="none" cap="none" strike="noStrike">
                <a:solidFill>
                  <a:srgbClr val="145757"/>
                </a:solidFill>
                <a:latin typeface="Inter"/>
                <a:ea typeface="Inter"/>
                <a:cs typeface="Inter"/>
                <a:sym typeface="Inter"/>
              </a:rPr>
              <a:t>Gather All Necessary Documents</a:t>
            </a:r>
            <a:endParaRPr/>
          </a:p>
        </p:txBody>
      </p:sp>
      <p:sp>
        <p:nvSpPr>
          <p:cNvPr id="934" name="Google Shape;934;p46"/>
          <p:cNvSpPr txBox="1"/>
          <p:nvPr/>
        </p:nvSpPr>
        <p:spPr>
          <a:xfrm>
            <a:off x="12986445" y="7361742"/>
            <a:ext cx="3757855" cy="515747"/>
          </a:xfrm>
          <a:prstGeom prst="rect">
            <a:avLst/>
          </a:prstGeom>
          <a:noFill/>
          <a:ln>
            <a:noFill/>
          </a:ln>
        </p:spPr>
        <p:txBody>
          <a:bodyPr anchorCtr="0" anchor="t" bIns="0" lIns="0" spcFirstLastPara="1" rIns="0" wrap="square" tIns="0">
            <a:spAutoFit/>
          </a:bodyPr>
          <a:lstStyle/>
          <a:p>
            <a:pPr indent="0" lvl="0" marL="0" marR="0" rtl="0" algn="l">
              <a:lnSpc>
                <a:spcPct val="141981"/>
              </a:lnSpc>
              <a:spcBef>
                <a:spcPts val="0"/>
              </a:spcBef>
              <a:spcAft>
                <a:spcPts val="0"/>
              </a:spcAft>
              <a:buNone/>
            </a:pPr>
            <a:r>
              <a:rPr b="1" i="0" lang="en-US" sz="3018" u="none" cap="none" strike="noStrike">
                <a:solidFill>
                  <a:srgbClr val="FFFFFF"/>
                </a:solidFill>
                <a:latin typeface="Inter"/>
                <a:ea typeface="Inter"/>
                <a:cs typeface="Inter"/>
                <a:sym typeface="Inter"/>
              </a:rPr>
              <a:t>Jonathan Patterson</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sp>
        <p:nvSpPr>
          <p:cNvPr id="939" name="Google Shape;939;p47"/>
          <p:cNvSpPr/>
          <p:nvPr/>
        </p:nvSpPr>
        <p:spPr>
          <a:xfrm flipH="1">
            <a:off x="0" y="0"/>
            <a:ext cx="18288000" cy="10287000"/>
          </a:xfrm>
          <a:custGeom>
            <a:rect b="b" l="l" r="r" t="t"/>
            <a:pathLst>
              <a:path extrusionOk="0" h="10287000" w="18288000">
                <a:moveTo>
                  <a:pt x="18288000" y="0"/>
                </a:moveTo>
                <a:lnTo>
                  <a:pt x="0" y="0"/>
                </a:lnTo>
                <a:lnTo>
                  <a:pt x="0" y="10287000"/>
                </a:lnTo>
                <a:lnTo>
                  <a:pt x="18288000" y="10287000"/>
                </a:lnTo>
                <a:lnTo>
                  <a:pt x="18288000" y="0"/>
                </a:lnTo>
                <a:close/>
              </a:path>
            </a:pathLst>
          </a:custGeom>
          <a:blipFill rotWithShape="1">
            <a:blip r:embed="rId3">
              <a:alphaModFix/>
            </a:blip>
            <a:stretch>
              <a:fillRect b="-12981" l="-1490" r="-60746" t="-2385"/>
            </a:stretch>
          </a:blipFill>
          <a:ln>
            <a:noFill/>
          </a:ln>
        </p:spPr>
      </p:sp>
      <p:sp>
        <p:nvSpPr>
          <p:cNvPr id="940" name="Google Shape;940;p47"/>
          <p:cNvSpPr/>
          <p:nvPr/>
        </p:nvSpPr>
        <p:spPr>
          <a:xfrm rot="-2614414">
            <a:off x="984032" y="883659"/>
            <a:ext cx="1360438" cy="1527225"/>
          </a:xfrm>
          <a:custGeom>
            <a:rect b="b" l="l" r="r" t="t"/>
            <a:pathLst>
              <a:path extrusionOk="0" h="1527225" w="1360438">
                <a:moveTo>
                  <a:pt x="0" y="0"/>
                </a:moveTo>
                <a:lnTo>
                  <a:pt x="1360438" y="0"/>
                </a:lnTo>
                <a:lnTo>
                  <a:pt x="1360438" y="1527225"/>
                </a:lnTo>
                <a:lnTo>
                  <a:pt x="0" y="1527225"/>
                </a:lnTo>
                <a:lnTo>
                  <a:pt x="0" y="0"/>
                </a:lnTo>
                <a:close/>
              </a:path>
            </a:pathLst>
          </a:custGeom>
          <a:blipFill rotWithShape="1">
            <a:blip r:embed="rId4">
              <a:alphaModFix amt="27000"/>
            </a:blip>
            <a:stretch>
              <a:fillRect b="0" l="-6127" r="-6126" t="0"/>
            </a:stretch>
          </a:blipFill>
          <a:ln>
            <a:noFill/>
          </a:ln>
        </p:spPr>
      </p:sp>
      <p:grpSp>
        <p:nvGrpSpPr>
          <p:cNvPr id="941" name="Google Shape;941;p47"/>
          <p:cNvGrpSpPr/>
          <p:nvPr/>
        </p:nvGrpSpPr>
        <p:grpSpPr>
          <a:xfrm>
            <a:off x="1326744" y="3094157"/>
            <a:ext cx="7049668" cy="2881121"/>
            <a:chOff x="0" y="-47625"/>
            <a:chExt cx="1959178" cy="800694"/>
          </a:xfrm>
        </p:grpSpPr>
        <p:sp>
          <p:nvSpPr>
            <p:cNvPr id="942" name="Google Shape;942;p47"/>
            <p:cNvSpPr/>
            <p:nvPr/>
          </p:nvSpPr>
          <p:spPr>
            <a:xfrm>
              <a:off x="0" y="0"/>
              <a:ext cx="1959178" cy="753069"/>
            </a:xfrm>
            <a:custGeom>
              <a:rect b="b" l="l" r="r" t="t"/>
              <a:pathLst>
                <a:path extrusionOk="0" h="753069" w="1959178">
                  <a:moveTo>
                    <a:pt x="0" y="0"/>
                  </a:moveTo>
                  <a:lnTo>
                    <a:pt x="1959178" y="0"/>
                  </a:lnTo>
                  <a:lnTo>
                    <a:pt x="1959178" y="753069"/>
                  </a:lnTo>
                  <a:lnTo>
                    <a:pt x="0" y="753069"/>
                  </a:lnTo>
                  <a:close/>
                </a:path>
              </a:pathLst>
            </a:custGeom>
            <a:solidFill>
              <a:srgbClr val="000000">
                <a:alpha val="0"/>
              </a:srgbClr>
            </a:solidFill>
            <a:ln cap="sq" cmpd="sng" w="28575">
              <a:solidFill>
                <a:srgbClr val="373A3B"/>
              </a:solidFill>
              <a:prstDash val="solid"/>
              <a:miter lim="8000"/>
              <a:headEnd len="sm" w="sm" type="none"/>
              <a:tailEnd len="sm" w="sm" type="none"/>
            </a:ln>
          </p:spPr>
        </p:sp>
        <p:sp>
          <p:nvSpPr>
            <p:cNvPr id="943" name="Google Shape;943;p47"/>
            <p:cNvSpPr txBox="1"/>
            <p:nvPr/>
          </p:nvSpPr>
          <p:spPr>
            <a:xfrm>
              <a:off x="0" y="-47625"/>
              <a:ext cx="1959178" cy="800694"/>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44" name="Google Shape;944;p47"/>
          <p:cNvGrpSpPr/>
          <p:nvPr/>
        </p:nvGrpSpPr>
        <p:grpSpPr>
          <a:xfrm>
            <a:off x="1326744" y="6634766"/>
            <a:ext cx="7049668" cy="2881121"/>
            <a:chOff x="0" y="-47625"/>
            <a:chExt cx="1959178" cy="800694"/>
          </a:xfrm>
        </p:grpSpPr>
        <p:sp>
          <p:nvSpPr>
            <p:cNvPr id="945" name="Google Shape;945;p47"/>
            <p:cNvSpPr/>
            <p:nvPr/>
          </p:nvSpPr>
          <p:spPr>
            <a:xfrm>
              <a:off x="0" y="0"/>
              <a:ext cx="1959178" cy="753069"/>
            </a:xfrm>
            <a:custGeom>
              <a:rect b="b" l="l" r="r" t="t"/>
              <a:pathLst>
                <a:path extrusionOk="0" h="753069" w="1959178">
                  <a:moveTo>
                    <a:pt x="0" y="0"/>
                  </a:moveTo>
                  <a:lnTo>
                    <a:pt x="1959178" y="0"/>
                  </a:lnTo>
                  <a:lnTo>
                    <a:pt x="1959178" y="753069"/>
                  </a:lnTo>
                  <a:lnTo>
                    <a:pt x="0" y="753069"/>
                  </a:lnTo>
                  <a:close/>
                </a:path>
              </a:pathLst>
            </a:custGeom>
            <a:solidFill>
              <a:srgbClr val="000000">
                <a:alpha val="0"/>
              </a:srgbClr>
            </a:solidFill>
            <a:ln cap="sq" cmpd="sng" w="28575">
              <a:solidFill>
                <a:srgbClr val="373A3B"/>
              </a:solidFill>
              <a:prstDash val="solid"/>
              <a:miter lim="8000"/>
              <a:headEnd len="sm" w="sm" type="none"/>
              <a:tailEnd len="sm" w="sm" type="none"/>
            </a:ln>
          </p:spPr>
        </p:sp>
        <p:sp>
          <p:nvSpPr>
            <p:cNvPr id="946" name="Google Shape;946;p47"/>
            <p:cNvSpPr txBox="1"/>
            <p:nvPr/>
          </p:nvSpPr>
          <p:spPr>
            <a:xfrm>
              <a:off x="0" y="-47625"/>
              <a:ext cx="1959178" cy="800694"/>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47" name="Google Shape;947;p47"/>
          <p:cNvGrpSpPr/>
          <p:nvPr/>
        </p:nvGrpSpPr>
        <p:grpSpPr>
          <a:xfrm>
            <a:off x="9530834" y="3094157"/>
            <a:ext cx="7083358" cy="2881121"/>
            <a:chOff x="0" y="-47625"/>
            <a:chExt cx="1968541" cy="800694"/>
          </a:xfrm>
        </p:grpSpPr>
        <p:sp>
          <p:nvSpPr>
            <p:cNvPr id="948" name="Google Shape;948;p47"/>
            <p:cNvSpPr/>
            <p:nvPr/>
          </p:nvSpPr>
          <p:spPr>
            <a:xfrm>
              <a:off x="0" y="0"/>
              <a:ext cx="1968541" cy="753069"/>
            </a:xfrm>
            <a:custGeom>
              <a:rect b="b" l="l" r="r" t="t"/>
              <a:pathLst>
                <a:path extrusionOk="0" h="753069" w="1968541">
                  <a:moveTo>
                    <a:pt x="0" y="0"/>
                  </a:moveTo>
                  <a:lnTo>
                    <a:pt x="1968541" y="0"/>
                  </a:lnTo>
                  <a:lnTo>
                    <a:pt x="1968541" y="753069"/>
                  </a:lnTo>
                  <a:lnTo>
                    <a:pt x="0" y="753069"/>
                  </a:lnTo>
                  <a:close/>
                </a:path>
              </a:pathLst>
            </a:custGeom>
            <a:solidFill>
              <a:srgbClr val="000000">
                <a:alpha val="0"/>
              </a:srgbClr>
            </a:solidFill>
            <a:ln cap="sq" cmpd="sng" w="28575">
              <a:solidFill>
                <a:srgbClr val="373A3B"/>
              </a:solidFill>
              <a:prstDash val="solid"/>
              <a:miter lim="8000"/>
              <a:headEnd len="sm" w="sm" type="none"/>
              <a:tailEnd len="sm" w="sm" type="none"/>
            </a:ln>
          </p:spPr>
        </p:sp>
        <p:sp>
          <p:nvSpPr>
            <p:cNvPr id="949" name="Google Shape;949;p47"/>
            <p:cNvSpPr txBox="1"/>
            <p:nvPr/>
          </p:nvSpPr>
          <p:spPr>
            <a:xfrm>
              <a:off x="0" y="-47625"/>
              <a:ext cx="1968541" cy="800694"/>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50" name="Google Shape;950;p47"/>
          <p:cNvGrpSpPr/>
          <p:nvPr/>
        </p:nvGrpSpPr>
        <p:grpSpPr>
          <a:xfrm>
            <a:off x="9530834" y="6634766"/>
            <a:ext cx="7083358" cy="2881121"/>
            <a:chOff x="0" y="-47625"/>
            <a:chExt cx="1968541" cy="800694"/>
          </a:xfrm>
        </p:grpSpPr>
        <p:sp>
          <p:nvSpPr>
            <p:cNvPr id="951" name="Google Shape;951;p47"/>
            <p:cNvSpPr/>
            <p:nvPr/>
          </p:nvSpPr>
          <p:spPr>
            <a:xfrm>
              <a:off x="0" y="0"/>
              <a:ext cx="1968541" cy="753069"/>
            </a:xfrm>
            <a:custGeom>
              <a:rect b="b" l="l" r="r" t="t"/>
              <a:pathLst>
                <a:path extrusionOk="0" h="753069" w="1968541">
                  <a:moveTo>
                    <a:pt x="0" y="0"/>
                  </a:moveTo>
                  <a:lnTo>
                    <a:pt x="1968541" y="0"/>
                  </a:lnTo>
                  <a:lnTo>
                    <a:pt x="1968541" y="753069"/>
                  </a:lnTo>
                  <a:lnTo>
                    <a:pt x="0" y="753069"/>
                  </a:lnTo>
                  <a:close/>
                </a:path>
              </a:pathLst>
            </a:custGeom>
            <a:solidFill>
              <a:srgbClr val="000000">
                <a:alpha val="0"/>
              </a:srgbClr>
            </a:solidFill>
            <a:ln cap="sq" cmpd="sng" w="28575">
              <a:solidFill>
                <a:srgbClr val="373A3B"/>
              </a:solidFill>
              <a:prstDash val="solid"/>
              <a:miter lim="8000"/>
              <a:headEnd len="sm" w="sm" type="none"/>
              <a:tailEnd len="sm" w="sm" type="none"/>
            </a:ln>
          </p:spPr>
        </p:sp>
        <p:sp>
          <p:nvSpPr>
            <p:cNvPr id="952" name="Google Shape;952;p47"/>
            <p:cNvSpPr txBox="1"/>
            <p:nvPr/>
          </p:nvSpPr>
          <p:spPr>
            <a:xfrm>
              <a:off x="0" y="-47625"/>
              <a:ext cx="1968541" cy="800694"/>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53" name="Google Shape;953;p47"/>
          <p:cNvGrpSpPr/>
          <p:nvPr/>
        </p:nvGrpSpPr>
        <p:grpSpPr>
          <a:xfrm>
            <a:off x="7298800" y="2497998"/>
            <a:ext cx="1424677" cy="1191913"/>
            <a:chOff x="0" y="-47625"/>
            <a:chExt cx="395933" cy="331245"/>
          </a:xfrm>
        </p:grpSpPr>
        <p:sp>
          <p:nvSpPr>
            <p:cNvPr id="954" name="Google Shape;954;p47"/>
            <p:cNvSpPr/>
            <p:nvPr/>
          </p:nvSpPr>
          <p:spPr>
            <a:xfrm>
              <a:off x="0" y="0"/>
              <a:ext cx="395933" cy="283620"/>
            </a:xfrm>
            <a:custGeom>
              <a:rect b="b" l="l" r="r" t="t"/>
              <a:pathLst>
                <a:path extrusionOk="0" h="283620" w="395933">
                  <a:moveTo>
                    <a:pt x="43473" y="0"/>
                  </a:moveTo>
                  <a:lnTo>
                    <a:pt x="352460" y="0"/>
                  </a:lnTo>
                  <a:cubicBezTo>
                    <a:pt x="363989" y="0"/>
                    <a:pt x="375047" y="4580"/>
                    <a:pt x="383200" y="12733"/>
                  </a:cubicBezTo>
                  <a:cubicBezTo>
                    <a:pt x="391353" y="20886"/>
                    <a:pt x="395933" y="31943"/>
                    <a:pt x="395933" y="43473"/>
                  </a:cubicBezTo>
                  <a:lnTo>
                    <a:pt x="395933" y="240147"/>
                  </a:lnTo>
                  <a:cubicBezTo>
                    <a:pt x="395933" y="251677"/>
                    <a:pt x="391353" y="262734"/>
                    <a:pt x="383200" y="270887"/>
                  </a:cubicBezTo>
                  <a:cubicBezTo>
                    <a:pt x="375047" y="279040"/>
                    <a:pt x="363989" y="283620"/>
                    <a:pt x="352460" y="283620"/>
                  </a:cubicBezTo>
                  <a:lnTo>
                    <a:pt x="43473" y="283620"/>
                  </a:lnTo>
                  <a:cubicBezTo>
                    <a:pt x="31943" y="283620"/>
                    <a:pt x="20886" y="279040"/>
                    <a:pt x="12733" y="270887"/>
                  </a:cubicBezTo>
                  <a:cubicBezTo>
                    <a:pt x="4580" y="262734"/>
                    <a:pt x="0" y="251677"/>
                    <a:pt x="0" y="240147"/>
                  </a:cubicBezTo>
                  <a:lnTo>
                    <a:pt x="0" y="43473"/>
                  </a:lnTo>
                  <a:cubicBezTo>
                    <a:pt x="0" y="31943"/>
                    <a:pt x="4580" y="20886"/>
                    <a:pt x="12733" y="12733"/>
                  </a:cubicBezTo>
                  <a:cubicBezTo>
                    <a:pt x="20886" y="4580"/>
                    <a:pt x="31943" y="0"/>
                    <a:pt x="43473"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47"/>
            <p:cNvSpPr txBox="1"/>
            <p:nvPr/>
          </p:nvSpPr>
          <p:spPr>
            <a:xfrm>
              <a:off x="0" y="-47625"/>
              <a:ext cx="395933" cy="33124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56" name="Google Shape;956;p47"/>
          <p:cNvGrpSpPr/>
          <p:nvPr/>
        </p:nvGrpSpPr>
        <p:grpSpPr>
          <a:xfrm>
            <a:off x="7298800" y="6038607"/>
            <a:ext cx="1424677" cy="1191913"/>
            <a:chOff x="0" y="-47625"/>
            <a:chExt cx="395933" cy="331245"/>
          </a:xfrm>
        </p:grpSpPr>
        <p:sp>
          <p:nvSpPr>
            <p:cNvPr id="957" name="Google Shape;957;p47"/>
            <p:cNvSpPr/>
            <p:nvPr/>
          </p:nvSpPr>
          <p:spPr>
            <a:xfrm>
              <a:off x="0" y="0"/>
              <a:ext cx="395933" cy="283620"/>
            </a:xfrm>
            <a:custGeom>
              <a:rect b="b" l="l" r="r" t="t"/>
              <a:pathLst>
                <a:path extrusionOk="0" h="283620" w="395933">
                  <a:moveTo>
                    <a:pt x="43473" y="0"/>
                  </a:moveTo>
                  <a:lnTo>
                    <a:pt x="352460" y="0"/>
                  </a:lnTo>
                  <a:cubicBezTo>
                    <a:pt x="363989" y="0"/>
                    <a:pt x="375047" y="4580"/>
                    <a:pt x="383200" y="12733"/>
                  </a:cubicBezTo>
                  <a:cubicBezTo>
                    <a:pt x="391353" y="20886"/>
                    <a:pt x="395933" y="31943"/>
                    <a:pt x="395933" y="43473"/>
                  </a:cubicBezTo>
                  <a:lnTo>
                    <a:pt x="395933" y="240147"/>
                  </a:lnTo>
                  <a:cubicBezTo>
                    <a:pt x="395933" y="251677"/>
                    <a:pt x="391353" y="262734"/>
                    <a:pt x="383200" y="270887"/>
                  </a:cubicBezTo>
                  <a:cubicBezTo>
                    <a:pt x="375047" y="279040"/>
                    <a:pt x="363989" y="283620"/>
                    <a:pt x="352460" y="283620"/>
                  </a:cubicBezTo>
                  <a:lnTo>
                    <a:pt x="43473" y="283620"/>
                  </a:lnTo>
                  <a:cubicBezTo>
                    <a:pt x="31943" y="283620"/>
                    <a:pt x="20886" y="279040"/>
                    <a:pt x="12733" y="270887"/>
                  </a:cubicBezTo>
                  <a:cubicBezTo>
                    <a:pt x="4580" y="262734"/>
                    <a:pt x="0" y="251677"/>
                    <a:pt x="0" y="240147"/>
                  </a:cubicBezTo>
                  <a:lnTo>
                    <a:pt x="0" y="43473"/>
                  </a:lnTo>
                  <a:cubicBezTo>
                    <a:pt x="0" y="31943"/>
                    <a:pt x="4580" y="20886"/>
                    <a:pt x="12733" y="12733"/>
                  </a:cubicBezTo>
                  <a:cubicBezTo>
                    <a:pt x="20886" y="4580"/>
                    <a:pt x="31943" y="0"/>
                    <a:pt x="43473"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47"/>
            <p:cNvSpPr txBox="1"/>
            <p:nvPr/>
          </p:nvSpPr>
          <p:spPr>
            <a:xfrm>
              <a:off x="0" y="-47625"/>
              <a:ext cx="395933" cy="33124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59" name="Google Shape;959;p47"/>
          <p:cNvGrpSpPr/>
          <p:nvPr/>
        </p:nvGrpSpPr>
        <p:grpSpPr>
          <a:xfrm>
            <a:off x="15536580" y="2497998"/>
            <a:ext cx="1424677" cy="1191913"/>
            <a:chOff x="0" y="-47625"/>
            <a:chExt cx="395933" cy="331245"/>
          </a:xfrm>
        </p:grpSpPr>
        <p:sp>
          <p:nvSpPr>
            <p:cNvPr id="960" name="Google Shape;960;p47"/>
            <p:cNvSpPr/>
            <p:nvPr/>
          </p:nvSpPr>
          <p:spPr>
            <a:xfrm>
              <a:off x="0" y="0"/>
              <a:ext cx="395933" cy="283620"/>
            </a:xfrm>
            <a:custGeom>
              <a:rect b="b" l="l" r="r" t="t"/>
              <a:pathLst>
                <a:path extrusionOk="0" h="283620" w="395933">
                  <a:moveTo>
                    <a:pt x="43473" y="0"/>
                  </a:moveTo>
                  <a:lnTo>
                    <a:pt x="352460" y="0"/>
                  </a:lnTo>
                  <a:cubicBezTo>
                    <a:pt x="363989" y="0"/>
                    <a:pt x="375047" y="4580"/>
                    <a:pt x="383200" y="12733"/>
                  </a:cubicBezTo>
                  <a:cubicBezTo>
                    <a:pt x="391353" y="20886"/>
                    <a:pt x="395933" y="31943"/>
                    <a:pt x="395933" y="43473"/>
                  </a:cubicBezTo>
                  <a:lnTo>
                    <a:pt x="395933" y="240147"/>
                  </a:lnTo>
                  <a:cubicBezTo>
                    <a:pt x="395933" y="251677"/>
                    <a:pt x="391353" y="262734"/>
                    <a:pt x="383200" y="270887"/>
                  </a:cubicBezTo>
                  <a:cubicBezTo>
                    <a:pt x="375047" y="279040"/>
                    <a:pt x="363989" y="283620"/>
                    <a:pt x="352460" y="283620"/>
                  </a:cubicBezTo>
                  <a:lnTo>
                    <a:pt x="43473" y="283620"/>
                  </a:lnTo>
                  <a:cubicBezTo>
                    <a:pt x="31943" y="283620"/>
                    <a:pt x="20886" y="279040"/>
                    <a:pt x="12733" y="270887"/>
                  </a:cubicBezTo>
                  <a:cubicBezTo>
                    <a:pt x="4580" y="262734"/>
                    <a:pt x="0" y="251677"/>
                    <a:pt x="0" y="240147"/>
                  </a:cubicBezTo>
                  <a:lnTo>
                    <a:pt x="0" y="43473"/>
                  </a:lnTo>
                  <a:cubicBezTo>
                    <a:pt x="0" y="31943"/>
                    <a:pt x="4580" y="20886"/>
                    <a:pt x="12733" y="12733"/>
                  </a:cubicBezTo>
                  <a:cubicBezTo>
                    <a:pt x="20886" y="4580"/>
                    <a:pt x="31943" y="0"/>
                    <a:pt x="43473"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47"/>
            <p:cNvSpPr txBox="1"/>
            <p:nvPr/>
          </p:nvSpPr>
          <p:spPr>
            <a:xfrm>
              <a:off x="0" y="-47625"/>
              <a:ext cx="395933" cy="33124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62" name="Google Shape;962;p47"/>
          <p:cNvGrpSpPr/>
          <p:nvPr/>
        </p:nvGrpSpPr>
        <p:grpSpPr>
          <a:xfrm>
            <a:off x="15536580" y="6038607"/>
            <a:ext cx="1424677" cy="1191913"/>
            <a:chOff x="0" y="-47625"/>
            <a:chExt cx="395933" cy="331245"/>
          </a:xfrm>
        </p:grpSpPr>
        <p:sp>
          <p:nvSpPr>
            <p:cNvPr id="963" name="Google Shape;963;p47"/>
            <p:cNvSpPr/>
            <p:nvPr/>
          </p:nvSpPr>
          <p:spPr>
            <a:xfrm>
              <a:off x="0" y="0"/>
              <a:ext cx="395933" cy="283620"/>
            </a:xfrm>
            <a:custGeom>
              <a:rect b="b" l="l" r="r" t="t"/>
              <a:pathLst>
                <a:path extrusionOk="0" h="283620" w="395933">
                  <a:moveTo>
                    <a:pt x="43473" y="0"/>
                  </a:moveTo>
                  <a:lnTo>
                    <a:pt x="352460" y="0"/>
                  </a:lnTo>
                  <a:cubicBezTo>
                    <a:pt x="363989" y="0"/>
                    <a:pt x="375047" y="4580"/>
                    <a:pt x="383200" y="12733"/>
                  </a:cubicBezTo>
                  <a:cubicBezTo>
                    <a:pt x="391353" y="20886"/>
                    <a:pt x="395933" y="31943"/>
                    <a:pt x="395933" y="43473"/>
                  </a:cubicBezTo>
                  <a:lnTo>
                    <a:pt x="395933" y="240147"/>
                  </a:lnTo>
                  <a:cubicBezTo>
                    <a:pt x="395933" y="251677"/>
                    <a:pt x="391353" y="262734"/>
                    <a:pt x="383200" y="270887"/>
                  </a:cubicBezTo>
                  <a:cubicBezTo>
                    <a:pt x="375047" y="279040"/>
                    <a:pt x="363989" y="283620"/>
                    <a:pt x="352460" y="283620"/>
                  </a:cubicBezTo>
                  <a:lnTo>
                    <a:pt x="43473" y="283620"/>
                  </a:lnTo>
                  <a:cubicBezTo>
                    <a:pt x="31943" y="283620"/>
                    <a:pt x="20886" y="279040"/>
                    <a:pt x="12733" y="270887"/>
                  </a:cubicBezTo>
                  <a:cubicBezTo>
                    <a:pt x="4580" y="262734"/>
                    <a:pt x="0" y="251677"/>
                    <a:pt x="0" y="240147"/>
                  </a:cubicBezTo>
                  <a:lnTo>
                    <a:pt x="0" y="43473"/>
                  </a:lnTo>
                  <a:cubicBezTo>
                    <a:pt x="0" y="31943"/>
                    <a:pt x="4580" y="20886"/>
                    <a:pt x="12733" y="12733"/>
                  </a:cubicBezTo>
                  <a:cubicBezTo>
                    <a:pt x="20886" y="4580"/>
                    <a:pt x="31943" y="0"/>
                    <a:pt x="43473" y="0"/>
                  </a:cubicBezTo>
                  <a:close/>
                </a:path>
              </a:pathLst>
            </a:custGeom>
            <a:solidFill>
              <a:srgbClr val="FBB1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47"/>
            <p:cNvSpPr txBox="1"/>
            <p:nvPr/>
          </p:nvSpPr>
          <p:spPr>
            <a:xfrm>
              <a:off x="0" y="-47625"/>
              <a:ext cx="395933" cy="33124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65" name="Google Shape;965;p47"/>
          <p:cNvGrpSpPr/>
          <p:nvPr/>
        </p:nvGrpSpPr>
        <p:grpSpPr>
          <a:xfrm rot="10800000">
            <a:off x="7676422" y="3578626"/>
            <a:ext cx="561111" cy="490972"/>
            <a:chOff x="0" y="0"/>
            <a:chExt cx="812800" cy="711200"/>
          </a:xfrm>
        </p:grpSpPr>
        <p:sp>
          <p:nvSpPr>
            <p:cNvPr id="966" name="Google Shape;966;p47"/>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BB111"/>
            </a:solidFill>
            <a:ln>
              <a:noFill/>
            </a:ln>
          </p:spPr>
        </p:sp>
        <p:sp>
          <p:nvSpPr>
            <p:cNvPr id="967" name="Google Shape;967;p47"/>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68" name="Google Shape;968;p47"/>
          <p:cNvGrpSpPr/>
          <p:nvPr/>
        </p:nvGrpSpPr>
        <p:grpSpPr>
          <a:xfrm rot="10800000">
            <a:off x="7730582" y="7119235"/>
            <a:ext cx="561111" cy="490972"/>
            <a:chOff x="0" y="0"/>
            <a:chExt cx="812800" cy="711200"/>
          </a:xfrm>
        </p:grpSpPr>
        <p:sp>
          <p:nvSpPr>
            <p:cNvPr id="969" name="Google Shape;969;p47"/>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BB111"/>
            </a:solidFill>
            <a:ln>
              <a:noFill/>
            </a:ln>
          </p:spPr>
        </p:sp>
        <p:sp>
          <p:nvSpPr>
            <p:cNvPr id="970" name="Google Shape;970;p47"/>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71" name="Google Shape;971;p47"/>
          <p:cNvGrpSpPr/>
          <p:nvPr/>
        </p:nvGrpSpPr>
        <p:grpSpPr>
          <a:xfrm rot="10800000">
            <a:off x="15968362" y="3578626"/>
            <a:ext cx="561111" cy="490972"/>
            <a:chOff x="0" y="0"/>
            <a:chExt cx="812800" cy="711200"/>
          </a:xfrm>
        </p:grpSpPr>
        <p:sp>
          <p:nvSpPr>
            <p:cNvPr id="972" name="Google Shape;972;p47"/>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BB111"/>
            </a:solidFill>
            <a:ln>
              <a:noFill/>
            </a:ln>
          </p:spPr>
        </p:sp>
        <p:sp>
          <p:nvSpPr>
            <p:cNvPr id="973" name="Google Shape;973;p47"/>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74" name="Google Shape;974;p47"/>
          <p:cNvGrpSpPr/>
          <p:nvPr/>
        </p:nvGrpSpPr>
        <p:grpSpPr>
          <a:xfrm rot="10800000">
            <a:off x="15968362" y="7119235"/>
            <a:ext cx="561111" cy="490972"/>
            <a:chOff x="0" y="0"/>
            <a:chExt cx="812800" cy="711200"/>
          </a:xfrm>
        </p:grpSpPr>
        <p:sp>
          <p:nvSpPr>
            <p:cNvPr id="975" name="Google Shape;975;p47"/>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BB111"/>
            </a:solidFill>
            <a:ln>
              <a:noFill/>
            </a:ln>
          </p:spPr>
        </p:sp>
        <p:sp>
          <p:nvSpPr>
            <p:cNvPr id="976" name="Google Shape;976;p47"/>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77" name="Google Shape;977;p47"/>
          <p:cNvSpPr/>
          <p:nvPr/>
        </p:nvSpPr>
        <p:spPr>
          <a:xfrm>
            <a:off x="1092239" y="1022086"/>
            <a:ext cx="1144023" cy="1148064"/>
          </a:xfrm>
          <a:custGeom>
            <a:rect b="b" l="l" r="r" t="t"/>
            <a:pathLst>
              <a:path extrusionOk="0" h="1148064" w="1144023">
                <a:moveTo>
                  <a:pt x="0" y="0"/>
                </a:moveTo>
                <a:lnTo>
                  <a:pt x="1144023" y="0"/>
                </a:lnTo>
                <a:lnTo>
                  <a:pt x="1144023" y="1148064"/>
                </a:lnTo>
                <a:lnTo>
                  <a:pt x="0" y="1148064"/>
                </a:lnTo>
                <a:lnTo>
                  <a:pt x="0" y="0"/>
                </a:lnTo>
                <a:close/>
              </a:path>
            </a:pathLst>
          </a:custGeom>
          <a:blipFill rotWithShape="1">
            <a:blip r:embed="rId5">
              <a:alphaModFix/>
            </a:blip>
            <a:stretch>
              <a:fillRect b="-73186" l="-28147" r="-294363" t="-63640"/>
            </a:stretch>
          </a:blipFill>
          <a:ln>
            <a:noFill/>
          </a:ln>
        </p:spPr>
      </p:sp>
      <p:sp>
        <p:nvSpPr>
          <p:cNvPr id="978" name="Google Shape;978;p47"/>
          <p:cNvSpPr/>
          <p:nvPr/>
        </p:nvSpPr>
        <p:spPr>
          <a:xfrm>
            <a:off x="7529254" y="2736337"/>
            <a:ext cx="887156" cy="887156"/>
          </a:xfrm>
          <a:custGeom>
            <a:rect b="b" l="l" r="r" t="t"/>
            <a:pathLst>
              <a:path extrusionOk="0" h="887156" w="887156">
                <a:moveTo>
                  <a:pt x="0" y="0"/>
                </a:moveTo>
                <a:lnTo>
                  <a:pt x="887155" y="0"/>
                </a:lnTo>
                <a:lnTo>
                  <a:pt x="887155" y="887156"/>
                </a:lnTo>
                <a:lnTo>
                  <a:pt x="0" y="887156"/>
                </a:lnTo>
                <a:lnTo>
                  <a:pt x="0" y="0"/>
                </a:lnTo>
                <a:close/>
              </a:path>
            </a:pathLst>
          </a:custGeom>
          <a:blipFill rotWithShape="1">
            <a:blip r:embed="rId6">
              <a:alphaModFix/>
            </a:blip>
            <a:stretch>
              <a:fillRect b="0" l="0" r="0" t="0"/>
            </a:stretch>
          </a:blipFill>
          <a:ln>
            <a:noFill/>
          </a:ln>
        </p:spPr>
      </p:sp>
      <p:sp>
        <p:nvSpPr>
          <p:cNvPr id="979" name="Google Shape;979;p47"/>
          <p:cNvSpPr/>
          <p:nvPr/>
        </p:nvSpPr>
        <p:spPr>
          <a:xfrm>
            <a:off x="7569347" y="6349313"/>
            <a:ext cx="883581" cy="705761"/>
          </a:xfrm>
          <a:custGeom>
            <a:rect b="b" l="l" r="r" t="t"/>
            <a:pathLst>
              <a:path extrusionOk="0" h="705761" w="883581">
                <a:moveTo>
                  <a:pt x="0" y="0"/>
                </a:moveTo>
                <a:lnTo>
                  <a:pt x="883582" y="0"/>
                </a:lnTo>
                <a:lnTo>
                  <a:pt x="883582" y="705761"/>
                </a:lnTo>
                <a:lnTo>
                  <a:pt x="0" y="705761"/>
                </a:lnTo>
                <a:lnTo>
                  <a:pt x="0" y="0"/>
                </a:lnTo>
                <a:close/>
              </a:path>
            </a:pathLst>
          </a:custGeom>
          <a:blipFill rotWithShape="1">
            <a:blip r:embed="rId7">
              <a:alphaModFix/>
            </a:blip>
            <a:stretch>
              <a:fillRect b="0" l="0" r="0" t="0"/>
            </a:stretch>
          </a:blipFill>
          <a:ln>
            <a:noFill/>
          </a:ln>
        </p:spPr>
      </p:sp>
      <p:sp>
        <p:nvSpPr>
          <p:cNvPr id="980" name="Google Shape;980;p47"/>
          <p:cNvSpPr/>
          <p:nvPr/>
        </p:nvSpPr>
        <p:spPr>
          <a:xfrm>
            <a:off x="15839937" y="2791128"/>
            <a:ext cx="832365" cy="832365"/>
          </a:xfrm>
          <a:custGeom>
            <a:rect b="b" l="l" r="r" t="t"/>
            <a:pathLst>
              <a:path extrusionOk="0" h="832365" w="832365">
                <a:moveTo>
                  <a:pt x="0" y="0"/>
                </a:moveTo>
                <a:lnTo>
                  <a:pt x="832365" y="0"/>
                </a:lnTo>
                <a:lnTo>
                  <a:pt x="832365" y="832365"/>
                </a:lnTo>
                <a:lnTo>
                  <a:pt x="0" y="832365"/>
                </a:lnTo>
                <a:lnTo>
                  <a:pt x="0" y="0"/>
                </a:lnTo>
                <a:close/>
              </a:path>
            </a:pathLst>
          </a:custGeom>
          <a:blipFill rotWithShape="1">
            <a:blip r:embed="rId8">
              <a:alphaModFix/>
            </a:blip>
            <a:stretch>
              <a:fillRect b="0" l="0" r="0" t="0"/>
            </a:stretch>
          </a:blipFill>
          <a:ln>
            <a:noFill/>
          </a:ln>
        </p:spPr>
      </p:sp>
      <p:sp>
        <p:nvSpPr>
          <p:cNvPr id="981" name="Google Shape;981;p47"/>
          <p:cNvSpPr/>
          <p:nvPr/>
        </p:nvSpPr>
        <p:spPr>
          <a:xfrm>
            <a:off x="15839937" y="6248349"/>
            <a:ext cx="877467" cy="870886"/>
          </a:xfrm>
          <a:custGeom>
            <a:rect b="b" l="l" r="r" t="t"/>
            <a:pathLst>
              <a:path extrusionOk="0" h="870886" w="877467">
                <a:moveTo>
                  <a:pt x="0" y="0"/>
                </a:moveTo>
                <a:lnTo>
                  <a:pt x="877467" y="0"/>
                </a:lnTo>
                <a:lnTo>
                  <a:pt x="877467" y="870886"/>
                </a:lnTo>
                <a:lnTo>
                  <a:pt x="0" y="870886"/>
                </a:lnTo>
                <a:lnTo>
                  <a:pt x="0" y="0"/>
                </a:lnTo>
                <a:close/>
              </a:path>
            </a:pathLst>
          </a:custGeom>
          <a:blipFill rotWithShape="1">
            <a:blip r:embed="rId9">
              <a:alphaModFix/>
            </a:blip>
            <a:stretch>
              <a:fillRect b="0" l="0" r="0" t="0"/>
            </a:stretch>
          </a:blipFill>
          <a:ln>
            <a:noFill/>
          </a:ln>
        </p:spPr>
      </p:sp>
      <p:sp>
        <p:nvSpPr>
          <p:cNvPr id="982" name="Google Shape;982;p47"/>
          <p:cNvSpPr txBox="1"/>
          <p:nvPr/>
        </p:nvSpPr>
        <p:spPr>
          <a:xfrm>
            <a:off x="2683409" y="1080596"/>
            <a:ext cx="12387935" cy="96964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700" u="none" cap="none" strike="noStrike">
                <a:solidFill>
                  <a:srgbClr val="0F1E42"/>
                </a:solidFill>
                <a:latin typeface="Inter"/>
                <a:ea typeface="Inter"/>
                <a:cs typeface="Inter"/>
                <a:sym typeface="Inter"/>
              </a:rPr>
              <a:t>Tools to Simplify Recordkeeping</a:t>
            </a:r>
            <a:endParaRPr/>
          </a:p>
        </p:txBody>
      </p:sp>
      <p:sp>
        <p:nvSpPr>
          <p:cNvPr id="983" name="Google Shape;983;p47"/>
          <p:cNvSpPr txBox="1"/>
          <p:nvPr/>
        </p:nvSpPr>
        <p:spPr>
          <a:xfrm>
            <a:off x="1769177" y="3601848"/>
            <a:ext cx="5465937" cy="498253"/>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None/>
            </a:pPr>
            <a:r>
              <a:rPr b="1" i="0" lang="en-US" sz="2883" u="none" cap="none" strike="noStrike">
                <a:solidFill>
                  <a:srgbClr val="0F1E42"/>
                </a:solidFill>
                <a:latin typeface="Inter"/>
                <a:ea typeface="Inter"/>
                <a:cs typeface="Inter"/>
                <a:sym typeface="Inter"/>
              </a:rPr>
              <a:t>Recommended Tools</a:t>
            </a:r>
            <a:endParaRPr/>
          </a:p>
        </p:txBody>
      </p:sp>
      <p:sp>
        <p:nvSpPr>
          <p:cNvPr id="984" name="Google Shape;984;p47"/>
          <p:cNvSpPr txBox="1"/>
          <p:nvPr/>
        </p:nvSpPr>
        <p:spPr>
          <a:xfrm>
            <a:off x="1769177" y="7142457"/>
            <a:ext cx="4400775" cy="498253"/>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None/>
            </a:pPr>
            <a:r>
              <a:rPr b="1" i="0" lang="en-US" sz="2883" u="none" cap="none" strike="noStrike">
                <a:solidFill>
                  <a:srgbClr val="0F1E42"/>
                </a:solidFill>
                <a:latin typeface="Inter"/>
                <a:ea typeface="Inter"/>
                <a:cs typeface="Inter"/>
                <a:sym typeface="Inter"/>
              </a:rPr>
              <a:t>Cloud Storage</a:t>
            </a:r>
            <a:endParaRPr/>
          </a:p>
        </p:txBody>
      </p:sp>
      <p:sp>
        <p:nvSpPr>
          <p:cNvPr id="985" name="Google Shape;985;p47"/>
          <p:cNvSpPr txBox="1"/>
          <p:nvPr/>
        </p:nvSpPr>
        <p:spPr>
          <a:xfrm>
            <a:off x="10006957" y="3601848"/>
            <a:ext cx="4845035" cy="498253"/>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None/>
            </a:pPr>
            <a:r>
              <a:rPr b="1" i="0" lang="en-US" sz="2883" u="none" cap="none" strike="noStrike">
                <a:solidFill>
                  <a:srgbClr val="0F1E42"/>
                </a:solidFill>
                <a:latin typeface="Inter"/>
                <a:ea typeface="Inter"/>
                <a:cs typeface="Inter"/>
                <a:sym typeface="Inter"/>
              </a:rPr>
              <a:t>Digitizing Receipts</a:t>
            </a:r>
            <a:endParaRPr/>
          </a:p>
        </p:txBody>
      </p:sp>
      <p:sp>
        <p:nvSpPr>
          <p:cNvPr id="986" name="Google Shape;986;p47"/>
          <p:cNvSpPr txBox="1"/>
          <p:nvPr/>
        </p:nvSpPr>
        <p:spPr>
          <a:xfrm>
            <a:off x="10006957" y="7142457"/>
            <a:ext cx="5897720" cy="498253"/>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None/>
            </a:pPr>
            <a:r>
              <a:rPr b="1" i="0" lang="en-US" sz="2883" u="none" cap="none" strike="noStrike">
                <a:solidFill>
                  <a:srgbClr val="0F1E42"/>
                </a:solidFill>
                <a:latin typeface="Inter"/>
                <a:ea typeface="Inter"/>
                <a:cs typeface="Inter"/>
                <a:sym typeface="Inter"/>
              </a:rPr>
              <a:t>Integration</a:t>
            </a:r>
            <a:endParaRPr/>
          </a:p>
        </p:txBody>
      </p:sp>
      <p:sp>
        <p:nvSpPr>
          <p:cNvPr id="987" name="Google Shape;987;p47"/>
          <p:cNvSpPr txBox="1"/>
          <p:nvPr/>
        </p:nvSpPr>
        <p:spPr>
          <a:xfrm>
            <a:off x="1768615" y="4347393"/>
            <a:ext cx="5892528" cy="1272032"/>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19" u="none" cap="none" strike="noStrike">
                <a:solidFill>
                  <a:srgbClr val="000000"/>
                </a:solidFill>
                <a:latin typeface="Inter"/>
                <a:ea typeface="Inter"/>
                <a:cs typeface="Inter"/>
                <a:sym typeface="Inter"/>
              </a:rPr>
              <a:t>Use accounting software like QuickBooks or Xero to track income, expenses, and payroll.</a:t>
            </a:r>
            <a:endParaRPr/>
          </a:p>
        </p:txBody>
      </p:sp>
      <p:sp>
        <p:nvSpPr>
          <p:cNvPr id="988" name="Google Shape;988;p47"/>
          <p:cNvSpPr txBox="1"/>
          <p:nvPr/>
        </p:nvSpPr>
        <p:spPr>
          <a:xfrm>
            <a:off x="10006957" y="4290114"/>
            <a:ext cx="6227244" cy="1272032"/>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19" u="none" cap="none" strike="noStrike">
                <a:solidFill>
                  <a:srgbClr val="000000"/>
                </a:solidFill>
                <a:latin typeface="Inter"/>
                <a:ea typeface="Inter"/>
                <a:cs typeface="Inter"/>
                <a:sym typeface="Inter"/>
              </a:rPr>
              <a:t>Scanning apps (e.g., Expensify, Receipt Bank) help store receipts digitally and reduce paper clutter.</a:t>
            </a:r>
            <a:endParaRPr/>
          </a:p>
        </p:txBody>
      </p:sp>
      <p:sp>
        <p:nvSpPr>
          <p:cNvPr id="989" name="Google Shape;989;p47"/>
          <p:cNvSpPr txBox="1"/>
          <p:nvPr/>
        </p:nvSpPr>
        <p:spPr>
          <a:xfrm>
            <a:off x="1769177" y="7831211"/>
            <a:ext cx="6227244" cy="1272032"/>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19" u="none" cap="none" strike="noStrike">
                <a:solidFill>
                  <a:srgbClr val="000000"/>
                </a:solidFill>
                <a:latin typeface="Inter"/>
                <a:ea typeface="Inter"/>
                <a:cs typeface="Inter"/>
                <a:sym typeface="Inter"/>
              </a:rPr>
              <a:t>Securely store important documents online, access them anywhere, and reduce the risk of lost records.</a:t>
            </a:r>
            <a:endParaRPr/>
          </a:p>
        </p:txBody>
      </p:sp>
      <p:sp>
        <p:nvSpPr>
          <p:cNvPr id="990" name="Google Shape;990;p47"/>
          <p:cNvSpPr txBox="1"/>
          <p:nvPr/>
        </p:nvSpPr>
        <p:spPr>
          <a:xfrm>
            <a:off x="10006957" y="7831211"/>
            <a:ext cx="5327492" cy="1272032"/>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19" u="none" cap="none" strike="noStrike">
                <a:solidFill>
                  <a:srgbClr val="000000"/>
                </a:solidFill>
                <a:latin typeface="Inter"/>
                <a:ea typeface="Inter"/>
                <a:cs typeface="Inter"/>
                <a:sym typeface="Inter"/>
              </a:rPr>
              <a:t>Look for tools that integrate with your bank and other systems to streamline recordkeeping.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5"/>
          <p:cNvSpPr/>
          <p:nvPr/>
        </p:nvSpPr>
        <p:spPr>
          <a:xfrm flipH="1" rot="5400000">
            <a:off x="4000500" y="-4000500"/>
            <a:ext cx="10287000" cy="18288000"/>
          </a:xfrm>
          <a:custGeom>
            <a:rect b="b" l="l" r="r" t="t"/>
            <a:pathLst>
              <a:path extrusionOk="0" h="18288000" w="10287000">
                <a:moveTo>
                  <a:pt x="10287000" y="18288000"/>
                </a:moveTo>
                <a:lnTo>
                  <a:pt x="10287000" y="0"/>
                </a:lnTo>
                <a:lnTo>
                  <a:pt x="0" y="0"/>
                </a:lnTo>
                <a:lnTo>
                  <a:pt x="0" y="18288000"/>
                </a:lnTo>
                <a:lnTo>
                  <a:pt x="10287000" y="18288000"/>
                </a:lnTo>
                <a:close/>
              </a:path>
            </a:pathLst>
          </a:custGeom>
          <a:blipFill rotWithShape="1">
            <a:blip r:embed="rId3">
              <a:alphaModFix/>
            </a:blip>
            <a:stretch>
              <a:fillRect b="0" l="-172202" r="-172202" t="0"/>
            </a:stretch>
          </a:blipFill>
          <a:ln>
            <a:noFill/>
          </a:ln>
        </p:spPr>
      </p:sp>
      <p:sp>
        <p:nvSpPr>
          <p:cNvPr id="186" name="Google Shape;186;p5"/>
          <p:cNvSpPr/>
          <p:nvPr/>
        </p:nvSpPr>
        <p:spPr>
          <a:xfrm>
            <a:off x="7502425" y="2505068"/>
            <a:ext cx="3419523" cy="7068781"/>
          </a:xfrm>
          <a:custGeom>
            <a:rect b="b" l="l" r="r" t="t"/>
            <a:pathLst>
              <a:path extrusionOk="0" h="7068781" w="3419523">
                <a:moveTo>
                  <a:pt x="0" y="0"/>
                </a:moveTo>
                <a:lnTo>
                  <a:pt x="3419523" y="0"/>
                </a:lnTo>
                <a:lnTo>
                  <a:pt x="3419523" y="7068781"/>
                </a:lnTo>
                <a:lnTo>
                  <a:pt x="0" y="7068781"/>
                </a:lnTo>
                <a:lnTo>
                  <a:pt x="0" y="0"/>
                </a:lnTo>
                <a:close/>
              </a:path>
            </a:pathLst>
          </a:custGeom>
          <a:blipFill rotWithShape="1">
            <a:blip r:embed="rId4">
              <a:alphaModFix/>
            </a:blip>
            <a:stretch>
              <a:fillRect b="0" l="0" r="0" t="0"/>
            </a:stretch>
          </a:blipFill>
          <a:ln>
            <a:noFill/>
          </a:ln>
        </p:spPr>
      </p:sp>
      <p:sp>
        <p:nvSpPr>
          <p:cNvPr id="187" name="Google Shape;187;p5"/>
          <p:cNvSpPr/>
          <p:nvPr/>
        </p:nvSpPr>
        <p:spPr>
          <a:xfrm>
            <a:off x="8018547" y="2988799"/>
            <a:ext cx="1193640" cy="1193640"/>
          </a:xfrm>
          <a:custGeom>
            <a:rect b="b" l="l" r="r" t="t"/>
            <a:pathLst>
              <a:path extrusionOk="0" h="1193640" w="1193640">
                <a:moveTo>
                  <a:pt x="0" y="0"/>
                </a:moveTo>
                <a:lnTo>
                  <a:pt x="1193640" y="0"/>
                </a:lnTo>
                <a:lnTo>
                  <a:pt x="1193640" y="1193639"/>
                </a:lnTo>
                <a:lnTo>
                  <a:pt x="0" y="1193639"/>
                </a:lnTo>
                <a:lnTo>
                  <a:pt x="0" y="0"/>
                </a:lnTo>
                <a:close/>
              </a:path>
            </a:pathLst>
          </a:custGeom>
          <a:blipFill rotWithShape="1">
            <a:blip r:embed="rId5">
              <a:alphaModFix amt="15000"/>
            </a:blip>
            <a:stretch>
              <a:fillRect b="0" l="0" r="0" t="0"/>
            </a:stretch>
          </a:blipFill>
          <a:ln>
            <a:noFill/>
          </a:ln>
        </p:spPr>
      </p:sp>
      <p:sp>
        <p:nvSpPr>
          <p:cNvPr id="188" name="Google Shape;188;p5"/>
          <p:cNvSpPr/>
          <p:nvPr/>
        </p:nvSpPr>
        <p:spPr>
          <a:xfrm>
            <a:off x="9118227" y="4152232"/>
            <a:ext cx="1426170" cy="1426170"/>
          </a:xfrm>
          <a:custGeom>
            <a:rect b="b" l="l" r="r" t="t"/>
            <a:pathLst>
              <a:path extrusionOk="0" h="1426170" w="1426170">
                <a:moveTo>
                  <a:pt x="0" y="0"/>
                </a:moveTo>
                <a:lnTo>
                  <a:pt x="1426170" y="0"/>
                </a:lnTo>
                <a:lnTo>
                  <a:pt x="1426170" y="1426169"/>
                </a:lnTo>
                <a:lnTo>
                  <a:pt x="0" y="1426169"/>
                </a:lnTo>
                <a:lnTo>
                  <a:pt x="0" y="0"/>
                </a:lnTo>
                <a:close/>
              </a:path>
            </a:pathLst>
          </a:custGeom>
          <a:blipFill rotWithShape="1">
            <a:blip r:embed="rId5">
              <a:alphaModFix amt="15000"/>
            </a:blip>
            <a:stretch>
              <a:fillRect b="0" l="0" r="0" t="0"/>
            </a:stretch>
          </a:blipFill>
          <a:ln>
            <a:noFill/>
          </a:ln>
        </p:spPr>
      </p:sp>
      <p:sp>
        <p:nvSpPr>
          <p:cNvPr id="189" name="Google Shape;189;p5"/>
          <p:cNvSpPr/>
          <p:nvPr/>
        </p:nvSpPr>
        <p:spPr>
          <a:xfrm>
            <a:off x="7786017" y="5489270"/>
            <a:ext cx="1426170" cy="1426170"/>
          </a:xfrm>
          <a:custGeom>
            <a:rect b="b" l="l" r="r" t="t"/>
            <a:pathLst>
              <a:path extrusionOk="0" h="1426170" w="1426170">
                <a:moveTo>
                  <a:pt x="0" y="0"/>
                </a:moveTo>
                <a:lnTo>
                  <a:pt x="1426170" y="0"/>
                </a:lnTo>
                <a:lnTo>
                  <a:pt x="1426170" y="1426170"/>
                </a:lnTo>
                <a:lnTo>
                  <a:pt x="0" y="1426170"/>
                </a:lnTo>
                <a:lnTo>
                  <a:pt x="0" y="0"/>
                </a:lnTo>
                <a:close/>
              </a:path>
            </a:pathLst>
          </a:custGeom>
          <a:blipFill rotWithShape="1">
            <a:blip r:embed="rId5">
              <a:alphaModFix amt="15000"/>
            </a:blip>
            <a:stretch>
              <a:fillRect b="0" l="0" r="0" t="0"/>
            </a:stretch>
          </a:blipFill>
          <a:ln>
            <a:noFill/>
          </a:ln>
        </p:spPr>
      </p:sp>
      <p:sp>
        <p:nvSpPr>
          <p:cNvPr id="190" name="Google Shape;190;p5"/>
          <p:cNvSpPr/>
          <p:nvPr/>
        </p:nvSpPr>
        <p:spPr>
          <a:xfrm>
            <a:off x="8864619" y="6553436"/>
            <a:ext cx="1426170" cy="1426170"/>
          </a:xfrm>
          <a:custGeom>
            <a:rect b="b" l="l" r="r" t="t"/>
            <a:pathLst>
              <a:path extrusionOk="0" h="1426170" w="1426170">
                <a:moveTo>
                  <a:pt x="0" y="0"/>
                </a:moveTo>
                <a:lnTo>
                  <a:pt x="1426169" y="0"/>
                </a:lnTo>
                <a:lnTo>
                  <a:pt x="1426169" y="1426170"/>
                </a:lnTo>
                <a:lnTo>
                  <a:pt x="0" y="1426170"/>
                </a:lnTo>
                <a:lnTo>
                  <a:pt x="0" y="0"/>
                </a:lnTo>
                <a:close/>
              </a:path>
            </a:pathLst>
          </a:custGeom>
          <a:blipFill rotWithShape="1">
            <a:blip r:embed="rId5">
              <a:alphaModFix amt="12000"/>
            </a:blip>
            <a:stretch>
              <a:fillRect b="0" l="0" r="0" t="0"/>
            </a:stretch>
          </a:blipFill>
          <a:ln>
            <a:noFill/>
          </a:ln>
        </p:spPr>
      </p:sp>
      <p:sp>
        <p:nvSpPr>
          <p:cNvPr id="191" name="Google Shape;191;p5"/>
          <p:cNvSpPr/>
          <p:nvPr/>
        </p:nvSpPr>
        <p:spPr>
          <a:xfrm>
            <a:off x="7786017" y="7740415"/>
            <a:ext cx="1426170" cy="1426170"/>
          </a:xfrm>
          <a:custGeom>
            <a:rect b="b" l="l" r="r" t="t"/>
            <a:pathLst>
              <a:path extrusionOk="0" h="1426170" w="1426170">
                <a:moveTo>
                  <a:pt x="0" y="0"/>
                </a:moveTo>
                <a:lnTo>
                  <a:pt x="1426170" y="0"/>
                </a:lnTo>
                <a:lnTo>
                  <a:pt x="1426170" y="1426170"/>
                </a:lnTo>
                <a:lnTo>
                  <a:pt x="0" y="1426170"/>
                </a:lnTo>
                <a:lnTo>
                  <a:pt x="0" y="0"/>
                </a:lnTo>
                <a:close/>
              </a:path>
            </a:pathLst>
          </a:custGeom>
          <a:blipFill rotWithShape="1">
            <a:blip r:embed="rId5">
              <a:alphaModFix amt="9999"/>
            </a:blip>
            <a:stretch>
              <a:fillRect b="0" l="0" r="0" t="0"/>
            </a:stretch>
          </a:blipFill>
          <a:ln>
            <a:noFill/>
          </a:ln>
        </p:spPr>
      </p:sp>
      <p:sp>
        <p:nvSpPr>
          <p:cNvPr id="192" name="Google Shape;192;p5"/>
          <p:cNvSpPr txBox="1"/>
          <p:nvPr/>
        </p:nvSpPr>
        <p:spPr>
          <a:xfrm>
            <a:off x="12711764" y="8068936"/>
            <a:ext cx="3074370" cy="420121"/>
          </a:xfrm>
          <a:prstGeom prst="rect">
            <a:avLst/>
          </a:prstGeom>
          <a:noFill/>
          <a:ln>
            <a:noFill/>
          </a:ln>
        </p:spPr>
        <p:txBody>
          <a:bodyPr anchorCtr="0" anchor="t" bIns="0" lIns="0" spcFirstLastPara="1" rIns="0" wrap="square" tIns="0">
            <a:spAutoFit/>
          </a:bodyPr>
          <a:lstStyle/>
          <a:p>
            <a:pPr indent="0" lvl="0" marL="0" marR="0" rtl="0" algn="ctr">
              <a:lnSpc>
                <a:spcPct val="134995"/>
              </a:lnSpc>
              <a:spcBef>
                <a:spcPts val="0"/>
              </a:spcBef>
              <a:spcAft>
                <a:spcPts val="0"/>
              </a:spcAft>
              <a:buNone/>
            </a:pPr>
            <a:r>
              <a:rPr b="1" i="0" lang="en-US" sz="2446" u="none" cap="none" strike="noStrike">
                <a:solidFill>
                  <a:srgbClr val="1A2749"/>
                </a:solidFill>
                <a:latin typeface="Inter"/>
                <a:ea typeface="Inter"/>
                <a:cs typeface="Inter"/>
                <a:sym typeface="Inter"/>
              </a:rPr>
              <a:t>Loan Documents</a:t>
            </a:r>
            <a:endParaRPr/>
          </a:p>
        </p:txBody>
      </p:sp>
      <p:sp>
        <p:nvSpPr>
          <p:cNvPr id="193" name="Google Shape;193;p5"/>
          <p:cNvSpPr/>
          <p:nvPr/>
        </p:nvSpPr>
        <p:spPr>
          <a:xfrm rot="-2614414">
            <a:off x="13397606" y="6789070"/>
            <a:ext cx="1032921" cy="1159556"/>
          </a:xfrm>
          <a:custGeom>
            <a:rect b="b" l="l" r="r" t="t"/>
            <a:pathLst>
              <a:path extrusionOk="0" h="1159556" w="1032921">
                <a:moveTo>
                  <a:pt x="0" y="0"/>
                </a:moveTo>
                <a:lnTo>
                  <a:pt x="1032921" y="0"/>
                </a:lnTo>
                <a:lnTo>
                  <a:pt x="1032921" y="1159556"/>
                </a:lnTo>
                <a:lnTo>
                  <a:pt x="0" y="1159556"/>
                </a:lnTo>
                <a:lnTo>
                  <a:pt x="0" y="0"/>
                </a:lnTo>
                <a:close/>
              </a:path>
            </a:pathLst>
          </a:custGeom>
          <a:blipFill rotWithShape="1">
            <a:blip r:embed="rId6">
              <a:alphaModFix/>
            </a:blip>
            <a:stretch>
              <a:fillRect b="0" l="-6127" r="-6126" t="0"/>
            </a:stretch>
          </a:blipFill>
          <a:ln>
            <a:noFill/>
          </a:ln>
        </p:spPr>
      </p:sp>
      <p:grpSp>
        <p:nvGrpSpPr>
          <p:cNvPr id="194" name="Google Shape;194;p5"/>
          <p:cNvGrpSpPr/>
          <p:nvPr/>
        </p:nvGrpSpPr>
        <p:grpSpPr>
          <a:xfrm rot="-2700000">
            <a:off x="13455477" y="6866553"/>
            <a:ext cx="880690" cy="932293"/>
            <a:chOff x="0" y="-47625"/>
            <a:chExt cx="812800" cy="860425"/>
          </a:xfrm>
        </p:grpSpPr>
        <p:sp>
          <p:nvSpPr>
            <p:cNvPr id="195" name="Google Shape;195;p5"/>
            <p:cNvSpPr/>
            <p:nvPr/>
          </p:nvSpPr>
          <p:spPr>
            <a:xfrm>
              <a:off x="0" y="0"/>
              <a:ext cx="812800" cy="812800"/>
            </a:xfrm>
            <a:custGeom>
              <a:rect b="b" l="l" r="r" t="t"/>
              <a:pathLst>
                <a:path extrusionOk="0" h="812800" w="812800">
                  <a:moveTo>
                    <a:pt x="105489" y="0"/>
                  </a:moveTo>
                  <a:lnTo>
                    <a:pt x="707311" y="0"/>
                  </a:lnTo>
                  <a:cubicBezTo>
                    <a:pt x="735289" y="0"/>
                    <a:pt x="762120" y="11114"/>
                    <a:pt x="781903" y="30897"/>
                  </a:cubicBezTo>
                  <a:cubicBezTo>
                    <a:pt x="801686" y="50680"/>
                    <a:pt x="812800" y="77511"/>
                    <a:pt x="812800" y="105489"/>
                  </a:cubicBezTo>
                  <a:lnTo>
                    <a:pt x="812800" y="707311"/>
                  </a:lnTo>
                  <a:cubicBezTo>
                    <a:pt x="812800" y="735289"/>
                    <a:pt x="801686" y="762120"/>
                    <a:pt x="781903" y="781903"/>
                  </a:cubicBezTo>
                  <a:cubicBezTo>
                    <a:pt x="762120" y="801686"/>
                    <a:pt x="735289" y="812800"/>
                    <a:pt x="707311" y="812800"/>
                  </a:cubicBezTo>
                  <a:lnTo>
                    <a:pt x="105489" y="812800"/>
                  </a:lnTo>
                  <a:cubicBezTo>
                    <a:pt x="77511" y="812800"/>
                    <a:pt x="50680" y="801686"/>
                    <a:pt x="30897" y="781903"/>
                  </a:cubicBezTo>
                  <a:cubicBezTo>
                    <a:pt x="11114" y="762120"/>
                    <a:pt x="0" y="735289"/>
                    <a:pt x="0" y="707311"/>
                  </a:cubicBezTo>
                  <a:lnTo>
                    <a:pt x="0" y="105489"/>
                  </a:lnTo>
                  <a:cubicBezTo>
                    <a:pt x="0" y="77511"/>
                    <a:pt x="11114" y="50680"/>
                    <a:pt x="30897" y="30897"/>
                  </a:cubicBezTo>
                  <a:cubicBezTo>
                    <a:pt x="50680" y="11114"/>
                    <a:pt x="77511" y="0"/>
                    <a:pt x="105489" y="0"/>
                  </a:cubicBezTo>
                  <a:close/>
                </a:path>
              </a:pathLst>
            </a:custGeom>
            <a:solidFill>
              <a:srgbClr val="FFFFFF"/>
            </a:solidFill>
            <a:ln cap="sq" cmpd="sng" w="19050">
              <a:solidFill>
                <a:srgbClr val="338484"/>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7" name="Google Shape;197;p5"/>
          <p:cNvSpPr/>
          <p:nvPr/>
        </p:nvSpPr>
        <p:spPr>
          <a:xfrm rot="-2614414">
            <a:off x="13397606" y="3709998"/>
            <a:ext cx="1032921" cy="1159556"/>
          </a:xfrm>
          <a:custGeom>
            <a:rect b="b" l="l" r="r" t="t"/>
            <a:pathLst>
              <a:path extrusionOk="0" h="1159556" w="1032921">
                <a:moveTo>
                  <a:pt x="0" y="0"/>
                </a:moveTo>
                <a:lnTo>
                  <a:pt x="1032921" y="0"/>
                </a:lnTo>
                <a:lnTo>
                  <a:pt x="1032921" y="1159556"/>
                </a:lnTo>
                <a:lnTo>
                  <a:pt x="0" y="1159556"/>
                </a:lnTo>
                <a:lnTo>
                  <a:pt x="0" y="0"/>
                </a:lnTo>
                <a:close/>
              </a:path>
            </a:pathLst>
          </a:custGeom>
          <a:blipFill rotWithShape="1">
            <a:blip r:embed="rId6">
              <a:alphaModFix/>
            </a:blip>
            <a:stretch>
              <a:fillRect b="0" l="-6127" r="-6126" t="0"/>
            </a:stretch>
          </a:blipFill>
          <a:ln>
            <a:noFill/>
          </a:ln>
        </p:spPr>
      </p:sp>
      <p:grpSp>
        <p:nvGrpSpPr>
          <p:cNvPr id="198" name="Google Shape;198;p5"/>
          <p:cNvGrpSpPr/>
          <p:nvPr/>
        </p:nvGrpSpPr>
        <p:grpSpPr>
          <a:xfrm rot="-2700000">
            <a:off x="13455477" y="3787481"/>
            <a:ext cx="880690" cy="932293"/>
            <a:chOff x="0" y="-47625"/>
            <a:chExt cx="812800" cy="860425"/>
          </a:xfrm>
        </p:grpSpPr>
        <p:sp>
          <p:nvSpPr>
            <p:cNvPr id="199" name="Google Shape;199;p5"/>
            <p:cNvSpPr/>
            <p:nvPr/>
          </p:nvSpPr>
          <p:spPr>
            <a:xfrm>
              <a:off x="0" y="0"/>
              <a:ext cx="812800" cy="812800"/>
            </a:xfrm>
            <a:custGeom>
              <a:rect b="b" l="l" r="r" t="t"/>
              <a:pathLst>
                <a:path extrusionOk="0" h="812800" w="812800">
                  <a:moveTo>
                    <a:pt x="105489" y="0"/>
                  </a:moveTo>
                  <a:lnTo>
                    <a:pt x="707311" y="0"/>
                  </a:lnTo>
                  <a:cubicBezTo>
                    <a:pt x="735289" y="0"/>
                    <a:pt x="762120" y="11114"/>
                    <a:pt x="781903" y="30897"/>
                  </a:cubicBezTo>
                  <a:cubicBezTo>
                    <a:pt x="801686" y="50680"/>
                    <a:pt x="812800" y="77511"/>
                    <a:pt x="812800" y="105489"/>
                  </a:cubicBezTo>
                  <a:lnTo>
                    <a:pt x="812800" y="707311"/>
                  </a:lnTo>
                  <a:cubicBezTo>
                    <a:pt x="812800" y="735289"/>
                    <a:pt x="801686" y="762120"/>
                    <a:pt x="781903" y="781903"/>
                  </a:cubicBezTo>
                  <a:cubicBezTo>
                    <a:pt x="762120" y="801686"/>
                    <a:pt x="735289" y="812800"/>
                    <a:pt x="707311" y="812800"/>
                  </a:cubicBezTo>
                  <a:lnTo>
                    <a:pt x="105489" y="812800"/>
                  </a:lnTo>
                  <a:cubicBezTo>
                    <a:pt x="77511" y="812800"/>
                    <a:pt x="50680" y="801686"/>
                    <a:pt x="30897" y="781903"/>
                  </a:cubicBezTo>
                  <a:cubicBezTo>
                    <a:pt x="11114" y="762120"/>
                    <a:pt x="0" y="735289"/>
                    <a:pt x="0" y="707311"/>
                  </a:cubicBezTo>
                  <a:lnTo>
                    <a:pt x="0" y="105489"/>
                  </a:lnTo>
                  <a:cubicBezTo>
                    <a:pt x="0" y="77511"/>
                    <a:pt x="11114" y="50680"/>
                    <a:pt x="30897" y="30897"/>
                  </a:cubicBezTo>
                  <a:cubicBezTo>
                    <a:pt x="50680" y="11114"/>
                    <a:pt x="77511" y="0"/>
                    <a:pt x="105489" y="0"/>
                  </a:cubicBezTo>
                  <a:close/>
                </a:path>
              </a:pathLst>
            </a:custGeom>
            <a:solidFill>
              <a:srgbClr val="FFFFFF"/>
            </a:solidFill>
            <a:ln cap="sq" cmpd="sng" w="19050">
              <a:solidFill>
                <a:srgbClr val="338484"/>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1" name="Google Shape;201;p5"/>
          <p:cNvSpPr/>
          <p:nvPr/>
        </p:nvSpPr>
        <p:spPr>
          <a:xfrm rot="-2614414">
            <a:off x="3950266" y="7601805"/>
            <a:ext cx="1032921" cy="1159556"/>
          </a:xfrm>
          <a:custGeom>
            <a:rect b="b" l="l" r="r" t="t"/>
            <a:pathLst>
              <a:path extrusionOk="0" h="1159556" w="1032921">
                <a:moveTo>
                  <a:pt x="0" y="0"/>
                </a:moveTo>
                <a:lnTo>
                  <a:pt x="1032921" y="0"/>
                </a:lnTo>
                <a:lnTo>
                  <a:pt x="1032921" y="1159556"/>
                </a:lnTo>
                <a:lnTo>
                  <a:pt x="0" y="1159556"/>
                </a:lnTo>
                <a:lnTo>
                  <a:pt x="0" y="0"/>
                </a:lnTo>
                <a:close/>
              </a:path>
            </a:pathLst>
          </a:custGeom>
          <a:blipFill rotWithShape="1">
            <a:blip r:embed="rId6">
              <a:alphaModFix/>
            </a:blip>
            <a:stretch>
              <a:fillRect b="0" l="-6127" r="-6126" t="0"/>
            </a:stretch>
          </a:blipFill>
          <a:ln>
            <a:noFill/>
          </a:ln>
        </p:spPr>
      </p:sp>
      <p:grpSp>
        <p:nvGrpSpPr>
          <p:cNvPr id="202" name="Google Shape;202;p5"/>
          <p:cNvGrpSpPr/>
          <p:nvPr/>
        </p:nvGrpSpPr>
        <p:grpSpPr>
          <a:xfrm rot="-2700000">
            <a:off x="4008137" y="7679288"/>
            <a:ext cx="880690" cy="932293"/>
            <a:chOff x="0" y="-47625"/>
            <a:chExt cx="812800" cy="860425"/>
          </a:xfrm>
        </p:grpSpPr>
        <p:sp>
          <p:nvSpPr>
            <p:cNvPr id="203" name="Google Shape;203;p5"/>
            <p:cNvSpPr/>
            <p:nvPr/>
          </p:nvSpPr>
          <p:spPr>
            <a:xfrm>
              <a:off x="0" y="0"/>
              <a:ext cx="812800" cy="812800"/>
            </a:xfrm>
            <a:custGeom>
              <a:rect b="b" l="l" r="r" t="t"/>
              <a:pathLst>
                <a:path extrusionOk="0" h="812800" w="812800">
                  <a:moveTo>
                    <a:pt x="105489" y="0"/>
                  </a:moveTo>
                  <a:lnTo>
                    <a:pt x="707311" y="0"/>
                  </a:lnTo>
                  <a:cubicBezTo>
                    <a:pt x="735289" y="0"/>
                    <a:pt x="762120" y="11114"/>
                    <a:pt x="781903" y="30897"/>
                  </a:cubicBezTo>
                  <a:cubicBezTo>
                    <a:pt x="801686" y="50680"/>
                    <a:pt x="812800" y="77511"/>
                    <a:pt x="812800" y="105489"/>
                  </a:cubicBezTo>
                  <a:lnTo>
                    <a:pt x="812800" y="707311"/>
                  </a:lnTo>
                  <a:cubicBezTo>
                    <a:pt x="812800" y="735289"/>
                    <a:pt x="801686" y="762120"/>
                    <a:pt x="781903" y="781903"/>
                  </a:cubicBezTo>
                  <a:cubicBezTo>
                    <a:pt x="762120" y="801686"/>
                    <a:pt x="735289" y="812800"/>
                    <a:pt x="707311" y="812800"/>
                  </a:cubicBezTo>
                  <a:lnTo>
                    <a:pt x="105489" y="812800"/>
                  </a:lnTo>
                  <a:cubicBezTo>
                    <a:pt x="77511" y="812800"/>
                    <a:pt x="50680" y="801686"/>
                    <a:pt x="30897" y="781903"/>
                  </a:cubicBezTo>
                  <a:cubicBezTo>
                    <a:pt x="11114" y="762120"/>
                    <a:pt x="0" y="735289"/>
                    <a:pt x="0" y="707311"/>
                  </a:cubicBezTo>
                  <a:lnTo>
                    <a:pt x="0" y="105489"/>
                  </a:lnTo>
                  <a:cubicBezTo>
                    <a:pt x="0" y="77511"/>
                    <a:pt x="11114" y="50680"/>
                    <a:pt x="30897" y="30897"/>
                  </a:cubicBezTo>
                  <a:cubicBezTo>
                    <a:pt x="50680" y="11114"/>
                    <a:pt x="77511" y="0"/>
                    <a:pt x="105489" y="0"/>
                  </a:cubicBezTo>
                  <a:close/>
                </a:path>
              </a:pathLst>
            </a:custGeom>
            <a:solidFill>
              <a:srgbClr val="FFFFFF"/>
            </a:solidFill>
            <a:ln cap="sq" cmpd="sng" w="19050">
              <a:solidFill>
                <a:srgbClr val="338484"/>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5" name="Google Shape;205;p5"/>
          <p:cNvSpPr/>
          <p:nvPr/>
        </p:nvSpPr>
        <p:spPr>
          <a:xfrm rot="-2614414">
            <a:off x="3950266" y="5043768"/>
            <a:ext cx="1032921" cy="1159556"/>
          </a:xfrm>
          <a:custGeom>
            <a:rect b="b" l="l" r="r" t="t"/>
            <a:pathLst>
              <a:path extrusionOk="0" h="1159556" w="1032921">
                <a:moveTo>
                  <a:pt x="0" y="0"/>
                </a:moveTo>
                <a:lnTo>
                  <a:pt x="1032921" y="0"/>
                </a:lnTo>
                <a:lnTo>
                  <a:pt x="1032921" y="1159556"/>
                </a:lnTo>
                <a:lnTo>
                  <a:pt x="0" y="1159556"/>
                </a:lnTo>
                <a:lnTo>
                  <a:pt x="0" y="0"/>
                </a:lnTo>
                <a:close/>
              </a:path>
            </a:pathLst>
          </a:custGeom>
          <a:blipFill rotWithShape="1">
            <a:blip r:embed="rId6">
              <a:alphaModFix/>
            </a:blip>
            <a:stretch>
              <a:fillRect b="0" l="-6127" r="-6126" t="0"/>
            </a:stretch>
          </a:blipFill>
          <a:ln>
            <a:noFill/>
          </a:ln>
        </p:spPr>
      </p:sp>
      <p:grpSp>
        <p:nvGrpSpPr>
          <p:cNvPr id="206" name="Google Shape;206;p5"/>
          <p:cNvGrpSpPr/>
          <p:nvPr/>
        </p:nvGrpSpPr>
        <p:grpSpPr>
          <a:xfrm rot="-2700000">
            <a:off x="4008137" y="5121251"/>
            <a:ext cx="880690" cy="932293"/>
            <a:chOff x="0" y="-47625"/>
            <a:chExt cx="812800" cy="860425"/>
          </a:xfrm>
        </p:grpSpPr>
        <p:sp>
          <p:nvSpPr>
            <p:cNvPr id="207" name="Google Shape;207;p5"/>
            <p:cNvSpPr/>
            <p:nvPr/>
          </p:nvSpPr>
          <p:spPr>
            <a:xfrm>
              <a:off x="0" y="0"/>
              <a:ext cx="812800" cy="812800"/>
            </a:xfrm>
            <a:custGeom>
              <a:rect b="b" l="l" r="r" t="t"/>
              <a:pathLst>
                <a:path extrusionOk="0" h="812800" w="812800">
                  <a:moveTo>
                    <a:pt x="105489" y="0"/>
                  </a:moveTo>
                  <a:lnTo>
                    <a:pt x="707311" y="0"/>
                  </a:lnTo>
                  <a:cubicBezTo>
                    <a:pt x="735289" y="0"/>
                    <a:pt x="762120" y="11114"/>
                    <a:pt x="781903" y="30897"/>
                  </a:cubicBezTo>
                  <a:cubicBezTo>
                    <a:pt x="801686" y="50680"/>
                    <a:pt x="812800" y="77511"/>
                    <a:pt x="812800" y="105489"/>
                  </a:cubicBezTo>
                  <a:lnTo>
                    <a:pt x="812800" y="707311"/>
                  </a:lnTo>
                  <a:cubicBezTo>
                    <a:pt x="812800" y="735289"/>
                    <a:pt x="801686" y="762120"/>
                    <a:pt x="781903" y="781903"/>
                  </a:cubicBezTo>
                  <a:cubicBezTo>
                    <a:pt x="762120" y="801686"/>
                    <a:pt x="735289" y="812800"/>
                    <a:pt x="707311" y="812800"/>
                  </a:cubicBezTo>
                  <a:lnTo>
                    <a:pt x="105489" y="812800"/>
                  </a:lnTo>
                  <a:cubicBezTo>
                    <a:pt x="77511" y="812800"/>
                    <a:pt x="50680" y="801686"/>
                    <a:pt x="30897" y="781903"/>
                  </a:cubicBezTo>
                  <a:cubicBezTo>
                    <a:pt x="11114" y="762120"/>
                    <a:pt x="0" y="735289"/>
                    <a:pt x="0" y="707311"/>
                  </a:cubicBezTo>
                  <a:lnTo>
                    <a:pt x="0" y="105489"/>
                  </a:lnTo>
                  <a:cubicBezTo>
                    <a:pt x="0" y="77511"/>
                    <a:pt x="11114" y="50680"/>
                    <a:pt x="30897" y="30897"/>
                  </a:cubicBezTo>
                  <a:cubicBezTo>
                    <a:pt x="50680" y="11114"/>
                    <a:pt x="77511" y="0"/>
                    <a:pt x="105489" y="0"/>
                  </a:cubicBezTo>
                  <a:close/>
                </a:path>
              </a:pathLst>
            </a:custGeom>
            <a:solidFill>
              <a:srgbClr val="FFFFFF"/>
            </a:solidFill>
            <a:ln cap="sq" cmpd="sng" w="19050">
              <a:solidFill>
                <a:srgbClr val="338484"/>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9" name="Google Shape;209;p5"/>
          <p:cNvSpPr/>
          <p:nvPr/>
        </p:nvSpPr>
        <p:spPr>
          <a:xfrm rot="-2614414">
            <a:off x="3950266" y="2446320"/>
            <a:ext cx="1032921" cy="1159556"/>
          </a:xfrm>
          <a:custGeom>
            <a:rect b="b" l="l" r="r" t="t"/>
            <a:pathLst>
              <a:path extrusionOk="0" h="1159556" w="1032921">
                <a:moveTo>
                  <a:pt x="0" y="0"/>
                </a:moveTo>
                <a:lnTo>
                  <a:pt x="1032921" y="0"/>
                </a:lnTo>
                <a:lnTo>
                  <a:pt x="1032921" y="1159556"/>
                </a:lnTo>
                <a:lnTo>
                  <a:pt x="0" y="1159556"/>
                </a:lnTo>
                <a:lnTo>
                  <a:pt x="0" y="0"/>
                </a:lnTo>
                <a:close/>
              </a:path>
            </a:pathLst>
          </a:custGeom>
          <a:blipFill rotWithShape="1">
            <a:blip r:embed="rId6">
              <a:alphaModFix/>
            </a:blip>
            <a:stretch>
              <a:fillRect b="0" l="-6127" r="-6126" t="0"/>
            </a:stretch>
          </a:blipFill>
          <a:ln>
            <a:noFill/>
          </a:ln>
        </p:spPr>
      </p:sp>
      <p:grpSp>
        <p:nvGrpSpPr>
          <p:cNvPr id="210" name="Google Shape;210;p5"/>
          <p:cNvGrpSpPr/>
          <p:nvPr/>
        </p:nvGrpSpPr>
        <p:grpSpPr>
          <a:xfrm rot="-2700000">
            <a:off x="4008137" y="2523803"/>
            <a:ext cx="880690" cy="932293"/>
            <a:chOff x="0" y="-47625"/>
            <a:chExt cx="812800" cy="860425"/>
          </a:xfrm>
        </p:grpSpPr>
        <p:sp>
          <p:nvSpPr>
            <p:cNvPr id="211" name="Google Shape;211;p5"/>
            <p:cNvSpPr/>
            <p:nvPr/>
          </p:nvSpPr>
          <p:spPr>
            <a:xfrm>
              <a:off x="0" y="0"/>
              <a:ext cx="812800" cy="812800"/>
            </a:xfrm>
            <a:custGeom>
              <a:rect b="b" l="l" r="r" t="t"/>
              <a:pathLst>
                <a:path extrusionOk="0" h="812800" w="812800">
                  <a:moveTo>
                    <a:pt x="105489" y="0"/>
                  </a:moveTo>
                  <a:lnTo>
                    <a:pt x="707311" y="0"/>
                  </a:lnTo>
                  <a:cubicBezTo>
                    <a:pt x="735289" y="0"/>
                    <a:pt x="762120" y="11114"/>
                    <a:pt x="781903" y="30897"/>
                  </a:cubicBezTo>
                  <a:cubicBezTo>
                    <a:pt x="801686" y="50680"/>
                    <a:pt x="812800" y="77511"/>
                    <a:pt x="812800" y="105489"/>
                  </a:cubicBezTo>
                  <a:lnTo>
                    <a:pt x="812800" y="707311"/>
                  </a:lnTo>
                  <a:cubicBezTo>
                    <a:pt x="812800" y="735289"/>
                    <a:pt x="801686" y="762120"/>
                    <a:pt x="781903" y="781903"/>
                  </a:cubicBezTo>
                  <a:cubicBezTo>
                    <a:pt x="762120" y="801686"/>
                    <a:pt x="735289" y="812800"/>
                    <a:pt x="707311" y="812800"/>
                  </a:cubicBezTo>
                  <a:lnTo>
                    <a:pt x="105489" y="812800"/>
                  </a:lnTo>
                  <a:cubicBezTo>
                    <a:pt x="77511" y="812800"/>
                    <a:pt x="50680" y="801686"/>
                    <a:pt x="30897" y="781903"/>
                  </a:cubicBezTo>
                  <a:cubicBezTo>
                    <a:pt x="11114" y="762120"/>
                    <a:pt x="0" y="735289"/>
                    <a:pt x="0" y="707311"/>
                  </a:cubicBezTo>
                  <a:lnTo>
                    <a:pt x="0" y="105489"/>
                  </a:lnTo>
                  <a:cubicBezTo>
                    <a:pt x="0" y="77511"/>
                    <a:pt x="11114" y="50680"/>
                    <a:pt x="30897" y="30897"/>
                  </a:cubicBezTo>
                  <a:cubicBezTo>
                    <a:pt x="50680" y="11114"/>
                    <a:pt x="77511" y="0"/>
                    <a:pt x="105489" y="0"/>
                  </a:cubicBezTo>
                  <a:close/>
                </a:path>
              </a:pathLst>
            </a:custGeom>
            <a:solidFill>
              <a:srgbClr val="FFFFFF"/>
            </a:solidFill>
            <a:ln cap="sq" cmpd="sng" w="19050">
              <a:solidFill>
                <a:srgbClr val="338484"/>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85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3" name="Google Shape;213;p5"/>
          <p:cNvGrpSpPr/>
          <p:nvPr/>
        </p:nvGrpSpPr>
        <p:grpSpPr>
          <a:xfrm>
            <a:off x="2179087" y="885514"/>
            <a:ext cx="13929825" cy="1127514"/>
            <a:chOff x="0" y="-28575"/>
            <a:chExt cx="6346625" cy="513711"/>
          </a:xfrm>
        </p:grpSpPr>
        <p:sp>
          <p:nvSpPr>
            <p:cNvPr id="214" name="Google Shape;214;p5"/>
            <p:cNvSpPr/>
            <p:nvPr/>
          </p:nvSpPr>
          <p:spPr>
            <a:xfrm>
              <a:off x="0" y="0"/>
              <a:ext cx="6346625" cy="485136"/>
            </a:xfrm>
            <a:custGeom>
              <a:rect b="b" l="l" r="r" t="t"/>
              <a:pathLst>
                <a:path extrusionOk="0" h="485136" w="6346625">
                  <a:moveTo>
                    <a:pt x="203200" y="0"/>
                  </a:moveTo>
                  <a:lnTo>
                    <a:pt x="6346625" y="0"/>
                  </a:lnTo>
                  <a:lnTo>
                    <a:pt x="6143425" y="485136"/>
                  </a:lnTo>
                  <a:lnTo>
                    <a:pt x="0" y="485136"/>
                  </a:lnTo>
                  <a:lnTo>
                    <a:pt x="203200" y="0"/>
                  </a:lnTo>
                  <a:close/>
                </a:path>
              </a:pathLst>
            </a:custGeom>
            <a:solidFill>
              <a:srgbClr val="FFFFFF"/>
            </a:solidFill>
            <a:ln>
              <a:noFill/>
            </a:ln>
          </p:spPr>
        </p:sp>
        <p:sp>
          <p:nvSpPr>
            <p:cNvPr id="215" name="Google Shape;215;p5"/>
            <p:cNvSpPr txBox="1"/>
            <p:nvPr/>
          </p:nvSpPr>
          <p:spPr>
            <a:xfrm>
              <a:off x="101600" y="-28575"/>
              <a:ext cx="6143425" cy="51371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6" name="Google Shape;216;p5"/>
          <p:cNvGrpSpPr/>
          <p:nvPr/>
        </p:nvGrpSpPr>
        <p:grpSpPr>
          <a:xfrm>
            <a:off x="15896841" y="1377554"/>
            <a:ext cx="3414225" cy="1127514"/>
            <a:chOff x="0" y="-28575"/>
            <a:chExt cx="1555569" cy="513711"/>
          </a:xfrm>
        </p:grpSpPr>
        <p:sp>
          <p:nvSpPr>
            <p:cNvPr id="217" name="Google Shape;217;p5"/>
            <p:cNvSpPr/>
            <p:nvPr/>
          </p:nvSpPr>
          <p:spPr>
            <a:xfrm>
              <a:off x="0" y="0"/>
              <a:ext cx="1555569" cy="485136"/>
            </a:xfrm>
            <a:custGeom>
              <a:rect b="b" l="l" r="r" t="t"/>
              <a:pathLst>
                <a:path extrusionOk="0" h="485136" w="1555569">
                  <a:moveTo>
                    <a:pt x="203200" y="0"/>
                  </a:moveTo>
                  <a:lnTo>
                    <a:pt x="1555569" y="0"/>
                  </a:lnTo>
                  <a:lnTo>
                    <a:pt x="1352369" y="485136"/>
                  </a:lnTo>
                  <a:lnTo>
                    <a:pt x="0" y="485136"/>
                  </a:lnTo>
                  <a:lnTo>
                    <a:pt x="203200" y="0"/>
                  </a:lnTo>
                  <a:close/>
                </a:path>
              </a:pathLst>
            </a:custGeom>
            <a:solidFill>
              <a:srgbClr val="844829"/>
            </a:solidFill>
            <a:ln>
              <a:noFill/>
            </a:ln>
          </p:spPr>
        </p:sp>
        <p:sp>
          <p:nvSpPr>
            <p:cNvPr id="218" name="Google Shape;218;p5"/>
            <p:cNvSpPr txBox="1"/>
            <p:nvPr/>
          </p:nvSpPr>
          <p:spPr>
            <a:xfrm>
              <a:off x="101600" y="-28575"/>
              <a:ext cx="1352369" cy="51371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9" name="Google Shape;219;p5"/>
          <p:cNvGrpSpPr/>
          <p:nvPr/>
        </p:nvGrpSpPr>
        <p:grpSpPr>
          <a:xfrm>
            <a:off x="-1423663" y="433584"/>
            <a:ext cx="3871425" cy="1127514"/>
            <a:chOff x="0" y="-28575"/>
            <a:chExt cx="1763876" cy="513711"/>
          </a:xfrm>
        </p:grpSpPr>
        <p:sp>
          <p:nvSpPr>
            <p:cNvPr id="220" name="Google Shape;220;p5"/>
            <p:cNvSpPr/>
            <p:nvPr/>
          </p:nvSpPr>
          <p:spPr>
            <a:xfrm>
              <a:off x="0" y="0"/>
              <a:ext cx="1763876" cy="485136"/>
            </a:xfrm>
            <a:custGeom>
              <a:rect b="b" l="l" r="r" t="t"/>
              <a:pathLst>
                <a:path extrusionOk="0" h="485136" w="1763876">
                  <a:moveTo>
                    <a:pt x="203200" y="0"/>
                  </a:moveTo>
                  <a:lnTo>
                    <a:pt x="1763876" y="0"/>
                  </a:lnTo>
                  <a:lnTo>
                    <a:pt x="1560676" y="485136"/>
                  </a:lnTo>
                  <a:lnTo>
                    <a:pt x="0" y="485136"/>
                  </a:lnTo>
                  <a:lnTo>
                    <a:pt x="203200" y="0"/>
                  </a:lnTo>
                  <a:close/>
                </a:path>
              </a:pathLst>
            </a:custGeom>
            <a:solidFill>
              <a:srgbClr val="1A2749"/>
            </a:solidFill>
            <a:ln>
              <a:noFill/>
            </a:ln>
          </p:spPr>
        </p:sp>
        <p:sp>
          <p:nvSpPr>
            <p:cNvPr id="221" name="Google Shape;221;p5"/>
            <p:cNvSpPr txBox="1"/>
            <p:nvPr/>
          </p:nvSpPr>
          <p:spPr>
            <a:xfrm>
              <a:off x="101600" y="-28575"/>
              <a:ext cx="1560676" cy="51371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22" name="Google Shape;222;p5"/>
          <p:cNvCxnSpPr/>
          <p:nvPr/>
        </p:nvCxnSpPr>
        <p:spPr>
          <a:xfrm>
            <a:off x="9903466" y="7256996"/>
            <a:ext cx="2808298" cy="0"/>
          </a:xfrm>
          <a:prstGeom prst="straightConnector1">
            <a:avLst/>
          </a:prstGeom>
          <a:noFill/>
          <a:ln cap="flat" cmpd="sng" w="19050">
            <a:solidFill>
              <a:srgbClr val="1A2749"/>
            </a:solidFill>
            <a:prstDash val="solid"/>
            <a:round/>
            <a:headEnd len="sm" w="sm" type="none"/>
            <a:tailEnd len="lg" w="lg" type="oval"/>
          </a:ln>
        </p:spPr>
      </p:cxnSp>
      <p:cxnSp>
        <p:nvCxnSpPr>
          <p:cNvPr id="223" name="Google Shape;223;p5"/>
          <p:cNvCxnSpPr/>
          <p:nvPr/>
        </p:nvCxnSpPr>
        <p:spPr>
          <a:xfrm>
            <a:off x="9831312" y="4367383"/>
            <a:ext cx="2812206" cy="0"/>
          </a:xfrm>
          <a:prstGeom prst="straightConnector1">
            <a:avLst/>
          </a:prstGeom>
          <a:noFill/>
          <a:ln cap="flat" cmpd="sng" w="19050">
            <a:solidFill>
              <a:srgbClr val="1A2749"/>
            </a:solidFill>
            <a:prstDash val="solid"/>
            <a:round/>
            <a:headEnd len="sm" w="sm" type="none"/>
            <a:tailEnd len="lg" w="lg" type="oval"/>
          </a:ln>
        </p:spPr>
      </p:cxnSp>
      <p:cxnSp>
        <p:nvCxnSpPr>
          <p:cNvPr id="224" name="Google Shape;224;p5"/>
          <p:cNvCxnSpPr/>
          <p:nvPr/>
        </p:nvCxnSpPr>
        <p:spPr>
          <a:xfrm>
            <a:off x="5735492" y="5614349"/>
            <a:ext cx="2795752" cy="0"/>
          </a:xfrm>
          <a:prstGeom prst="straightConnector1">
            <a:avLst/>
          </a:prstGeom>
          <a:noFill/>
          <a:ln cap="flat" cmpd="sng" w="19050">
            <a:solidFill>
              <a:srgbClr val="1A2749"/>
            </a:solidFill>
            <a:prstDash val="solid"/>
            <a:round/>
            <a:headEnd len="lg" w="lg" type="oval"/>
            <a:tailEnd len="sm" w="sm" type="none"/>
          </a:ln>
        </p:spPr>
      </p:cxnSp>
      <p:cxnSp>
        <p:nvCxnSpPr>
          <p:cNvPr id="225" name="Google Shape;225;p5"/>
          <p:cNvCxnSpPr/>
          <p:nvPr/>
        </p:nvCxnSpPr>
        <p:spPr>
          <a:xfrm>
            <a:off x="5735492" y="8190119"/>
            <a:ext cx="2795752" cy="0"/>
          </a:xfrm>
          <a:prstGeom prst="straightConnector1">
            <a:avLst/>
          </a:prstGeom>
          <a:noFill/>
          <a:ln cap="flat" cmpd="sng" w="19050">
            <a:solidFill>
              <a:srgbClr val="1A2749"/>
            </a:solidFill>
            <a:prstDash val="solid"/>
            <a:round/>
            <a:headEnd len="lg" w="lg" type="oval"/>
            <a:tailEnd len="sm" w="sm" type="none"/>
          </a:ln>
        </p:spPr>
      </p:cxnSp>
      <p:cxnSp>
        <p:nvCxnSpPr>
          <p:cNvPr id="226" name="Google Shape;226;p5"/>
          <p:cNvCxnSpPr/>
          <p:nvPr/>
        </p:nvCxnSpPr>
        <p:spPr>
          <a:xfrm flipH="1" rot="10800000">
            <a:off x="5735535" y="3026098"/>
            <a:ext cx="2737700" cy="12481"/>
          </a:xfrm>
          <a:prstGeom prst="straightConnector1">
            <a:avLst/>
          </a:prstGeom>
          <a:noFill/>
          <a:ln cap="flat" cmpd="sng" w="19050">
            <a:solidFill>
              <a:srgbClr val="1A2749"/>
            </a:solidFill>
            <a:prstDash val="solid"/>
            <a:round/>
            <a:headEnd len="lg" w="lg" type="oval"/>
            <a:tailEnd len="sm" w="sm" type="none"/>
          </a:ln>
        </p:spPr>
      </p:cxnSp>
      <p:sp>
        <p:nvSpPr>
          <p:cNvPr id="227" name="Google Shape;227;p5"/>
          <p:cNvSpPr/>
          <p:nvPr/>
        </p:nvSpPr>
        <p:spPr>
          <a:xfrm>
            <a:off x="4217261" y="2757790"/>
            <a:ext cx="498931" cy="500809"/>
          </a:xfrm>
          <a:custGeom>
            <a:rect b="b" l="l" r="r" t="t"/>
            <a:pathLst>
              <a:path extrusionOk="0" h="500809" w="498931">
                <a:moveTo>
                  <a:pt x="0" y="0"/>
                </a:moveTo>
                <a:lnTo>
                  <a:pt x="498931" y="0"/>
                </a:lnTo>
                <a:lnTo>
                  <a:pt x="498931" y="500809"/>
                </a:lnTo>
                <a:lnTo>
                  <a:pt x="0" y="500809"/>
                </a:lnTo>
                <a:lnTo>
                  <a:pt x="0" y="0"/>
                </a:lnTo>
                <a:close/>
              </a:path>
            </a:pathLst>
          </a:custGeom>
          <a:blipFill rotWithShape="1">
            <a:blip r:embed="rId7">
              <a:alphaModFix/>
            </a:blip>
            <a:stretch>
              <a:fillRect b="0" l="0" r="0" t="0"/>
            </a:stretch>
          </a:blipFill>
          <a:ln>
            <a:noFill/>
          </a:ln>
        </p:spPr>
      </p:sp>
      <p:sp>
        <p:nvSpPr>
          <p:cNvPr id="228" name="Google Shape;228;p5"/>
          <p:cNvSpPr/>
          <p:nvPr/>
        </p:nvSpPr>
        <p:spPr>
          <a:xfrm>
            <a:off x="4238045" y="5356014"/>
            <a:ext cx="501622" cy="535063"/>
          </a:xfrm>
          <a:custGeom>
            <a:rect b="b" l="l" r="r" t="t"/>
            <a:pathLst>
              <a:path extrusionOk="0" h="535063" w="501622">
                <a:moveTo>
                  <a:pt x="0" y="0"/>
                </a:moveTo>
                <a:lnTo>
                  <a:pt x="501622" y="0"/>
                </a:lnTo>
                <a:lnTo>
                  <a:pt x="501622" y="535064"/>
                </a:lnTo>
                <a:lnTo>
                  <a:pt x="0" y="535064"/>
                </a:lnTo>
                <a:lnTo>
                  <a:pt x="0" y="0"/>
                </a:lnTo>
                <a:close/>
              </a:path>
            </a:pathLst>
          </a:custGeom>
          <a:blipFill rotWithShape="1">
            <a:blip r:embed="rId8">
              <a:alphaModFix/>
            </a:blip>
            <a:stretch>
              <a:fillRect b="0" l="0" r="0" t="0"/>
            </a:stretch>
          </a:blipFill>
          <a:ln>
            <a:noFill/>
          </a:ln>
        </p:spPr>
      </p:sp>
      <p:sp>
        <p:nvSpPr>
          <p:cNvPr id="229" name="Google Shape;229;p5"/>
          <p:cNvSpPr/>
          <p:nvPr/>
        </p:nvSpPr>
        <p:spPr>
          <a:xfrm>
            <a:off x="4214570" y="7913495"/>
            <a:ext cx="501622" cy="500368"/>
          </a:xfrm>
          <a:custGeom>
            <a:rect b="b" l="l" r="r" t="t"/>
            <a:pathLst>
              <a:path extrusionOk="0" h="500368" w="501622">
                <a:moveTo>
                  <a:pt x="0" y="0"/>
                </a:moveTo>
                <a:lnTo>
                  <a:pt x="501622" y="0"/>
                </a:lnTo>
                <a:lnTo>
                  <a:pt x="501622" y="500368"/>
                </a:lnTo>
                <a:lnTo>
                  <a:pt x="0" y="500368"/>
                </a:lnTo>
                <a:lnTo>
                  <a:pt x="0" y="0"/>
                </a:lnTo>
                <a:close/>
              </a:path>
            </a:pathLst>
          </a:custGeom>
          <a:blipFill rotWithShape="1">
            <a:blip r:embed="rId9">
              <a:alphaModFix/>
            </a:blip>
            <a:stretch>
              <a:fillRect b="0" l="0" r="0" t="0"/>
            </a:stretch>
          </a:blipFill>
          <a:ln>
            <a:noFill/>
          </a:ln>
        </p:spPr>
      </p:sp>
      <p:sp>
        <p:nvSpPr>
          <p:cNvPr id="230" name="Google Shape;230;p5"/>
          <p:cNvSpPr/>
          <p:nvPr/>
        </p:nvSpPr>
        <p:spPr>
          <a:xfrm>
            <a:off x="13616543" y="3967889"/>
            <a:ext cx="595048" cy="607967"/>
          </a:xfrm>
          <a:custGeom>
            <a:rect b="b" l="l" r="r" t="t"/>
            <a:pathLst>
              <a:path extrusionOk="0" h="607967" w="595048">
                <a:moveTo>
                  <a:pt x="0" y="0"/>
                </a:moveTo>
                <a:lnTo>
                  <a:pt x="595048" y="0"/>
                </a:lnTo>
                <a:lnTo>
                  <a:pt x="595048" y="607967"/>
                </a:lnTo>
                <a:lnTo>
                  <a:pt x="0" y="607967"/>
                </a:lnTo>
                <a:lnTo>
                  <a:pt x="0" y="0"/>
                </a:lnTo>
                <a:close/>
              </a:path>
            </a:pathLst>
          </a:custGeom>
          <a:blipFill rotWithShape="1">
            <a:blip r:embed="rId10">
              <a:alphaModFix/>
            </a:blip>
            <a:stretch>
              <a:fillRect b="0" l="0" r="0" t="0"/>
            </a:stretch>
          </a:blipFill>
          <a:ln>
            <a:noFill/>
          </a:ln>
        </p:spPr>
      </p:sp>
      <p:sp>
        <p:nvSpPr>
          <p:cNvPr id="231" name="Google Shape;231;p5"/>
          <p:cNvSpPr/>
          <p:nvPr/>
        </p:nvSpPr>
        <p:spPr>
          <a:xfrm>
            <a:off x="13607681" y="7052937"/>
            <a:ext cx="603910" cy="603910"/>
          </a:xfrm>
          <a:custGeom>
            <a:rect b="b" l="l" r="r" t="t"/>
            <a:pathLst>
              <a:path extrusionOk="0" h="603910" w="603910">
                <a:moveTo>
                  <a:pt x="0" y="0"/>
                </a:moveTo>
                <a:lnTo>
                  <a:pt x="603910" y="0"/>
                </a:lnTo>
                <a:lnTo>
                  <a:pt x="603910" y="603910"/>
                </a:lnTo>
                <a:lnTo>
                  <a:pt x="0" y="603910"/>
                </a:lnTo>
                <a:lnTo>
                  <a:pt x="0" y="0"/>
                </a:lnTo>
                <a:close/>
              </a:path>
            </a:pathLst>
          </a:custGeom>
          <a:blipFill rotWithShape="1">
            <a:blip r:embed="rId11">
              <a:alphaModFix/>
            </a:blip>
            <a:stretch>
              <a:fillRect b="0" l="0" r="0" t="0"/>
            </a:stretch>
          </a:blipFill>
          <a:ln>
            <a:noFill/>
          </a:ln>
        </p:spPr>
      </p:sp>
      <p:sp>
        <p:nvSpPr>
          <p:cNvPr id="232" name="Google Shape;232;p5"/>
          <p:cNvSpPr txBox="1"/>
          <p:nvPr/>
        </p:nvSpPr>
        <p:spPr>
          <a:xfrm>
            <a:off x="2447762" y="959930"/>
            <a:ext cx="13338372" cy="9366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5500" u="none" cap="none" strike="noStrike">
                <a:solidFill>
                  <a:srgbClr val="1A2749"/>
                </a:solidFill>
                <a:latin typeface="Inter"/>
                <a:ea typeface="Inter"/>
                <a:cs typeface="Inter"/>
                <a:sym typeface="Inter"/>
              </a:rPr>
              <a:t>Essential Records for Tax Preparation</a:t>
            </a:r>
            <a:endParaRPr/>
          </a:p>
        </p:txBody>
      </p:sp>
      <p:sp>
        <p:nvSpPr>
          <p:cNvPr id="233" name="Google Shape;233;p5"/>
          <p:cNvSpPr txBox="1"/>
          <p:nvPr/>
        </p:nvSpPr>
        <p:spPr>
          <a:xfrm>
            <a:off x="12303073" y="4989465"/>
            <a:ext cx="3241037" cy="420121"/>
          </a:xfrm>
          <a:prstGeom prst="rect">
            <a:avLst/>
          </a:prstGeom>
          <a:noFill/>
          <a:ln>
            <a:noFill/>
          </a:ln>
        </p:spPr>
        <p:txBody>
          <a:bodyPr anchorCtr="0" anchor="t" bIns="0" lIns="0" spcFirstLastPara="1" rIns="0" wrap="square" tIns="0">
            <a:spAutoFit/>
          </a:bodyPr>
          <a:lstStyle/>
          <a:p>
            <a:pPr indent="0" lvl="0" marL="0" marR="0" rtl="0" algn="ctr">
              <a:lnSpc>
                <a:spcPct val="134995"/>
              </a:lnSpc>
              <a:spcBef>
                <a:spcPts val="0"/>
              </a:spcBef>
              <a:spcAft>
                <a:spcPts val="0"/>
              </a:spcAft>
              <a:buNone/>
            </a:pPr>
            <a:r>
              <a:rPr b="1" i="0" lang="en-US" sz="2446" u="none" cap="none" strike="noStrike">
                <a:solidFill>
                  <a:srgbClr val="1A2749"/>
                </a:solidFill>
                <a:latin typeface="Inter"/>
                <a:ea typeface="Inter"/>
                <a:cs typeface="Inter"/>
                <a:sym typeface="Inter"/>
              </a:rPr>
              <a:t>Asset Purchases</a:t>
            </a:r>
            <a:endParaRPr/>
          </a:p>
        </p:txBody>
      </p:sp>
      <p:sp>
        <p:nvSpPr>
          <p:cNvPr id="234" name="Google Shape;234;p5"/>
          <p:cNvSpPr txBox="1"/>
          <p:nvPr/>
        </p:nvSpPr>
        <p:spPr>
          <a:xfrm>
            <a:off x="2846208" y="8866575"/>
            <a:ext cx="3241037" cy="420121"/>
          </a:xfrm>
          <a:prstGeom prst="rect">
            <a:avLst/>
          </a:prstGeom>
          <a:noFill/>
          <a:ln>
            <a:noFill/>
          </a:ln>
        </p:spPr>
        <p:txBody>
          <a:bodyPr anchorCtr="0" anchor="t" bIns="0" lIns="0" spcFirstLastPara="1" rIns="0" wrap="square" tIns="0">
            <a:spAutoFit/>
          </a:bodyPr>
          <a:lstStyle/>
          <a:p>
            <a:pPr indent="0" lvl="0" marL="0" marR="0" rtl="0" algn="ctr">
              <a:lnSpc>
                <a:spcPct val="134995"/>
              </a:lnSpc>
              <a:spcBef>
                <a:spcPts val="0"/>
              </a:spcBef>
              <a:spcAft>
                <a:spcPts val="0"/>
              </a:spcAft>
              <a:buNone/>
            </a:pPr>
            <a:r>
              <a:rPr b="1" i="0" lang="en-US" sz="2446" u="none" cap="none" strike="noStrike">
                <a:solidFill>
                  <a:srgbClr val="1A2749"/>
                </a:solidFill>
                <a:latin typeface="Inter"/>
                <a:ea typeface="Inter"/>
                <a:cs typeface="Inter"/>
                <a:sym typeface="Inter"/>
              </a:rPr>
              <a:t>Payroll Records</a:t>
            </a:r>
            <a:endParaRPr/>
          </a:p>
        </p:txBody>
      </p:sp>
      <p:sp>
        <p:nvSpPr>
          <p:cNvPr id="235" name="Google Shape;235;p5"/>
          <p:cNvSpPr txBox="1"/>
          <p:nvPr/>
        </p:nvSpPr>
        <p:spPr>
          <a:xfrm>
            <a:off x="2846208" y="6308538"/>
            <a:ext cx="3241037" cy="420121"/>
          </a:xfrm>
          <a:prstGeom prst="rect">
            <a:avLst/>
          </a:prstGeom>
          <a:noFill/>
          <a:ln>
            <a:noFill/>
          </a:ln>
        </p:spPr>
        <p:txBody>
          <a:bodyPr anchorCtr="0" anchor="t" bIns="0" lIns="0" spcFirstLastPara="1" rIns="0" wrap="square" tIns="0">
            <a:spAutoFit/>
          </a:bodyPr>
          <a:lstStyle/>
          <a:p>
            <a:pPr indent="0" lvl="0" marL="0" marR="0" rtl="0" algn="ctr">
              <a:lnSpc>
                <a:spcPct val="134995"/>
              </a:lnSpc>
              <a:spcBef>
                <a:spcPts val="0"/>
              </a:spcBef>
              <a:spcAft>
                <a:spcPts val="0"/>
              </a:spcAft>
              <a:buNone/>
            </a:pPr>
            <a:r>
              <a:rPr b="1" i="0" lang="en-US" sz="2446" u="none" cap="none" strike="noStrike">
                <a:solidFill>
                  <a:srgbClr val="1A2749"/>
                </a:solidFill>
                <a:latin typeface="Inter"/>
                <a:ea typeface="Inter"/>
                <a:cs typeface="Inter"/>
                <a:sym typeface="Inter"/>
              </a:rPr>
              <a:t>Expense Records</a:t>
            </a:r>
            <a:endParaRPr/>
          </a:p>
        </p:txBody>
      </p:sp>
      <p:sp>
        <p:nvSpPr>
          <p:cNvPr id="236" name="Google Shape;236;p5"/>
          <p:cNvSpPr txBox="1"/>
          <p:nvPr/>
        </p:nvSpPr>
        <p:spPr>
          <a:xfrm>
            <a:off x="3228948" y="3737864"/>
            <a:ext cx="2475556" cy="420121"/>
          </a:xfrm>
          <a:prstGeom prst="rect">
            <a:avLst/>
          </a:prstGeom>
          <a:noFill/>
          <a:ln>
            <a:noFill/>
          </a:ln>
        </p:spPr>
        <p:txBody>
          <a:bodyPr anchorCtr="0" anchor="t" bIns="0" lIns="0" spcFirstLastPara="1" rIns="0" wrap="square" tIns="0">
            <a:spAutoFit/>
          </a:bodyPr>
          <a:lstStyle/>
          <a:p>
            <a:pPr indent="0" lvl="0" marL="0" marR="0" rtl="0" algn="ctr">
              <a:lnSpc>
                <a:spcPct val="134995"/>
              </a:lnSpc>
              <a:spcBef>
                <a:spcPts val="0"/>
              </a:spcBef>
              <a:spcAft>
                <a:spcPts val="0"/>
              </a:spcAft>
              <a:buNone/>
            </a:pPr>
            <a:r>
              <a:rPr b="1" i="0" lang="en-US" sz="2446" u="none" cap="none" strike="noStrike">
                <a:solidFill>
                  <a:srgbClr val="1A2749"/>
                </a:solidFill>
                <a:latin typeface="Inter"/>
                <a:ea typeface="Inter"/>
                <a:cs typeface="Inter"/>
                <a:sym typeface="Inter"/>
              </a:rPr>
              <a:t>Income Records</a:t>
            </a:r>
            <a:endParaRPr/>
          </a:p>
        </p:txBody>
      </p:sp>
      <p:sp>
        <p:nvSpPr>
          <p:cNvPr id="237" name="Google Shape;237;p5"/>
          <p:cNvSpPr txBox="1"/>
          <p:nvPr/>
        </p:nvSpPr>
        <p:spPr>
          <a:xfrm>
            <a:off x="1668747" y="4109894"/>
            <a:ext cx="4066788" cy="749181"/>
          </a:xfrm>
          <a:prstGeom prst="rect">
            <a:avLst/>
          </a:prstGeom>
          <a:noFill/>
          <a:ln>
            <a:noFill/>
          </a:ln>
        </p:spPr>
        <p:txBody>
          <a:bodyPr anchorCtr="0" anchor="t" bIns="0" lIns="0" spcFirstLastPara="1" rIns="0" wrap="square" tIns="0">
            <a:spAutoFit/>
          </a:bodyPr>
          <a:lstStyle/>
          <a:p>
            <a:pPr indent="0" lvl="0" marL="0" marR="0" rtl="0" algn="ctr">
              <a:lnSpc>
                <a:spcPct val="140046"/>
              </a:lnSpc>
              <a:spcBef>
                <a:spcPts val="0"/>
              </a:spcBef>
              <a:spcAft>
                <a:spcPts val="0"/>
              </a:spcAft>
              <a:buNone/>
            </a:pPr>
            <a:r>
              <a:rPr b="0" i="0" lang="en-US" sz="2160" u="none" cap="none" strike="noStrike">
                <a:solidFill>
                  <a:srgbClr val="000000"/>
                </a:solidFill>
                <a:latin typeface="Inter"/>
                <a:ea typeface="Inter"/>
                <a:cs typeface="Inter"/>
                <a:sym typeface="Inter"/>
              </a:rPr>
              <a:t>Invoices, sales receipts, bank statements showing deposits.</a:t>
            </a:r>
            <a:endParaRPr/>
          </a:p>
        </p:txBody>
      </p:sp>
      <p:sp>
        <p:nvSpPr>
          <p:cNvPr id="238" name="Google Shape;238;p5"/>
          <p:cNvSpPr txBox="1"/>
          <p:nvPr/>
        </p:nvSpPr>
        <p:spPr>
          <a:xfrm>
            <a:off x="287731" y="6679008"/>
            <a:ext cx="6033690" cy="754739"/>
          </a:xfrm>
          <a:prstGeom prst="rect">
            <a:avLst/>
          </a:prstGeom>
          <a:noFill/>
          <a:ln>
            <a:noFill/>
          </a:ln>
        </p:spPr>
        <p:txBody>
          <a:bodyPr anchorCtr="0" anchor="t" bIns="0" lIns="0" spcFirstLastPara="1" rIns="0" wrap="square" tIns="0">
            <a:spAutoFit/>
          </a:bodyPr>
          <a:lstStyle/>
          <a:p>
            <a:pPr indent="0" lvl="0" marL="0" marR="0" rtl="0" algn="r">
              <a:lnSpc>
                <a:spcPct val="140046"/>
              </a:lnSpc>
              <a:spcBef>
                <a:spcPts val="0"/>
              </a:spcBef>
              <a:spcAft>
                <a:spcPts val="0"/>
              </a:spcAft>
              <a:buNone/>
            </a:pPr>
            <a:r>
              <a:rPr b="0" i="0" lang="en-US" sz="2160" u="none" cap="none" strike="noStrike">
                <a:solidFill>
                  <a:srgbClr val="000000"/>
                </a:solidFill>
                <a:latin typeface="Inter"/>
                <a:ea typeface="Inter"/>
                <a:cs typeface="Inter"/>
                <a:sym typeface="Inter"/>
              </a:rPr>
              <a:t>Receipts, bills, and statements for business-related expenses (e.g., utilities, rent, supplies).</a:t>
            </a:r>
            <a:endParaRPr/>
          </a:p>
        </p:txBody>
      </p:sp>
      <p:sp>
        <p:nvSpPr>
          <p:cNvPr id="239" name="Google Shape;239;p5"/>
          <p:cNvSpPr txBox="1"/>
          <p:nvPr/>
        </p:nvSpPr>
        <p:spPr>
          <a:xfrm>
            <a:off x="262800" y="9239072"/>
            <a:ext cx="5824445" cy="754739"/>
          </a:xfrm>
          <a:prstGeom prst="rect">
            <a:avLst/>
          </a:prstGeom>
          <a:noFill/>
          <a:ln>
            <a:noFill/>
          </a:ln>
        </p:spPr>
        <p:txBody>
          <a:bodyPr anchorCtr="0" anchor="t" bIns="0" lIns="0" spcFirstLastPara="1" rIns="0" wrap="square" tIns="0">
            <a:spAutoFit/>
          </a:bodyPr>
          <a:lstStyle/>
          <a:p>
            <a:pPr indent="0" lvl="0" marL="0" marR="0" rtl="0" algn="r">
              <a:lnSpc>
                <a:spcPct val="140046"/>
              </a:lnSpc>
              <a:spcBef>
                <a:spcPts val="0"/>
              </a:spcBef>
              <a:spcAft>
                <a:spcPts val="0"/>
              </a:spcAft>
              <a:buNone/>
            </a:pPr>
            <a:r>
              <a:rPr b="0" i="0" lang="en-US" sz="2160" u="none" cap="none" strike="noStrike">
                <a:solidFill>
                  <a:srgbClr val="000000"/>
                </a:solidFill>
                <a:latin typeface="Inter"/>
                <a:ea typeface="Inter"/>
                <a:cs typeface="Inter"/>
                <a:sym typeface="Inter"/>
              </a:rPr>
              <a:t>Employee W-2s, 1099 forms, payroll summaries, and tax filings.</a:t>
            </a:r>
            <a:endParaRPr/>
          </a:p>
        </p:txBody>
      </p:sp>
      <p:sp>
        <p:nvSpPr>
          <p:cNvPr id="240" name="Google Shape;240;p5"/>
          <p:cNvSpPr txBox="1"/>
          <p:nvPr/>
        </p:nvSpPr>
        <p:spPr>
          <a:xfrm>
            <a:off x="12617398" y="5406672"/>
            <a:ext cx="5824445" cy="1135739"/>
          </a:xfrm>
          <a:prstGeom prst="rect">
            <a:avLst/>
          </a:prstGeom>
          <a:noFill/>
          <a:ln>
            <a:noFill/>
          </a:ln>
        </p:spPr>
        <p:txBody>
          <a:bodyPr anchorCtr="0" anchor="t" bIns="0" lIns="0" spcFirstLastPara="1" rIns="0" wrap="square" tIns="0">
            <a:spAutoFit/>
          </a:bodyPr>
          <a:lstStyle/>
          <a:p>
            <a:pPr indent="0" lvl="0" marL="0" marR="0" rtl="0" algn="l">
              <a:lnSpc>
                <a:spcPct val="140046"/>
              </a:lnSpc>
              <a:spcBef>
                <a:spcPts val="0"/>
              </a:spcBef>
              <a:spcAft>
                <a:spcPts val="0"/>
              </a:spcAft>
              <a:buNone/>
            </a:pPr>
            <a:r>
              <a:rPr b="0" i="0" lang="en-US" sz="2160" u="none" cap="none" strike="noStrike">
                <a:solidFill>
                  <a:srgbClr val="000000"/>
                </a:solidFill>
                <a:latin typeface="Inter"/>
                <a:ea typeface="Inter"/>
                <a:cs typeface="Inter"/>
                <a:sym typeface="Inter"/>
              </a:rPr>
              <a:t>Documents for equipment, vehicles, or property, including purchase invoices and depreciation schedules.</a:t>
            </a:r>
            <a:endParaRPr/>
          </a:p>
        </p:txBody>
      </p:sp>
      <p:sp>
        <p:nvSpPr>
          <p:cNvPr id="241" name="Google Shape;241;p5"/>
          <p:cNvSpPr txBox="1"/>
          <p:nvPr/>
        </p:nvSpPr>
        <p:spPr>
          <a:xfrm>
            <a:off x="12984619" y="8556433"/>
            <a:ext cx="4619335" cy="754739"/>
          </a:xfrm>
          <a:prstGeom prst="rect">
            <a:avLst/>
          </a:prstGeom>
          <a:noFill/>
          <a:ln>
            <a:noFill/>
          </a:ln>
        </p:spPr>
        <p:txBody>
          <a:bodyPr anchorCtr="0" anchor="t" bIns="0" lIns="0" spcFirstLastPara="1" rIns="0" wrap="square" tIns="0">
            <a:spAutoFit/>
          </a:bodyPr>
          <a:lstStyle/>
          <a:p>
            <a:pPr indent="0" lvl="0" marL="0" marR="0" rtl="0" algn="l">
              <a:lnSpc>
                <a:spcPct val="140046"/>
              </a:lnSpc>
              <a:spcBef>
                <a:spcPts val="0"/>
              </a:spcBef>
              <a:spcAft>
                <a:spcPts val="0"/>
              </a:spcAft>
              <a:buNone/>
            </a:pPr>
            <a:r>
              <a:rPr b="0" i="0" lang="en-US" sz="2160" u="none" cap="none" strike="noStrike">
                <a:solidFill>
                  <a:srgbClr val="000000"/>
                </a:solidFill>
                <a:latin typeface="Inter"/>
                <a:ea typeface="Inter"/>
                <a:cs typeface="Inter"/>
                <a:sym typeface="Inter"/>
              </a:rPr>
              <a:t>Loan agreements, interest statements, and payment records.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6"/>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5369" l="-1323" r="-60908" t="0"/>
            </a:stretch>
          </a:blipFill>
          <a:ln>
            <a:noFill/>
          </a:ln>
        </p:spPr>
      </p:sp>
      <p:sp>
        <p:nvSpPr>
          <p:cNvPr id="247" name="Google Shape;247;p6"/>
          <p:cNvSpPr/>
          <p:nvPr/>
        </p:nvSpPr>
        <p:spPr>
          <a:xfrm>
            <a:off x="0" y="0"/>
            <a:ext cx="18288000" cy="4314948"/>
          </a:xfrm>
          <a:custGeom>
            <a:rect b="b" l="l" r="r" t="t"/>
            <a:pathLst>
              <a:path extrusionOk="0" h="4314948" w="18288000">
                <a:moveTo>
                  <a:pt x="0" y="0"/>
                </a:moveTo>
                <a:lnTo>
                  <a:pt x="18288000" y="0"/>
                </a:lnTo>
                <a:lnTo>
                  <a:pt x="18288000" y="4314948"/>
                </a:lnTo>
                <a:lnTo>
                  <a:pt x="0" y="4314948"/>
                </a:lnTo>
                <a:lnTo>
                  <a:pt x="0" y="0"/>
                </a:lnTo>
                <a:close/>
              </a:path>
            </a:pathLst>
          </a:custGeom>
          <a:blipFill rotWithShape="1">
            <a:blip r:embed="rId4">
              <a:alphaModFix amt="32999"/>
            </a:blip>
            <a:stretch>
              <a:fillRect b="0" l="0" r="0" t="-182549"/>
            </a:stretch>
          </a:blipFill>
          <a:ln>
            <a:noFill/>
          </a:ln>
        </p:spPr>
      </p:sp>
      <p:sp>
        <p:nvSpPr>
          <p:cNvPr id="248" name="Google Shape;248;p6"/>
          <p:cNvSpPr/>
          <p:nvPr/>
        </p:nvSpPr>
        <p:spPr>
          <a:xfrm>
            <a:off x="2147632"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gradFill>
            <a:gsLst>
              <a:gs pos="0">
                <a:srgbClr val="FFC850"/>
              </a:gs>
              <a:gs pos="100000">
                <a:srgbClr val="FFB000"/>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6"/>
          <p:cNvSpPr/>
          <p:nvPr/>
        </p:nvSpPr>
        <p:spPr>
          <a:xfrm>
            <a:off x="5440314"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gradFill>
            <a:gsLst>
              <a:gs pos="0">
                <a:srgbClr val="FFC850"/>
              </a:gs>
              <a:gs pos="100000">
                <a:srgbClr val="FFB000"/>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6"/>
          <p:cNvSpPr/>
          <p:nvPr/>
        </p:nvSpPr>
        <p:spPr>
          <a:xfrm>
            <a:off x="8732996"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gradFill>
            <a:gsLst>
              <a:gs pos="0">
                <a:srgbClr val="FFC850"/>
              </a:gs>
              <a:gs pos="100000">
                <a:srgbClr val="FFB000"/>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6"/>
          <p:cNvSpPr/>
          <p:nvPr/>
        </p:nvSpPr>
        <p:spPr>
          <a:xfrm>
            <a:off x="12025678"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gradFill>
            <a:gsLst>
              <a:gs pos="0">
                <a:srgbClr val="FFC850"/>
              </a:gs>
              <a:gs pos="100000">
                <a:srgbClr val="FFB000"/>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6"/>
          <p:cNvSpPr/>
          <p:nvPr/>
        </p:nvSpPr>
        <p:spPr>
          <a:xfrm>
            <a:off x="15318360" y="3993627"/>
            <a:ext cx="597618" cy="5976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gradFill>
            <a:gsLst>
              <a:gs pos="0">
                <a:srgbClr val="FFC850"/>
              </a:gs>
              <a:gs pos="100000">
                <a:srgbClr val="FFB000"/>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6"/>
          <p:cNvSpPr txBox="1"/>
          <p:nvPr/>
        </p:nvSpPr>
        <p:spPr>
          <a:xfrm>
            <a:off x="2237222" y="1027873"/>
            <a:ext cx="13775527" cy="204406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6300" u="none" cap="none" strike="noStrike">
                <a:solidFill>
                  <a:srgbClr val="1A2749"/>
                </a:solidFill>
                <a:latin typeface="Inter"/>
                <a:ea typeface="Inter"/>
                <a:cs typeface="Inter"/>
                <a:sym typeface="Inter"/>
              </a:rPr>
              <a:t>Managing Business Assets for Tax Purposes</a:t>
            </a:r>
            <a:endParaRPr/>
          </a:p>
        </p:txBody>
      </p:sp>
      <p:grpSp>
        <p:nvGrpSpPr>
          <p:cNvPr id="254" name="Google Shape;254;p6"/>
          <p:cNvGrpSpPr/>
          <p:nvPr/>
        </p:nvGrpSpPr>
        <p:grpSpPr>
          <a:xfrm>
            <a:off x="1028700" y="5288756"/>
            <a:ext cx="2835482" cy="3506229"/>
            <a:chOff x="0" y="-9525"/>
            <a:chExt cx="3780643" cy="4674973"/>
          </a:xfrm>
        </p:grpSpPr>
        <p:sp>
          <p:nvSpPr>
            <p:cNvPr id="255" name="Google Shape;255;p6"/>
            <p:cNvSpPr txBox="1"/>
            <p:nvPr/>
          </p:nvSpPr>
          <p:spPr>
            <a:xfrm>
              <a:off x="0" y="2049026"/>
              <a:ext cx="3780643" cy="2616422"/>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120" u="none" cap="none" strike="noStrike">
                  <a:solidFill>
                    <a:srgbClr val="040606"/>
                  </a:solidFill>
                  <a:latin typeface="Inter"/>
                  <a:ea typeface="Inter"/>
                  <a:cs typeface="Inter"/>
                  <a:sym typeface="Inter"/>
                </a:rPr>
                <a:t>These include equipment, vehicles, machinery, and other property used in business operations.</a:t>
              </a:r>
              <a:endParaRPr/>
            </a:p>
          </p:txBody>
        </p:sp>
        <p:sp>
          <p:nvSpPr>
            <p:cNvPr id="256" name="Google Shape;256;p6"/>
            <p:cNvSpPr txBox="1"/>
            <p:nvPr/>
          </p:nvSpPr>
          <p:spPr>
            <a:xfrm>
              <a:off x="4233" y="-9525"/>
              <a:ext cx="3776409" cy="1663110"/>
            </a:xfrm>
            <a:prstGeom prst="rect">
              <a:avLst/>
            </a:prstGeom>
            <a:noFill/>
            <a:ln>
              <a:noFill/>
            </a:ln>
          </p:spPr>
          <p:txBody>
            <a:bodyPr anchorCtr="0" anchor="t" bIns="0" lIns="0" spcFirstLastPara="1" rIns="0" wrap="square" tIns="0">
              <a:spAutoFit/>
            </a:bodyPr>
            <a:lstStyle/>
            <a:p>
              <a:pPr indent="0" lvl="0" marL="0" marR="0" rtl="0" algn="ctr">
                <a:lnSpc>
                  <a:spcPct val="125018"/>
                </a:lnSpc>
                <a:spcBef>
                  <a:spcPts val="0"/>
                </a:spcBef>
                <a:spcAft>
                  <a:spcPts val="0"/>
                </a:spcAft>
                <a:buNone/>
              </a:pPr>
              <a:r>
                <a:rPr b="1" i="0" lang="en-US" sz="2694" u="none" cap="none" strike="noStrike">
                  <a:solidFill>
                    <a:srgbClr val="040606"/>
                  </a:solidFill>
                  <a:latin typeface="Inter"/>
                  <a:ea typeface="Inter"/>
                  <a:cs typeface="Inter"/>
                  <a:sym typeface="Inter"/>
                </a:rPr>
                <a:t>What Are Business Assets?</a:t>
              </a:r>
              <a:endParaRPr/>
            </a:p>
          </p:txBody>
        </p:sp>
      </p:grpSp>
      <p:grpSp>
        <p:nvGrpSpPr>
          <p:cNvPr id="257" name="Google Shape;257;p6"/>
          <p:cNvGrpSpPr/>
          <p:nvPr/>
        </p:nvGrpSpPr>
        <p:grpSpPr>
          <a:xfrm>
            <a:off x="4321382" y="5288756"/>
            <a:ext cx="2835482" cy="2958056"/>
            <a:chOff x="0" y="-9525"/>
            <a:chExt cx="3780643" cy="3944075"/>
          </a:xfrm>
        </p:grpSpPr>
        <p:sp>
          <p:nvSpPr>
            <p:cNvPr id="258" name="Google Shape;258;p6"/>
            <p:cNvSpPr txBox="1"/>
            <p:nvPr/>
          </p:nvSpPr>
          <p:spPr>
            <a:xfrm>
              <a:off x="0" y="921901"/>
              <a:ext cx="3780643" cy="3012649"/>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008" u="none" cap="none" strike="noStrike">
                  <a:solidFill>
                    <a:srgbClr val="040606"/>
                  </a:solidFill>
                  <a:latin typeface="Inter"/>
                  <a:ea typeface="Inter"/>
                  <a:cs typeface="Inter"/>
                  <a:sym typeface="Inter"/>
                </a:rPr>
                <a:t>Most business assets lose value over time, and depreciation allows you to deduct a portion of the asset's cost each year.</a:t>
              </a:r>
              <a:endParaRPr/>
            </a:p>
          </p:txBody>
        </p:sp>
        <p:sp>
          <p:nvSpPr>
            <p:cNvPr id="259" name="Google Shape;259;p6"/>
            <p:cNvSpPr txBox="1"/>
            <p:nvPr/>
          </p:nvSpPr>
          <p:spPr>
            <a:xfrm>
              <a:off x="4233" y="-9525"/>
              <a:ext cx="3776409" cy="545510"/>
            </a:xfrm>
            <a:prstGeom prst="rect">
              <a:avLst/>
            </a:prstGeom>
            <a:noFill/>
            <a:ln>
              <a:noFill/>
            </a:ln>
          </p:spPr>
          <p:txBody>
            <a:bodyPr anchorCtr="0" anchor="t" bIns="0" lIns="0" spcFirstLastPara="1" rIns="0" wrap="square" tIns="0">
              <a:spAutoFit/>
            </a:bodyPr>
            <a:lstStyle/>
            <a:p>
              <a:pPr indent="0" lvl="0" marL="0" marR="0" rtl="0" algn="ctr">
                <a:lnSpc>
                  <a:spcPct val="125018"/>
                </a:lnSpc>
                <a:spcBef>
                  <a:spcPts val="0"/>
                </a:spcBef>
                <a:spcAft>
                  <a:spcPts val="0"/>
                </a:spcAft>
                <a:buNone/>
              </a:pPr>
              <a:r>
                <a:rPr b="1" i="0" lang="en-US" sz="2694" u="none" cap="none" strike="noStrike">
                  <a:solidFill>
                    <a:srgbClr val="040606"/>
                  </a:solidFill>
                  <a:latin typeface="Inter"/>
                  <a:ea typeface="Inter"/>
                  <a:cs typeface="Inter"/>
                  <a:sym typeface="Inter"/>
                </a:rPr>
                <a:t>Depreciation</a:t>
              </a:r>
              <a:endParaRPr/>
            </a:p>
          </p:txBody>
        </p:sp>
      </p:grpSp>
      <p:grpSp>
        <p:nvGrpSpPr>
          <p:cNvPr id="260" name="Google Shape;260;p6"/>
          <p:cNvGrpSpPr/>
          <p:nvPr/>
        </p:nvGrpSpPr>
        <p:grpSpPr>
          <a:xfrm>
            <a:off x="7614064" y="5288756"/>
            <a:ext cx="2835482" cy="2901527"/>
            <a:chOff x="0" y="-9525"/>
            <a:chExt cx="3780643" cy="3868702"/>
          </a:xfrm>
        </p:grpSpPr>
        <p:sp>
          <p:nvSpPr>
            <p:cNvPr id="261" name="Google Shape;261;p6"/>
            <p:cNvSpPr txBox="1"/>
            <p:nvPr/>
          </p:nvSpPr>
          <p:spPr>
            <a:xfrm>
              <a:off x="0" y="931426"/>
              <a:ext cx="3780643" cy="2927751"/>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992" u="none" cap="none" strike="noStrike">
                  <a:solidFill>
                    <a:srgbClr val="040606"/>
                  </a:solidFill>
                  <a:latin typeface="Inter"/>
                  <a:ea typeface="Inter"/>
                  <a:cs typeface="Inter"/>
                  <a:sym typeface="Inter"/>
                </a:rPr>
                <a:t>It’s crucial to record purchase dates, costs, and keep track of the useful life of each asset for depreciation purposes.</a:t>
              </a:r>
              <a:endParaRPr/>
            </a:p>
          </p:txBody>
        </p:sp>
        <p:sp>
          <p:nvSpPr>
            <p:cNvPr id="262" name="Google Shape;262;p6"/>
            <p:cNvSpPr txBox="1"/>
            <p:nvPr/>
          </p:nvSpPr>
          <p:spPr>
            <a:xfrm>
              <a:off x="4233" y="-9525"/>
              <a:ext cx="3776409" cy="545510"/>
            </a:xfrm>
            <a:prstGeom prst="rect">
              <a:avLst/>
            </a:prstGeom>
            <a:noFill/>
            <a:ln>
              <a:noFill/>
            </a:ln>
          </p:spPr>
          <p:txBody>
            <a:bodyPr anchorCtr="0" anchor="t" bIns="0" lIns="0" spcFirstLastPara="1" rIns="0" wrap="square" tIns="0">
              <a:spAutoFit/>
            </a:bodyPr>
            <a:lstStyle/>
            <a:p>
              <a:pPr indent="0" lvl="0" marL="0" marR="0" rtl="0" algn="ctr">
                <a:lnSpc>
                  <a:spcPct val="125018"/>
                </a:lnSpc>
                <a:spcBef>
                  <a:spcPts val="0"/>
                </a:spcBef>
                <a:spcAft>
                  <a:spcPts val="0"/>
                </a:spcAft>
                <a:buNone/>
              </a:pPr>
              <a:r>
                <a:rPr b="1" i="0" lang="en-US" sz="2694" u="none" cap="none" strike="noStrike">
                  <a:solidFill>
                    <a:srgbClr val="040606"/>
                  </a:solidFill>
                  <a:latin typeface="Inter"/>
                  <a:ea typeface="Inter"/>
                  <a:cs typeface="Inter"/>
                  <a:sym typeface="Inter"/>
                </a:rPr>
                <a:t>Tracking Assets</a:t>
              </a:r>
              <a:endParaRPr/>
            </a:p>
          </p:txBody>
        </p:sp>
      </p:grpSp>
      <p:grpSp>
        <p:nvGrpSpPr>
          <p:cNvPr id="263" name="Google Shape;263;p6"/>
          <p:cNvGrpSpPr/>
          <p:nvPr/>
        </p:nvGrpSpPr>
        <p:grpSpPr>
          <a:xfrm>
            <a:off x="10906746" y="5288756"/>
            <a:ext cx="2835482" cy="2805890"/>
            <a:chOff x="0" y="-9525"/>
            <a:chExt cx="3780643" cy="3741187"/>
          </a:xfrm>
        </p:grpSpPr>
        <p:sp>
          <p:nvSpPr>
            <p:cNvPr id="264" name="Google Shape;264;p6"/>
            <p:cNvSpPr txBox="1"/>
            <p:nvPr/>
          </p:nvSpPr>
          <p:spPr>
            <a:xfrm>
              <a:off x="0" y="921901"/>
              <a:ext cx="3780643" cy="2809761"/>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252" u="none" cap="none" strike="noStrike">
                  <a:solidFill>
                    <a:srgbClr val="040606"/>
                  </a:solidFill>
                  <a:latin typeface="Inter"/>
                  <a:ea typeface="Inter"/>
                  <a:cs typeface="Inter"/>
                  <a:sym typeface="Inter"/>
                </a:rPr>
                <a:t>Assets are reported on tax returns, and depreciation can be claimed to reduce taxable income.</a:t>
              </a:r>
              <a:endParaRPr/>
            </a:p>
          </p:txBody>
        </p:sp>
        <p:sp>
          <p:nvSpPr>
            <p:cNvPr id="265" name="Google Shape;265;p6"/>
            <p:cNvSpPr txBox="1"/>
            <p:nvPr/>
          </p:nvSpPr>
          <p:spPr>
            <a:xfrm>
              <a:off x="4233" y="-9525"/>
              <a:ext cx="3776409" cy="545510"/>
            </a:xfrm>
            <a:prstGeom prst="rect">
              <a:avLst/>
            </a:prstGeom>
            <a:noFill/>
            <a:ln>
              <a:noFill/>
            </a:ln>
          </p:spPr>
          <p:txBody>
            <a:bodyPr anchorCtr="0" anchor="t" bIns="0" lIns="0" spcFirstLastPara="1" rIns="0" wrap="square" tIns="0">
              <a:spAutoFit/>
            </a:bodyPr>
            <a:lstStyle/>
            <a:p>
              <a:pPr indent="0" lvl="0" marL="0" marR="0" rtl="0" algn="ctr">
                <a:lnSpc>
                  <a:spcPct val="125018"/>
                </a:lnSpc>
                <a:spcBef>
                  <a:spcPts val="0"/>
                </a:spcBef>
                <a:spcAft>
                  <a:spcPts val="0"/>
                </a:spcAft>
                <a:buNone/>
              </a:pPr>
              <a:r>
                <a:rPr b="1" i="0" lang="en-US" sz="2694" u="none" cap="none" strike="noStrike">
                  <a:solidFill>
                    <a:srgbClr val="040606"/>
                  </a:solidFill>
                  <a:latin typeface="Inter"/>
                  <a:ea typeface="Inter"/>
                  <a:cs typeface="Inter"/>
                  <a:sym typeface="Inter"/>
                </a:rPr>
                <a:t>Tax Reporting</a:t>
              </a:r>
              <a:endParaRPr/>
            </a:p>
          </p:txBody>
        </p:sp>
      </p:grpSp>
      <p:grpSp>
        <p:nvGrpSpPr>
          <p:cNvPr id="266" name="Google Shape;266;p6"/>
          <p:cNvGrpSpPr/>
          <p:nvPr/>
        </p:nvGrpSpPr>
        <p:grpSpPr>
          <a:xfrm>
            <a:off x="14199428" y="5288756"/>
            <a:ext cx="2835482" cy="3086572"/>
            <a:chOff x="0" y="-9525"/>
            <a:chExt cx="3780643" cy="4115430"/>
          </a:xfrm>
        </p:grpSpPr>
        <p:sp>
          <p:nvSpPr>
            <p:cNvPr id="267" name="Google Shape;267;p6"/>
            <p:cNvSpPr txBox="1"/>
            <p:nvPr/>
          </p:nvSpPr>
          <p:spPr>
            <a:xfrm>
              <a:off x="0" y="1480701"/>
              <a:ext cx="3780643" cy="2625204"/>
            </a:xfrm>
            <a:prstGeom prst="rect">
              <a:avLst/>
            </a:prstGeom>
            <a:noFill/>
            <a:ln>
              <a:noFill/>
            </a:ln>
          </p:spPr>
          <p:txBody>
            <a:bodyPr anchorCtr="0" anchor="t" bIns="0" lIns="0" spcFirstLastPara="1" rIns="0" wrap="square" tIns="0">
              <a:spAutoFit/>
            </a:bodyPr>
            <a:lstStyle/>
            <a:p>
              <a:pPr indent="0" lvl="0" marL="0" marR="0" rtl="0" algn="ctr">
                <a:lnSpc>
                  <a:spcPct val="149976"/>
                </a:lnSpc>
                <a:spcBef>
                  <a:spcPts val="0"/>
                </a:spcBef>
                <a:spcAft>
                  <a:spcPts val="0"/>
                </a:spcAft>
                <a:buNone/>
              </a:pPr>
              <a:r>
                <a:rPr b="0" i="0" lang="en-US" sz="2135" u="none" cap="none" strike="noStrike">
                  <a:solidFill>
                    <a:srgbClr val="040606"/>
                  </a:solidFill>
                  <a:latin typeface="Inter"/>
                  <a:ea typeface="Inter"/>
                  <a:cs typeface="Inter"/>
                  <a:sym typeface="Inter"/>
                </a:rPr>
                <a:t>You may qualify to deduct the full cost of certain assets in the year of purchase, under Section 179.</a:t>
              </a:r>
              <a:endParaRPr/>
            </a:p>
          </p:txBody>
        </p:sp>
        <p:sp>
          <p:nvSpPr>
            <p:cNvPr id="268" name="Google Shape;268;p6"/>
            <p:cNvSpPr txBox="1"/>
            <p:nvPr/>
          </p:nvSpPr>
          <p:spPr>
            <a:xfrm>
              <a:off x="4233" y="-9525"/>
              <a:ext cx="3776409" cy="1104310"/>
            </a:xfrm>
            <a:prstGeom prst="rect">
              <a:avLst/>
            </a:prstGeom>
            <a:noFill/>
            <a:ln>
              <a:noFill/>
            </a:ln>
          </p:spPr>
          <p:txBody>
            <a:bodyPr anchorCtr="0" anchor="t" bIns="0" lIns="0" spcFirstLastPara="1" rIns="0" wrap="square" tIns="0">
              <a:spAutoFit/>
            </a:bodyPr>
            <a:lstStyle/>
            <a:p>
              <a:pPr indent="0" lvl="0" marL="0" marR="0" rtl="0" algn="ctr">
                <a:lnSpc>
                  <a:spcPct val="125018"/>
                </a:lnSpc>
                <a:spcBef>
                  <a:spcPts val="0"/>
                </a:spcBef>
                <a:spcAft>
                  <a:spcPts val="0"/>
                </a:spcAft>
                <a:buNone/>
              </a:pPr>
              <a:r>
                <a:rPr b="1" i="0" lang="en-US" sz="2694" u="none" cap="none" strike="noStrike">
                  <a:solidFill>
                    <a:srgbClr val="040606"/>
                  </a:solidFill>
                  <a:latin typeface="Inter"/>
                  <a:ea typeface="Inter"/>
                  <a:cs typeface="Inter"/>
                  <a:sym typeface="Inter"/>
                </a:rPr>
                <a:t>Section 179 Deduction</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7F7"/>
        </a:solidFill>
      </p:bgPr>
    </p:bg>
    <p:spTree>
      <p:nvGrpSpPr>
        <p:cNvPr id="272" name="Shape 272"/>
        <p:cNvGrpSpPr/>
        <p:nvPr/>
      </p:nvGrpSpPr>
      <p:grpSpPr>
        <a:xfrm>
          <a:off x="0" y="0"/>
          <a:ext cx="0" cy="0"/>
          <a:chOff x="0" y="0"/>
          <a:chExt cx="0" cy="0"/>
        </a:xfrm>
      </p:grpSpPr>
      <p:sp>
        <p:nvSpPr>
          <p:cNvPr id="273" name="Google Shape;273;p7"/>
          <p:cNvSpPr txBox="1"/>
          <p:nvPr/>
        </p:nvSpPr>
        <p:spPr>
          <a:xfrm>
            <a:off x="2882433" y="3172985"/>
            <a:ext cx="12523135" cy="3356610"/>
          </a:xfrm>
          <a:prstGeom prst="rect">
            <a:avLst/>
          </a:prstGeom>
          <a:noFill/>
          <a:ln>
            <a:noFill/>
          </a:ln>
        </p:spPr>
        <p:txBody>
          <a:bodyPr anchorCtr="0" anchor="t" bIns="0" lIns="0" spcFirstLastPara="1" rIns="0" wrap="square" tIns="0">
            <a:spAutoFit/>
          </a:bodyPr>
          <a:lstStyle/>
          <a:p>
            <a:pPr indent="0" lvl="0" marL="0" marR="0" rtl="0" algn="ctr">
              <a:lnSpc>
                <a:spcPct val="139989"/>
              </a:lnSpc>
              <a:spcBef>
                <a:spcPts val="0"/>
              </a:spcBef>
              <a:spcAft>
                <a:spcPts val="0"/>
              </a:spcAft>
              <a:buNone/>
            </a:pPr>
            <a:r>
              <a:rPr b="1" i="0" lang="en-US" sz="9600" u="none" cap="none" strike="noStrike">
                <a:solidFill>
                  <a:srgbClr val="0E1D42"/>
                </a:solidFill>
                <a:latin typeface="Raleway Black"/>
                <a:ea typeface="Raleway Black"/>
                <a:cs typeface="Raleway Black"/>
                <a:sym typeface="Raleway Black"/>
              </a:rPr>
              <a:t>HOW TO GET READY FOR TAX TIME</a:t>
            </a:r>
            <a:endParaRPr/>
          </a:p>
        </p:txBody>
      </p:sp>
      <p:cxnSp>
        <p:nvCxnSpPr>
          <p:cNvPr id="274" name="Google Shape;274;p7"/>
          <p:cNvCxnSpPr/>
          <p:nvPr/>
        </p:nvCxnSpPr>
        <p:spPr>
          <a:xfrm>
            <a:off x="5553087" y="6899703"/>
            <a:ext cx="7181826" cy="0"/>
          </a:xfrm>
          <a:prstGeom prst="straightConnector1">
            <a:avLst/>
          </a:prstGeom>
          <a:noFill/>
          <a:ln cap="flat" cmpd="sng" w="47625">
            <a:solidFill>
              <a:srgbClr val="FBB111"/>
            </a:solidFill>
            <a:prstDash val="solid"/>
            <a:round/>
            <a:headEnd len="sm" w="sm" type="none"/>
            <a:tailEnd len="sm" w="sm"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278" name="Shape 278"/>
        <p:cNvGrpSpPr/>
        <p:nvPr/>
      </p:nvGrpSpPr>
      <p:grpSpPr>
        <a:xfrm>
          <a:off x="0" y="0"/>
          <a:ext cx="0" cy="0"/>
          <a:chOff x="0" y="0"/>
          <a:chExt cx="0" cy="0"/>
        </a:xfrm>
      </p:grpSpPr>
      <p:sp>
        <p:nvSpPr>
          <p:cNvPr id="279" name="Google Shape;279;p8"/>
          <p:cNvSpPr/>
          <p:nvPr/>
        </p:nvSpPr>
        <p:spPr>
          <a:xfrm>
            <a:off x="10952904" y="0"/>
            <a:ext cx="7335096" cy="10287000"/>
          </a:xfrm>
          <a:custGeom>
            <a:rect b="b" l="l" r="r" t="t"/>
            <a:pathLst>
              <a:path extrusionOk="0" h="10287000" w="7335096">
                <a:moveTo>
                  <a:pt x="0" y="0"/>
                </a:moveTo>
                <a:lnTo>
                  <a:pt x="7335096" y="0"/>
                </a:lnTo>
                <a:lnTo>
                  <a:pt x="7335096" y="10287000"/>
                </a:lnTo>
                <a:lnTo>
                  <a:pt x="0" y="10287000"/>
                </a:lnTo>
                <a:lnTo>
                  <a:pt x="0" y="0"/>
                </a:lnTo>
                <a:close/>
              </a:path>
            </a:pathLst>
          </a:custGeom>
          <a:blipFill rotWithShape="1">
            <a:blip r:embed="rId3">
              <a:alphaModFix/>
            </a:blip>
            <a:stretch>
              <a:fillRect b="0" l="-55242" r="-55244" t="0"/>
            </a:stretch>
          </a:blipFill>
          <a:ln>
            <a:noFill/>
          </a:ln>
        </p:spPr>
      </p:sp>
      <p:grpSp>
        <p:nvGrpSpPr>
          <p:cNvPr id="280" name="Google Shape;280;p8"/>
          <p:cNvGrpSpPr/>
          <p:nvPr/>
        </p:nvGrpSpPr>
        <p:grpSpPr>
          <a:xfrm>
            <a:off x="0" y="-5885920"/>
            <a:ext cx="13732956" cy="17263903"/>
            <a:chOff x="0" y="0"/>
            <a:chExt cx="18310608" cy="23018538"/>
          </a:xfrm>
        </p:grpSpPr>
        <p:sp>
          <p:nvSpPr>
            <p:cNvPr id="281" name="Google Shape;281;p8"/>
            <p:cNvSpPr/>
            <p:nvPr/>
          </p:nvSpPr>
          <p:spPr>
            <a:xfrm>
              <a:off x="0" y="7847894"/>
              <a:ext cx="14250739" cy="13716000"/>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8"/>
            <p:cNvSpPr/>
            <p:nvPr/>
          </p:nvSpPr>
          <p:spPr>
            <a:xfrm rot="-782927">
              <a:off x="9329737" y="387414"/>
              <a:ext cx="5975721" cy="22243709"/>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8"/>
            <p:cNvSpPr/>
            <p:nvPr/>
          </p:nvSpPr>
          <p:spPr>
            <a:xfrm rot="-782927">
              <a:off x="15801997" y="6526202"/>
              <a:ext cx="732723" cy="15814892"/>
            </a:xfrm>
            <a:prstGeom prst="rect">
              <a:avLst/>
            </a:prstGeom>
            <a:solidFill>
              <a:srgbClr val="0E1D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4" name="Google Shape;284;p8"/>
          <p:cNvGrpSpPr/>
          <p:nvPr/>
        </p:nvGrpSpPr>
        <p:grpSpPr>
          <a:xfrm>
            <a:off x="1028700" y="1398879"/>
            <a:ext cx="9659354" cy="7116590"/>
            <a:chOff x="0" y="85725"/>
            <a:chExt cx="12879139" cy="9488787"/>
          </a:xfrm>
        </p:grpSpPr>
        <p:sp>
          <p:nvSpPr>
            <p:cNvPr id="285" name="Google Shape;285;p8"/>
            <p:cNvSpPr txBox="1"/>
            <p:nvPr/>
          </p:nvSpPr>
          <p:spPr>
            <a:xfrm>
              <a:off x="0" y="85725"/>
              <a:ext cx="12879139" cy="5724207"/>
            </a:xfrm>
            <a:prstGeom prst="rect">
              <a:avLst/>
            </a:prstGeom>
            <a:noFill/>
            <a:ln>
              <a:noFill/>
            </a:ln>
          </p:spPr>
          <p:txBody>
            <a:bodyPr anchorCtr="0" anchor="t" bIns="0" lIns="0" spcFirstLastPara="1" rIns="0" wrap="square" tIns="0">
              <a:spAutoFit/>
            </a:bodyPr>
            <a:lstStyle/>
            <a:p>
              <a:pPr indent="0" lvl="0" marL="0" marR="0" rtl="0" algn="l">
                <a:lnSpc>
                  <a:spcPct val="109994"/>
                </a:lnSpc>
                <a:spcBef>
                  <a:spcPts val="0"/>
                </a:spcBef>
                <a:spcAft>
                  <a:spcPts val="0"/>
                </a:spcAft>
                <a:buNone/>
              </a:pPr>
              <a:r>
                <a:rPr b="1" i="0" lang="en-US" sz="10106" u="none" cap="none" strike="noStrike">
                  <a:solidFill>
                    <a:srgbClr val="0F1E42"/>
                  </a:solidFill>
                  <a:latin typeface="Inter"/>
                  <a:ea typeface="Inter"/>
                  <a:cs typeface="Inter"/>
                  <a:sym typeface="Inter"/>
                </a:rPr>
                <a:t>Gather All Necessary Documents</a:t>
              </a:r>
              <a:endParaRPr/>
            </a:p>
          </p:txBody>
        </p:sp>
        <p:sp>
          <p:nvSpPr>
            <p:cNvPr id="286" name="Google Shape;286;p8"/>
            <p:cNvSpPr txBox="1"/>
            <p:nvPr/>
          </p:nvSpPr>
          <p:spPr>
            <a:xfrm>
              <a:off x="0" y="6063343"/>
              <a:ext cx="12874174" cy="3511169"/>
            </a:xfrm>
            <a:prstGeom prst="rect">
              <a:avLst/>
            </a:prstGeom>
            <a:noFill/>
            <a:ln>
              <a:noFill/>
            </a:ln>
          </p:spPr>
          <p:txBody>
            <a:bodyPr anchorCtr="0" anchor="t" bIns="0" lIns="0" spcFirstLastPara="1" rIns="0" wrap="square" tIns="0">
              <a:spAutoFit/>
            </a:bodyPr>
            <a:lstStyle/>
            <a:p>
              <a:pPr indent="-325064" lvl="1" marL="650129" marR="0" rtl="0" algn="l">
                <a:lnSpc>
                  <a:spcPct val="139986"/>
                </a:lnSpc>
                <a:spcBef>
                  <a:spcPts val="0"/>
                </a:spcBef>
                <a:spcAft>
                  <a:spcPts val="0"/>
                </a:spcAft>
                <a:buClr>
                  <a:srgbClr val="0F1E42"/>
                </a:buClr>
                <a:buSzPts val="3011"/>
                <a:buFont typeface="Arial"/>
                <a:buChar char="•"/>
              </a:pPr>
              <a:r>
                <a:rPr b="0" i="0" lang="en-US" sz="3011" u="none" cap="none" strike="noStrike">
                  <a:solidFill>
                    <a:srgbClr val="0F1E42"/>
                  </a:solidFill>
                  <a:latin typeface="Inter"/>
                  <a:ea typeface="Inter"/>
                  <a:cs typeface="Inter"/>
                  <a:sym typeface="Inter"/>
                </a:rPr>
                <a:t>Collect all relevant financial documents such as income statements, expense receipts, payroll records, and bank statements.</a:t>
              </a:r>
              <a:endParaRPr/>
            </a:p>
            <a:p>
              <a:pPr indent="-325064" lvl="1" marL="650129" marR="0" rtl="0" algn="l">
                <a:lnSpc>
                  <a:spcPct val="139986"/>
                </a:lnSpc>
                <a:spcBef>
                  <a:spcPts val="0"/>
                </a:spcBef>
                <a:spcAft>
                  <a:spcPts val="0"/>
                </a:spcAft>
                <a:buClr>
                  <a:srgbClr val="0F1E42"/>
                </a:buClr>
                <a:buSzPts val="3011"/>
                <a:buFont typeface="Arial"/>
                <a:buChar char="•"/>
              </a:pPr>
              <a:r>
                <a:rPr b="0" i="0" lang="en-US" sz="3011" u="none" cap="none" strike="noStrike">
                  <a:solidFill>
                    <a:srgbClr val="0F1E42"/>
                  </a:solidFill>
                  <a:latin typeface="Inter"/>
                  <a:ea typeface="Inter"/>
                  <a:cs typeface="Inter"/>
                  <a:sym typeface="Inter"/>
                </a:rPr>
                <a:t>Ensure you have documents like 1099s, W-2s, and invoices ready for review.</a:t>
              </a: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290" name="Shape 290"/>
        <p:cNvGrpSpPr/>
        <p:nvPr/>
      </p:nvGrpSpPr>
      <p:grpSpPr>
        <a:xfrm>
          <a:off x="0" y="0"/>
          <a:ext cx="0" cy="0"/>
          <a:chOff x="0" y="0"/>
          <a:chExt cx="0" cy="0"/>
        </a:xfrm>
      </p:grpSpPr>
      <p:sp>
        <p:nvSpPr>
          <p:cNvPr id="291" name="Google Shape;291;p9"/>
          <p:cNvSpPr/>
          <p:nvPr/>
        </p:nvSpPr>
        <p:spPr>
          <a:xfrm>
            <a:off x="10952904" y="0"/>
            <a:ext cx="7335096" cy="10287000"/>
          </a:xfrm>
          <a:custGeom>
            <a:rect b="b" l="l" r="r" t="t"/>
            <a:pathLst>
              <a:path extrusionOk="0" h="10287000" w="7335096">
                <a:moveTo>
                  <a:pt x="0" y="0"/>
                </a:moveTo>
                <a:lnTo>
                  <a:pt x="7335096" y="0"/>
                </a:lnTo>
                <a:lnTo>
                  <a:pt x="7335096" y="10287000"/>
                </a:lnTo>
                <a:lnTo>
                  <a:pt x="0" y="10287000"/>
                </a:lnTo>
                <a:lnTo>
                  <a:pt x="0" y="0"/>
                </a:lnTo>
                <a:close/>
              </a:path>
            </a:pathLst>
          </a:custGeom>
          <a:blipFill rotWithShape="1">
            <a:blip r:embed="rId3">
              <a:alphaModFix/>
            </a:blip>
            <a:stretch>
              <a:fillRect b="0" l="-55637" r="-55640" t="0"/>
            </a:stretch>
          </a:blipFill>
          <a:ln>
            <a:noFill/>
          </a:ln>
        </p:spPr>
      </p:sp>
      <p:grpSp>
        <p:nvGrpSpPr>
          <p:cNvPr id="292" name="Google Shape;292;p9"/>
          <p:cNvGrpSpPr/>
          <p:nvPr/>
        </p:nvGrpSpPr>
        <p:grpSpPr>
          <a:xfrm>
            <a:off x="0" y="-5725499"/>
            <a:ext cx="13732956" cy="17263903"/>
            <a:chOff x="0" y="0"/>
            <a:chExt cx="18310608" cy="23018538"/>
          </a:xfrm>
        </p:grpSpPr>
        <p:sp>
          <p:nvSpPr>
            <p:cNvPr id="293" name="Google Shape;293;p9"/>
            <p:cNvSpPr/>
            <p:nvPr/>
          </p:nvSpPr>
          <p:spPr>
            <a:xfrm>
              <a:off x="0" y="7847894"/>
              <a:ext cx="14250739" cy="13716000"/>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9"/>
            <p:cNvSpPr/>
            <p:nvPr/>
          </p:nvSpPr>
          <p:spPr>
            <a:xfrm rot="-782927">
              <a:off x="9329737" y="387414"/>
              <a:ext cx="5975721" cy="22243709"/>
            </a:xfrm>
            <a:prstGeom prst="rect">
              <a:avLst/>
            </a:prstGeom>
            <a:gradFill>
              <a:gsLst>
                <a:gs pos="0">
                  <a:srgbClr val="FFFFFF"/>
                </a:gs>
                <a:gs pos="100000">
                  <a:srgbClr val="EFEDE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9"/>
            <p:cNvSpPr/>
            <p:nvPr/>
          </p:nvSpPr>
          <p:spPr>
            <a:xfrm rot="-782927">
              <a:off x="15801997" y="6526202"/>
              <a:ext cx="732723" cy="15814892"/>
            </a:xfrm>
            <a:prstGeom prst="rect">
              <a:avLst/>
            </a:prstGeom>
            <a:solidFill>
              <a:srgbClr val="8B53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6" name="Google Shape;296;p9"/>
          <p:cNvGrpSpPr/>
          <p:nvPr/>
        </p:nvGrpSpPr>
        <p:grpSpPr>
          <a:xfrm>
            <a:off x="1028700" y="1863788"/>
            <a:ext cx="9659354" cy="6630863"/>
            <a:chOff x="0" y="95250"/>
            <a:chExt cx="12879139" cy="8841150"/>
          </a:xfrm>
        </p:grpSpPr>
        <p:sp>
          <p:nvSpPr>
            <p:cNvPr id="297" name="Google Shape;297;p9"/>
            <p:cNvSpPr txBox="1"/>
            <p:nvPr/>
          </p:nvSpPr>
          <p:spPr>
            <a:xfrm>
              <a:off x="0" y="95250"/>
              <a:ext cx="12879139" cy="399415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i="0" lang="en-US" sz="10500" u="none" cap="none" strike="noStrike">
                  <a:solidFill>
                    <a:srgbClr val="0F1E42"/>
                  </a:solidFill>
                  <a:latin typeface="Inter"/>
                  <a:ea typeface="Inter"/>
                  <a:cs typeface="Inter"/>
                  <a:sym typeface="Inter"/>
                </a:rPr>
                <a:t>Reconcile Accounts</a:t>
              </a:r>
              <a:endParaRPr/>
            </a:p>
          </p:txBody>
        </p:sp>
        <p:sp>
          <p:nvSpPr>
            <p:cNvPr id="298" name="Google Shape;298;p9"/>
            <p:cNvSpPr txBox="1"/>
            <p:nvPr/>
          </p:nvSpPr>
          <p:spPr>
            <a:xfrm>
              <a:off x="0" y="4323760"/>
              <a:ext cx="12874174" cy="4612640"/>
            </a:xfrm>
            <a:prstGeom prst="rect">
              <a:avLst/>
            </a:prstGeom>
            <a:noFill/>
            <a:ln>
              <a:noFill/>
            </a:ln>
          </p:spPr>
          <p:txBody>
            <a:bodyPr anchorCtr="0" anchor="t" bIns="0" lIns="0" spcFirstLastPara="1" rIns="0" wrap="square" tIns="0">
              <a:spAutoFit/>
            </a:bodyPr>
            <a:lstStyle/>
            <a:p>
              <a:pPr indent="-356235" lvl="1" marL="712470" marR="0" rtl="0" algn="l">
                <a:lnSpc>
                  <a:spcPct val="140000"/>
                </a:lnSpc>
                <a:spcBef>
                  <a:spcPts val="0"/>
                </a:spcBef>
                <a:spcAft>
                  <a:spcPts val="0"/>
                </a:spcAft>
                <a:buClr>
                  <a:srgbClr val="0F1E42"/>
                </a:buClr>
                <a:buSzPts val="3300"/>
                <a:buFont typeface="Arial"/>
                <a:buChar char="•"/>
              </a:pPr>
              <a:r>
                <a:rPr b="0" i="0" lang="en-US" sz="3300" u="none" cap="none" strike="noStrike">
                  <a:solidFill>
                    <a:srgbClr val="0F1E42"/>
                  </a:solidFill>
                  <a:latin typeface="Inter"/>
                  <a:ea typeface="Inter"/>
                  <a:cs typeface="Inter"/>
                  <a:sym typeface="Inter"/>
                </a:rPr>
                <a:t>Make sure your bank accounts, credit card statements, and financial records are reconciled.</a:t>
              </a:r>
              <a:endParaRPr/>
            </a:p>
            <a:p>
              <a:pPr indent="-356235" lvl="1" marL="712470" marR="0" rtl="0" algn="l">
                <a:lnSpc>
                  <a:spcPct val="140000"/>
                </a:lnSpc>
                <a:spcBef>
                  <a:spcPts val="0"/>
                </a:spcBef>
                <a:spcAft>
                  <a:spcPts val="0"/>
                </a:spcAft>
                <a:buClr>
                  <a:srgbClr val="0F1E42"/>
                </a:buClr>
                <a:buSzPts val="3300"/>
                <a:buFont typeface="Arial"/>
                <a:buChar char="•"/>
              </a:pPr>
              <a:r>
                <a:rPr b="0" i="0" lang="en-US" sz="3300" u="none" cap="none" strike="noStrike">
                  <a:solidFill>
                    <a:srgbClr val="0F1E42"/>
                  </a:solidFill>
                  <a:latin typeface="Inter"/>
                  <a:ea typeface="Inter"/>
                  <a:cs typeface="Inter"/>
                  <a:sym typeface="Inter"/>
                </a:rPr>
                <a:t>Ensure there are no discrepancies in your income and expenses to avoid errors when filing your return.</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