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7315200" cx="9753600"/>
  <p:notesSz cx="6858000" cy="9144000"/>
  <p:embeddedFontLst>
    <p:embeddedFont>
      <p:font typeface="Poppins"/>
      <p:bold r:id="rId26"/>
      <p:boldItalic r:id="rId27"/>
    </p:embeddedFont>
    <p:embeddedFont>
      <p:font typeface="Poppins Light"/>
      <p:regular r:id="rId28"/>
      <p:bold r:id="rId29"/>
      <p:italic r:id="rId30"/>
      <p:boldItalic r:id="rId31"/>
    </p:embeddedFont>
    <p:embeddedFont>
      <p:font typeface="Poppins Medium"/>
      <p:regular r:id="rId32"/>
      <p:bold r:id="rId33"/>
      <p:italic r:id="rId34"/>
      <p:boldItalic r:id="rId35"/>
    </p:embeddedFont>
    <p:embeddedFont>
      <p:font typeface="Montserrat ExtraBold"/>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8" roundtripDataSignature="AMtx7mikFRnQRVGAeuxPf8GLkdWJ105U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797ACBD-C2A1-4CAC-8567-76A7A12D9D43}">
  <a:tblStyle styleId="{A797ACBD-C2A1-4CAC-8567-76A7A12D9D4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oppins-bold.fntdata"/><Relationship Id="rId25" Type="http://schemas.openxmlformats.org/officeDocument/2006/relationships/slide" Target="slides/slide19.xml"/><Relationship Id="rId28" Type="http://schemas.openxmlformats.org/officeDocument/2006/relationships/font" Target="fonts/PoppinsLight-regular.fntdata"/><Relationship Id="rId27" Type="http://schemas.openxmlformats.org/officeDocument/2006/relationships/font" Target="fonts/Poppins-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oppinsLight-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oppinsLight-boldItalic.fntdata"/><Relationship Id="rId30" Type="http://schemas.openxmlformats.org/officeDocument/2006/relationships/font" Target="fonts/PoppinsLight-italic.fntdata"/><Relationship Id="rId11" Type="http://schemas.openxmlformats.org/officeDocument/2006/relationships/slide" Target="slides/slide5.xml"/><Relationship Id="rId33" Type="http://schemas.openxmlformats.org/officeDocument/2006/relationships/font" Target="fonts/PoppinsMedium-bold.fntdata"/><Relationship Id="rId10" Type="http://schemas.openxmlformats.org/officeDocument/2006/relationships/slide" Target="slides/slide4.xml"/><Relationship Id="rId32" Type="http://schemas.openxmlformats.org/officeDocument/2006/relationships/font" Target="fonts/PoppinsMedium-regular.fntdata"/><Relationship Id="rId13" Type="http://schemas.openxmlformats.org/officeDocument/2006/relationships/slide" Target="slides/slide7.xml"/><Relationship Id="rId35" Type="http://schemas.openxmlformats.org/officeDocument/2006/relationships/font" Target="fonts/PoppinsMedium-boldItalic.fntdata"/><Relationship Id="rId12" Type="http://schemas.openxmlformats.org/officeDocument/2006/relationships/slide" Target="slides/slide6.xml"/><Relationship Id="rId34" Type="http://schemas.openxmlformats.org/officeDocument/2006/relationships/font" Target="fonts/PoppinsMedium-italic.fntdata"/><Relationship Id="rId15" Type="http://schemas.openxmlformats.org/officeDocument/2006/relationships/slide" Target="slides/slide9.xml"/><Relationship Id="rId37" Type="http://schemas.openxmlformats.org/officeDocument/2006/relationships/font" Target="fonts/MontserratExtraBold-boldItalic.fntdata"/><Relationship Id="rId14" Type="http://schemas.openxmlformats.org/officeDocument/2006/relationships/slide" Target="slides/slide8.xml"/><Relationship Id="rId36" Type="http://schemas.openxmlformats.org/officeDocument/2006/relationships/font" Target="fonts/MontserratExtraBold-bold.fntdata"/><Relationship Id="rId17" Type="http://schemas.openxmlformats.org/officeDocument/2006/relationships/slide" Target="slides/slide11.xml"/><Relationship Id="rId16" Type="http://schemas.openxmlformats.org/officeDocument/2006/relationships/slide" Target="slides/slide10.xml"/><Relationship Id="rId38" Type="http://customschemas.google.com/relationships/presentationmetadata" Target="meta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9"/>
          <p:cNvSpPr/>
          <p:nvPr>
            <p:ph idx="2" type="pic"/>
          </p:nvPr>
        </p:nvSpPr>
        <p:spPr>
          <a:xfrm>
            <a:off x="1792288" y="612775"/>
            <a:ext cx="5486400" cy="4114800"/>
          </a:xfrm>
          <a:prstGeom prst="rect">
            <a:avLst/>
          </a:prstGeom>
          <a:noFill/>
          <a:ln>
            <a:noFill/>
          </a:ln>
        </p:spPr>
      </p:sp>
      <p:sp>
        <p:nvSpPr>
          <p:cNvPr id="64" name="Google Shape;64;p2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3.jp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jp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jp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jp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10.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191690" y="809536"/>
            <a:ext cx="1979233" cy="5696131"/>
          </a:xfrm>
          <a:custGeom>
            <a:rect b="b" l="l" r="r" t="t"/>
            <a:pathLst>
              <a:path extrusionOk="0" h="3612823" w="1255347">
                <a:moveTo>
                  <a:pt x="0" y="0"/>
                </a:moveTo>
                <a:lnTo>
                  <a:pt x="1255347" y="0"/>
                </a:lnTo>
                <a:lnTo>
                  <a:pt x="1255347" y="3612823"/>
                </a:lnTo>
                <a:lnTo>
                  <a:pt x="0" y="3612823"/>
                </a:lnTo>
                <a:close/>
              </a:path>
            </a:pathLst>
          </a:custGeom>
          <a:solidFill>
            <a:srgbClr val="0F1E42"/>
          </a:solidFill>
          <a:ln>
            <a:noFill/>
          </a:ln>
        </p:spPr>
      </p:sp>
      <p:pic>
        <p:nvPicPr>
          <p:cNvPr id="85" name="Google Shape;85;p1"/>
          <p:cNvPicPr preferRelativeResize="0"/>
          <p:nvPr/>
        </p:nvPicPr>
        <p:blipFill rotWithShape="1">
          <a:blip r:embed="rId3">
            <a:alphaModFix/>
          </a:blip>
          <a:srcRect b="0" l="42751" r="0" t="0"/>
          <a:stretch/>
        </p:blipFill>
        <p:spPr>
          <a:xfrm>
            <a:off x="548640" y="1389704"/>
            <a:ext cx="2477805" cy="2153260"/>
          </a:xfrm>
          <a:prstGeom prst="rect">
            <a:avLst/>
          </a:prstGeom>
          <a:noFill/>
          <a:ln>
            <a:noFill/>
          </a:ln>
        </p:spPr>
      </p:pic>
      <p:pic>
        <p:nvPicPr>
          <p:cNvPr id="86" name="Google Shape;86;p1"/>
          <p:cNvPicPr preferRelativeResize="0"/>
          <p:nvPr/>
        </p:nvPicPr>
        <p:blipFill rotWithShape="1">
          <a:blip r:embed="rId4">
            <a:alphaModFix/>
          </a:blip>
          <a:srcRect b="0" l="0" r="23285" t="0"/>
          <a:stretch/>
        </p:blipFill>
        <p:spPr>
          <a:xfrm>
            <a:off x="548640" y="3772236"/>
            <a:ext cx="2477805" cy="2153260"/>
          </a:xfrm>
          <a:prstGeom prst="rect">
            <a:avLst/>
          </a:prstGeom>
          <a:noFill/>
          <a:ln>
            <a:noFill/>
          </a:ln>
        </p:spPr>
      </p:pic>
      <p:sp>
        <p:nvSpPr>
          <p:cNvPr id="87" name="Google Shape;87;p1"/>
          <p:cNvSpPr/>
          <p:nvPr/>
        </p:nvSpPr>
        <p:spPr>
          <a:xfrm>
            <a:off x="9031695" y="5925496"/>
            <a:ext cx="827001" cy="580168"/>
          </a:xfrm>
          <a:custGeom>
            <a:rect b="b" l="l" r="r" t="t"/>
            <a:pathLst>
              <a:path extrusionOk="0" h="1258286" w="1793623">
                <a:moveTo>
                  <a:pt x="0" y="0"/>
                </a:moveTo>
                <a:lnTo>
                  <a:pt x="1793623" y="0"/>
                </a:lnTo>
                <a:lnTo>
                  <a:pt x="1793623" y="1258286"/>
                </a:lnTo>
                <a:lnTo>
                  <a:pt x="0" y="1258286"/>
                </a:lnTo>
                <a:close/>
              </a:path>
            </a:pathLst>
          </a:custGeom>
          <a:solidFill>
            <a:srgbClr val="8B5336"/>
          </a:solidFill>
          <a:ln>
            <a:noFill/>
          </a:ln>
        </p:spPr>
      </p:sp>
      <p:sp>
        <p:nvSpPr>
          <p:cNvPr id="88" name="Google Shape;88;p1"/>
          <p:cNvSpPr/>
          <p:nvPr/>
        </p:nvSpPr>
        <p:spPr>
          <a:xfrm>
            <a:off x="9031695" y="809536"/>
            <a:ext cx="827001" cy="580168"/>
          </a:xfrm>
          <a:custGeom>
            <a:rect b="b" l="l" r="r" t="t"/>
            <a:pathLst>
              <a:path extrusionOk="0" h="1258286" w="1793623">
                <a:moveTo>
                  <a:pt x="0" y="0"/>
                </a:moveTo>
                <a:lnTo>
                  <a:pt x="1793623" y="0"/>
                </a:lnTo>
                <a:lnTo>
                  <a:pt x="1793623" y="1258286"/>
                </a:lnTo>
                <a:lnTo>
                  <a:pt x="0" y="1258286"/>
                </a:lnTo>
                <a:close/>
              </a:path>
            </a:pathLst>
          </a:custGeom>
          <a:solidFill>
            <a:srgbClr val="8B5336"/>
          </a:solidFill>
          <a:ln>
            <a:noFill/>
          </a:ln>
        </p:spPr>
      </p:sp>
      <p:pic>
        <p:nvPicPr>
          <p:cNvPr id="89" name="Google Shape;89;p1"/>
          <p:cNvPicPr preferRelativeResize="0"/>
          <p:nvPr/>
        </p:nvPicPr>
        <p:blipFill rotWithShape="1">
          <a:blip r:embed="rId5">
            <a:alphaModFix/>
          </a:blip>
          <a:srcRect b="10335" l="0" r="0" t="10336"/>
          <a:stretch/>
        </p:blipFill>
        <p:spPr>
          <a:xfrm>
            <a:off x="6282570" y="-30502"/>
            <a:ext cx="2602071" cy="2064169"/>
          </a:xfrm>
          <a:prstGeom prst="rect">
            <a:avLst/>
          </a:prstGeom>
          <a:noFill/>
          <a:ln>
            <a:noFill/>
          </a:ln>
        </p:spPr>
      </p:pic>
      <p:sp>
        <p:nvSpPr>
          <p:cNvPr id="90" name="Google Shape;90;p1"/>
          <p:cNvSpPr txBox="1"/>
          <p:nvPr/>
        </p:nvSpPr>
        <p:spPr>
          <a:xfrm>
            <a:off x="3680500" y="1947942"/>
            <a:ext cx="5721384" cy="2524125"/>
          </a:xfrm>
          <a:prstGeom prst="rect">
            <a:avLst/>
          </a:prstGeom>
          <a:noFill/>
          <a:ln>
            <a:noFill/>
          </a:ln>
        </p:spPr>
        <p:txBody>
          <a:bodyPr anchorCtr="0" anchor="t" bIns="0" lIns="0" spcFirstLastPara="1" rIns="0" wrap="square" tIns="0">
            <a:spAutoFit/>
          </a:bodyPr>
          <a:lstStyle/>
          <a:p>
            <a:pPr indent="0" lvl="0" marL="0" marR="0" rtl="0" algn="l">
              <a:lnSpc>
                <a:spcPct val="139979"/>
              </a:lnSpc>
              <a:spcBef>
                <a:spcPts val="0"/>
              </a:spcBef>
              <a:spcAft>
                <a:spcPts val="0"/>
              </a:spcAft>
              <a:buNone/>
            </a:pPr>
            <a:r>
              <a:rPr b="0" i="0" lang="en-US" sz="4800" u="none" cap="none" strike="noStrike">
                <a:solidFill>
                  <a:srgbClr val="0F1E42"/>
                </a:solidFill>
                <a:latin typeface="Montserrat ExtraBold"/>
                <a:ea typeface="Montserrat ExtraBold"/>
                <a:cs typeface="Montserrat ExtraBold"/>
                <a:sym typeface="Montserrat ExtraBold"/>
              </a:rPr>
              <a:t>TAX STRATEGIES FOR REAL ESTATE</a:t>
            </a:r>
            <a:endParaRPr/>
          </a:p>
        </p:txBody>
      </p:sp>
      <p:sp>
        <p:nvSpPr>
          <p:cNvPr id="91" name="Google Shape;91;p1"/>
          <p:cNvSpPr txBox="1"/>
          <p:nvPr/>
        </p:nvSpPr>
        <p:spPr>
          <a:xfrm>
            <a:off x="3680500" y="4504145"/>
            <a:ext cx="5204141" cy="324230"/>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0" i="0" lang="en-US" sz="1440" u="none" cap="none" strike="noStrike">
                <a:solidFill>
                  <a:srgbClr val="000000"/>
                </a:solidFill>
                <a:latin typeface="Poppins Light"/>
                <a:ea typeface="Poppins Light"/>
                <a:cs typeface="Poppins Light"/>
                <a:sym typeface="Poppins Light"/>
              </a:rPr>
              <a:t>Belshaw Accounting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0"/>
          <p:cNvSpPr/>
          <p:nvPr/>
        </p:nvSpPr>
        <p:spPr>
          <a:xfrm>
            <a:off x="0" y="6149887"/>
            <a:ext cx="10068633" cy="1165313"/>
          </a:xfrm>
          <a:custGeom>
            <a:rect b="b" l="l" r="r" t="t"/>
            <a:pathLst>
              <a:path extrusionOk="0" h="739110" w="6386124">
                <a:moveTo>
                  <a:pt x="0" y="0"/>
                </a:moveTo>
                <a:lnTo>
                  <a:pt x="6386124" y="0"/>
                </a:lnTo>
                <a:lnTo>
                  <a:pt x="6386124" y="739110"/>
                </a:lnTo>
                <a:lnTo>
                  <a:pt x="0" y="739110"/>
                </a:lnTo>
                <a:close/>
              </a:path>
            </a:pathLst>
          </a:custGeom>
          <a:solidFill>
            <a:srgbClr val="0E1D42"/>
          </a:solidFill>
          <a:ln>
            <a:noFill/>
          </a:ln>
        </p:spPr>
      </p:sp>
      <p:sp>
        <p:nvSpPr>
          <p:cNvPr id="208" name="Google Shape;208;p10"/>
          <p:cNvSpPr/>
          <p:nvPr/>
        </p:nvSpPr>
        <p:spPr>
          <a:xfrm>
            <a:off x="9031695" y="6442459"/>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sp>
        <p:nvSpPr>
          <p:cNvPr id="209" name="Google Shape;209;p10"/>
          <p:cNvSpPr/>
          <p:nvPr/>
        </p:nvSpPr>
        <p:spPr>
          <a:xfrm>
            <a:off x="9031695" y="335466"/>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pic>
        <p:nvPicPr>
          <p:cNvPr id="210" name="Google Shape;210;p10"/>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211" name="Google Shape;211;p10"/>
          <p:cNvPicPr preferRelativeResize="0"/>
          <p:nvPr/>
        </p:nvPicPr>
        <p:blipFill rotWithShape="1">
          <a:blip r:embed="rId4">
            <a:alphaModFix/>
          </a:blip>
          <a:srcRect b="0" l="0" r="0" t="0"/>
          <a:stretch/>
        </p:blipFill>
        <p:spPr>
          <a:xfrm>
            <a:off x="731520" y="1789827"/>
            <a:ext cx="3289112" cy="3347697"/>
          </a:xfrm>
          <a:prstGeom prst="rect">
            <a:avLst/>
          </a:prstGeom>
          <a:noFill/>
          <a:ln>
            <a:noFill/>
          </a:ln>
        </p:spPr>
      </p:pic>
      <p:sp>
        <p:nvSpPr>
          <p:cNvPr id="212" name="Google Shape;212;p10"/>
          <p:cNvSpPr txBox="1"/>
          <p:nvPr/>
        </p:nvSpPr>
        <p:spPr>
          <a:xfrm>
            <a:off x="348565" y="6454710"/>
            <a:ext cx="6372372" cy="548048"/>
          </a:xfrm>
          <a:prstGeom prst="rect">
            <a:avLst/>
          </a:prstGeom>
          <a:noFill/>
          <a:ln>
            <a:noFill/>
          </a:ln>
        </p:spPr>
        <p:txBody>
          <a:bodyPr anchorCtr="0" anchor="t" bIns="0" lIns="0" spcFirstLastPara="1" rIns="0" wrap="square" tIns="0">
            <a:spAutoFit/>
          </a:bodyPr>
          <a:lstStyle/>
          <a:p>
            <a:pPr indent="0" lvl="0" marL="0" marR="0" rtl="0" algn="l">
              <a:lnSpc>
                <a:spcPct val="139993"/>
              </a:lnSpc>
              <a:spcBef>
                <a:spcPts val="0"/>
              </a:spcBef>
              <a:spcAft>
                <a:spcPts val="0"/>
              </a:spcAft>
              <a:buNone/>
            </a:pPr>
            <a:r>
              <a:rPr b="0" i="0" lang="en-US" sz="3173" u="none" cap="none" strike="noStrike">
                <a:solidFill>
                  <a:srgbClr val="FFFFFF"/>
                </a:solidFill>
                <a:latin typeface="Montserrat ExtraBold"/>
                <a:ea typeface="Montserrat ExtraBold"/>
                <a:cs typeface="Montserrat ExtraBold"/>
                <a:sym typeface="Montserrat ExtraBold"/>
              </a:rPr>
              <a:t>TAX CREDITS</a:t>
            </a:r>
            <a:endParaRPr/>
          </a:p>
        </p:txBody>
      </p:sp>
      <p:sp>
        <p:nvSpPr>
          <p:cNvPr id="213" name="Google Shape;213;p10"/>
          <p:cNvSpPr txBox="1"/>
          <p:nvPr/>
        </p:nvSpPr>
        <p:spPr>
          <a:xfrm>
            <a:off x="787701" y="2159038"/>
            <a:ext cx="3351213" cy="381418"/>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US" sz="2233" u="none" cap="none" strike="noStrike">
                <a:solidFill>
                  <a:srgbClr val="8A5335"/>
                </a:solidFill>
                <a:latin typeface="Montserrat ExtraBold"/>
                <a:ea typeface="Montserrat ExtraBold"/>
                <a:cs typeface="Montserrat ExtraBold"/>
                <a:sym typeface="Montserrat ExtraBold"/>
              </a:rPr>
              <a:t>+ Add Taxable Income</a:t>
            </a:r>
            <a:endParaRPr/>
          </a:p>
        </p:txBody>
      </p:sp>
      <p:sp>
        <p:nvSpPr>
          <p:cNvPr id="214" name="Google Shape;214;p10"/>
          <p:cNvSpPr txBox="1"/>
          <p:nvPr/>
        </p:nvSpPr>
        <p:spPr>
          <a:xfrm>
            <a:off x="787701" y="2863321"/>
            <a:ext cx="312552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Adjustments</a:t>
            </a:r>
            <a:endParaRPr/>
          </a:p>
        </p:txBody>
      </p:sp>
      <p:sp>
        <p:nvSpPr>
          <p:cNvPr id="215" name="Google Shape;215;p10"/>
          <p:cNvSpPr txBox="1"/>
          <p:nvPr/>
        </p:nvSpPr>
        <p:spPr>
          <a:xfrm>
            <a:off x="835207" y="3506794"/>
            <a:ext cx="2916767"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Deductions</a:t>
            </a:r>
            <a:endParaRPr/>
          </a:p>
        </p:txBody>
      </p:sp>
      <p:sp>
        <p:nvSpPr>
          <p:cNvPr id="216" name="Google Shape;216;p10"/>
          <p:cNvSpPr txBox="1"/>
          <p:nvPr/>
        </p:nvSpPr>
        <p:spPr>
          <a:xfrm>
            <a:off x="835207" y="4119297"/>
            <a:ext cx="3239558"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X (times Tax Bracket)</a:t>
            </a:r>
            <a:endParaRPr/>
          </a:p>
        </p:txBody>
      </p:sp>
      <p:sp>
        <p:nvSpPr>
          <p:cNvPr id="217" name="Google Shape;217;p10"/>
          <p:cNvSpPr txBox="1"/>
          <p:nvPr/>
        </p:nvSpPr>
        <p:spPr>
          <a:xfrm>
            <a:off x="835207" y="4729405"/>
            <a:ext cx="272547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0F1E42"/>
                </a:solidFill>
                <a:latin typeface="Montserrat ExtraBold"/>
                <a:ea typeface="Montserrat ExtraBold"/>
                <a:cs typeface="Montserrat ExtraBold"/>
                <a:sym typeface="Montserrat ExtraBold"/>
              </a:rPr>
              <a:t>- Minus Tax Credit</a:t>
            </a:r>
            <a:endParaRPr/>
          </a:p>
        </p:txBody>
      </p:sp>
      <p:sp>
        <p:nvSpPr>
          <p:cNvPr id="218" name="Google Shape;218;p10"/>
          <p:cNvSpPr txBox="1"/>
          <p:nvPr/>
        </p:nvSpPr>
        <p:spPr>
          <a:xfrm>
            <a:off x="5034670" y="1696258"/>
            <a:ext cx="3873103" cy="2986030"/>
          </a:xfrm>
          <a:prstGeom prst="rect">
            <a:avLst/>
          </a:prstGeom>
          <a:noFill/>
          <a:ln>
            <a:noFill/>
          </a:ln>
        </p:spPr>
        <p:txBody>
          <a:bodyPr anchorCtr="0" anchor="t" bIns="0" lIns="0" spcFirstLastPara="1" rIns="0" wrap="square" tIns="0">
            <a:spAutoFit/>
          </a:bodyPr>
          <a:lstStyle/>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Family Credits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Education Credits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First-Time Homebuyer</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Foreign Tax </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General business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Low-Income Housing </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Renovation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1"/>
          <p:cNvSpPr/>
          <p:nvPr/>
        </p:nvSpPr>
        <p:spPr>
          <a:xfrm>
            <a:off x="0" y="6149887"/>
            <a:ext cx="10068633" cy="1165313"/>
          </a:xfrm>
          <a:custGeom>
            <a:rect b="b" l="l" r="r" t="t"/>
            <a:pathLst>
              <a:path extrusionOk="0" h="739110" w="6386124">
                <a:moveTo>
                  <a:pt x="0" y="0"/>
                </a:moveTo>
                <a:lnTo>
                  <a:pt x="6386124" y="0"/>
                </a:lnTo>
                <a:lnTo>
                  <a:pt x="6386124" y="739110"/>
                </a:lnTo>
                <a:lnTo>
                  <a:pt x="0" y="739110"/>
                </a:lnTo>
                <a:close/>
              </a:path>
            </a:pathLst>
          </a:custGeom>
          <a:solidFill>
            <a:srgbClr val="0E1D42"/>
          </a:solidFill>
          <a:ln>
            <a:noFill/>
          </a:ln>
        </p:spPr>
      </p:sp>
      <p:sp>
        <p:nvSpPr>
          <p:cNvPr id="224" name="Google Shape;224;p11"/>
          <p:cNvSpPr/>
          <p:nvPr/>
        </p:nvSpPr>
        <p:spPr>
          <a:xfrm>
            <a:off x="9031695" y="6442459"/>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sp>
        <p:nvSpPr>
          <p:cNvPr id="225" name="Google Shape;225;p11"/>
          <p:cNvSpPr/>
          <p:nvPr/>
        </p:nvSpPr>
        <p:spPr>
          <a:xfrm>
            <a:off x="9031695" y="335466"/>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pic>
        <p:nvPicPr>
          <p:cNvPr id="226" name="Google Shape;226;p11"/>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227" name="Google Shape;227;p11"/>
          <p:cNvPicPr preferRelativeResize="0"/>
          <p:nvPr/>
        </p:nvPicPr>
        <p:blipFill rotWithShape="1">
          <a:blip r:embed="rId4">
            <a:alphaModFix/>
          </a:blip>
          <a:srcRect b="0" l="0" r="0" t="0"/>
          <a:stretch/>
        </p:blipFill>
        <p:spPr>
          <a:xfrm>
            <a:off x="731520" y="1789827"/>
            <a:ext cx="3289112" cy="3347697"/>
          </a:xfrm>
          <a:prstGeom prst="rect">
            <a:avLst/>
          </a:prstGeom>
          <a:noFill/>
          <a:ln>
            <a:noFill/>
          </a:ln>
        </p:spPr>
      </p:pic>
      <p:pic>
        <p:nvPicPr>
          <p:cNvPr id="228" name="Google Shape;228;p11"/>
          <p:cNvPicPr preferRelativeResize="0"/>
          <p:nvPr/>
        </p:nvPicPr>
        <p:blipFill rotWithShape="1">
          <a:blip r:embed="rId5">
            <a:alphaModFix/>
          </a:blip>
          <a:srcRect b="0" l="73950" r="0" t="0"/>
          <a:stretch/>
        </p:blipFill>
        <p:spPr>
          <a:xfrm>
            <a:off x="4381669" y="2311876"/>
            <a:ext cx="717570" cy="2303599"/>
          </a:xfrm>
          <a:prstGeom prst="rect">
            <a:avLst/>
          </a:prstGeom>
          <a:noFill/>
          <a:ln>
            <a:noFill/>
          </a:ln>
        </p:spPr>
      </p:pic>
      <p:sp>
        <p:nvSpPr>
          <p:cNvPr id="229" name="Google Shape;229;p11"/>
          <p:cNvSpPr txBox="1"/>
          <p:nvPr/>
        </p:nvSpPr>
        <p:spPr>
          <a:xfrm>
            <a:off x="348565" y="6454710"/>
            <a:ext cx="6372372" cy="548048"/>
          </a:xfrm>
          <a:prstGeom prst="rect">
            <a:avLst/>
          </a:prstGeom>
          <a:noFill/>
          <a:ln>
            <a:noFill/>
          </a:ln>
        </p:spPr>
        <p:txBody>
          <a:bodyPr anchorCtr="0" anchor="t" bIns="0" lIns="0" spcFirstLastPara="1" rIns="0" wrap="square" tIns="0">
            <a:spAutoFit/>
          </a:bodyPr>
          <a:lstStyle/>
          <a:p>
            <a:pPr indent="0" lvl="0" marL="0" marR="0" rtl="0" algn="l">
              <a:lnSpc>
                <a:spcPct val="139993"/>
              </a:lnSpc>
              <a:spcBef>
                <a:spcPts val="0"/>
              </a:spcBef>
              <a:spcAft>
                <a:spcPts val="0"/>
              </a:spcAft>
              <a:buNone/>
            </a:pPr>
            <a:r>
              <a:rPr b="0" i="0" lang="en-US" sz="3173" u="none" cap="none" strike="noStrike">
                <a:solidFill>
                  <a:srgbClr val="FFFFFF"/>
                </a:solidFill>
                <a:latin typeface="Montserrat ExtraBold"/>
                <a:ea typeface="Montserrat ExtraBold"/>
                <a:cs typeface="Montserrat ExtraBold"/>
                <a:sym typeface="Montserrat ExtraBold"/>
              </a:rPr>
              <a:t>TWO KINDS OF DOLLARS</a:t>
            </a:r>
            <a:endParaRPr/>
          </a:p>
        </p:txBody>
      </p:sp>
      <p:sp>
        <p:nvSpPr>
          <p:cNvPr id="230" name="Google Shape;230;p11"/>
          <p:cNvSpPr txBox="1"/>
          <p:nvPr/>
        </p:nvSpPr>
        <p:spPr>
          <a:xfrm>
            <a:off x="787701" y="2159038"/>
            <a:ext cx="3351213" cy="381418"/>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US" sz="2233" u="none" cap="none" strike="noStrike">
                <a:solidFill>
                  <a:srgbClr val="8A5335"/>
                </a:solidFill>
                <a:latin typeface="Montserrat ExtraBold"/>
                <a:ea typeface="Montserrat ExtraBold"/>
                <a:cs typeface="Montserrat ExtraBold"/>
                <a:sym typeface="Montserrat ExtraBold"/>
              </a:rPr>
              <a:t>+ Add Taxable Income</a:t>
            </a:r>
            <a:endParaRPr/>
          </a:p>
        </p:txBody>
      </p:sp>
      <p:sp>
        <p:nvSpPr>
          <p:cNvPr id="231" name="Google Shape;231;p11"/>
          <p:cNvSpPr txBox="1"/>
          <p:nvPr/>
        </p:nvSpPr>
        <p:spPr>
          <a:xfrm>
            <a:off x="787701" y="2863321"/>
            <a:ext cx="312552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Adjustments</a:t>
            </a:r>
            <a:endParaRPr/>
          </a:p>
        </p:txBody>
      </p:sp>
      <p:sp>
        <p:nvSpPr>
          <p:cNvPr id="232" name="Google Shape;232;p11"/>
          <p:cNvSpPr txBox="1"/>
          <p:nvPr/>
        </p:nvSpPr>
        <p:spPr>
          <a:xfrm>
            <a:off x="835207" y="3506794"/>
            <a:ext cx="2916767"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Deductions</a:t>
            </a:r>
            <a:endParaRPr/>
          </a:p>
        </p:txBody>
      </p:sp>
      <p:sp>
        <p:nvSpPr>
          <p:cNvPr id="233" name="Google Shape;233;p11"/>
          <p:cNvSpPr txBox="1"/>
          <p:nvPr/>
        </p:nvSpPr>
        <p:spPr>
          <a:xfrm>
            <a:off x="835207" y="4119297"/>
            <a:ext cx="3239558"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X (times Tax Bracket)</a:t>
            </a:r>
            <a:endParaRPr/>
          </a:p>
        </p:txBody>
      </p:sp>
      <p:sp>
        <p:nvSpPr>
          <p:cNvPr id="234" name="Google Shape;234;p11"/>
          <p:cNvSpPr txBox="1"/>
          <p:nvPr/>
        </p:nvSpPr>
        <p:spPr>
          <a:xfrm>
            <a:off x="835207" y="4729405"/>
            <a:ext cx="272547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Tax Credit</a:t>
            </a:r>
            <a:endParaRPr/>
          </a:p>
        </p:txBody>
      </p:sp>
      <p:sp>
        <p:nvSpPr>
          <p:cNvPr id="235" name="Google Shape;235;p11"/>
          <p:cNvSpPr txBox="1"/>
          <p:nvPr/>
        </p:nvSpPr>
        <p:spPr>
          <a:xfrm>
            <a:off x="5273667" y="3243320"/>
            <a:ext cx="2894542" cy="414280"/>
          </a:xfrm>
          <a:prstGeom prst="rect">
            <a:avLst/>
          </a:prstGeom>
          <a:noFill/>
          <a:ln>
            <a:noFill/>
          </a:ln>
        </p:spPr>
        <p:txBody>
          <a:bodyPr anchorCtr="0" anchor="t" bIns="0" lIns="0" spcFirstLastPara="1" rIns="0" wrap="square" tIns="0">
            <a:spAutoFit/>
          </a:bodyPr>
          <a:lstStyle/>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Pre- Tax Dollars</a:t>
            </a:r>
            <a:endParaRPr/>
          </a:p>
        </p:txBody>
      </p:sp>
      <p:cxnSp>
        <p:nvCxnSpPr>
          <p:cNvPr id="236" name="Google Shape;236;p11"/>
          <p:cNvCxnSpPr/>
          <p:nvPr/>
        </p:nvCxnSpPr>
        <p:spPr>
          <a:xfrm>
            <a:off x="4560999" y="4963014"/>
            <a:ext cx="358912" cy="9525"/>
          </a:xfrm>
          <a:prstGeom prst="straightConnector1">
            <a:avLst/>
          </a:prstGeom>
          <a:noFill/>
          <a:ln cap="flat" cmpd="sng" w="38100">
            <a:solidFill>
              <a:srgbClr val="000000"/>
            </a:solidFill>
            <a:prstDash val="solid"/>
            <a:round/>
            <a:headEnd len="sm" w="sm" type="none"/>
            <a:tailEnd len="sm" w="sm" type="none"/>
          </a:ln>
        </p:spPr>
      </p:cxnSp>
      <p:sp>
        <p:nvSpPr>
          <p:cNvPr id="237" name="Google Shape;237;p11"/>
          <p:cNvSpPr txBox="1"/>
          <p:nvPr/>
        </p:nvSpPr>
        <p:spPr>
          <a:xfrm>
            <a:off x="5273667" y="4672791"/>
            <a:ext cx="3139281" cy="414280"/>
          </a:xfrm>
          <a:prstGeom prst="rect">
            <a:avLst/>
          </a:prstGeom>
          <a:noFill/>
          <a:ln>
            <a:noFill/>
          </a:ln>
        </p:spPr>
        <p:txBody>
          <a:bodyPr anchorCtr="0" anchor="t" bIns="0" lIns="0" spcFirstLastPara="1" rIns="0" wrap="square" tIns="0">
            <a:spAutoFit/>
          </a:bodyPr>
          <a:lstStyle/>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After- Tax Dollars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grpSp>
        <p:nvGrpSpPr>
          <p:cNvPr id="242" name="Google Shape;242;p12"/>
          <p:cNvGrpSpPr/>
          <p:nvPr/>
        </p:nvGrpSpPr>
        <p:grpSpPr>
          <a:xfrm>
            <a:off x="-39593" y="832162"/>
            <a:ext cx="9832787" cy="1804497"/>
            <a:chOff x="0" y="0"/>
            <a:chExt cx="13110382" cy="2405997"/>
          </a:xfrm>
        </p:grpSpPr>
        <p:sp>
          <p:nvSpPr>
            <p:cNvPr id="243" name="Google Shape;243;p12"/>
            <p:cNvSpPr/>
            <p:nvPr/>
          </p:nvSpPr>
          <p:spPr>
            <a:xfrm>
              <a:off x="0" y="0"/>
              <a:ext cx="13110382" cy="2405997"/>
            </a:xfrm>
            <a:custGeom>
              <a:rect b="b" l="l" r="r" t="t"/>
              <a:pathLst>
                <a:path extrusionOk="0" h="1144519" w="6236536">
                  <a:moveTo>
                    <a:pt x="0" y="0"/>
                  </a:moveTo>
                  <a:lnTo>
                    <a:pt x="6236536" y="0"/>
                  </a:lnTo>
                  <a:lnTo>
                    <a:pt x="6236536" y="1144519"/>
                  </a:lnTo>
                  <a:lnTo>
                    <a:pt x="0" y="1144519"/>
                  </a:lnTo>
                  <a:close/>
                </a:path>
              </a:pathLst>
            </a:custGeom>
            <a:solidFill>
              <a:srgbClr val="8A5335"/>
            </a:solidFill>
            <a:ln>
              <a:noFill/>
            </a:ln>
          </p:spPr>
        </p:sp>
        <p:cxnSp>
          <p:nvCxnSpPr>
            <p:cNvPr id="244" name="Google Shape;244;p12"/>
            <p:cNvCxnSpPr/>
            <p:nvPr/>
          </p:nvCxnSpPr>
          <p:spPr>
            <a:xfrm>
              <a:off x="8485851" y="1217184"/>
              <a:ext cx="4624531" cy="0"/>
            </a:xfrm>
            <a:prstGeom prst="straightConnector1">
              <a:avLst/>
            </a:prstGeom>
            <a:noFill/>
            <a:ln cap="flat" cmpd="sng" w="81275">
              <a:solidFill>
                <a:srgbClr val="0F1E42"/>
              </a:solidFill>
              <a:prstDash val="solid"/>
              <a:round/>
              <a:headEnd len="sm" w="sm" type="none"/>
              <a:tailEnd len="sm" w="sm" type="none"/>
            </a:ln>
          </p:spPr>
        </p:cxnSp>
      </p:grpSp>
      <p:pic>
        <p:nvPicPr>
          <p:cNvPr id="245" name="Google Shape;245;p12"/>
          <p:cNvPicPr preferRelativeResize="0"/>
          <p:nvPr/>
        </p:nvPicPr>
        <p:blipFill rotWithShape="1">
          <a:blip r:embed="rId3">
            <a:alphaModFix/>
          </a:blip>
          <a:srcRect b="25637" l="0" r="0" t="25637"/>
          <a:stretch/>
        </p:blipFill>
        <p:spPr>
          <a:xfrm>
            <a:off x="-39593" y="6318018"/>
            <a:ext cx="9793193" cy="3184961"/>
          </a:xfrm>
          <a:prstGeom prst="rect">
            <a:avLst/>
          </a:prstGeom>
          <a:noFill/>
          <a:ln>
            <a:noFill/>
          </a:ln>
        </p:spPr>
      </p:pic>
      <p:cxnSp>
        <p:nvCxnSpPr>
          <p:cNvPr id="246" name="Google Shape;246;p12"/>
          <p:cNvCxnSpPr/>
          <p:nvPr/>
        </p:nvCxnSpPr>
        <p:spPr>
          <a:xfrm>
            <a:off x="431924" y="4082436"/>
            <a:ext cx="1651893" cy="0"/>
          </a:xfrm>
          <a:prstGeom prst="straightConnector1">
            <a:avLst/>
          </a:prstGeom>
          <a:noFill/>
          <a:ln cap="flat" cmpd="sng" w="57150">
            <a:solidFill>
              <a:srgbClr val="0E1D42"/>
            </a:solidFill>
            <a:prstDash val="solid"/>
            <a:round/>
            <a:headEnd len="sm" w="sm" type="none"/>
            <a:tailEnd len="sm" w="sm" type="none"/>
          </a:ln>
        </p:spPr>
      </p:cxnSp>
      <p:pic>
        <p:nvPicPr>
          <p:cNvPr id="247" name="Google Shape;247;p12"/>
          <p:cNvPicPr preferRelativeResize="0"/>
          <p:nvPr/>
        </p:nvPicPr>
        <p:blipFill rotWithShape="1">
          <a:blip r:embed="rId4">
            <a:alphaModFix/>
          </a:blip>
          <a:srcRect b="0" l="0" r="0" t="0"/>
          <a:stretch/>
        </p:blipFill>
        <p:spPr>
          <a:xfrm>
            <a:off x="318290" y="6106"/>
            <a:ext cx="2267108" cy="725414"/>
          </a:xfrm>
          <a:prstGeom prst="rect">
            <a:avLst/>
          </a:prstGeom>
          <a:noFill/>
          <a:ln>
            <a:noFill/>
          </a:ln>
        </p:spPr>
      </p:pic>
      <p:sp>
        <p:nvSpPr>
          <p:cNvPr id="248" name="Google Shape;248;p12"/>
          <p:cNvSpPr txBox="1"/>
          <p:nvPr/>
        </p:nvSpPr>
        <p:spPr>
          <a:xfrm>
            <a:off x="431924" y="856206"/>
            <a:ext cx="5955277" cy="1670685"/>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0" i="0" lang="en-US" sz="4799" u="none" cap="none" strike="noStrike">
                <a:solidFill>
                  <a:srgbClr val="FFFFFF"/>
                </a:solidFill>
                <a:latin typeface="Montserrat ExtraBold"/>
                <a:ea typeface="Montserrat ExtraBold"/>
                <a:cs typeface="Montserrat ExtraBold"/>
                <a:sym typeface="Montserrat ExtraBold"/>
              </a:rPr>
              <a:t>KEYS TO CUTTING TAX</a:t>
            </a:r>
            <a:endParaRPr/>
          </a:p>
        </p:txBody>
      </p:sp>
      <p:sp>
        <p:nvSpPr>
          <p:cNvPr id="249" name="Google Shape;249;p12"/>
          <p:cNvSpPr txBox="1"/>
          <p:nvPr/>
        </p:nvSpPr>
        <p:spPr>
          <a:xfrm>
            <a:off x="431924" y="2885520"/>
            <a:ext cx="8830452" cy="3031237"/>
          </a:xfrm>
          <a:prstGeom prst="rect">
            <a:avLst/>
          </a:prstGeom>
          <a:noFill/>
          <a:ln>
            <a:noFill/>
          </a:ln>
        </p:spPr>
        <p:txBody>
          <a:bodyPr anchorCtr="0" anchor="t" bIns="0" lIns="0" spcFirstLastPara="1" rIns="0" wrap="square" tIns="0">
            <a:spAutoFit/>
          </a:bodyPr>
          <a:lstStyle/>
          <a:p>
            <a:pPr indent="0" lvl="0" marL="0" marR="0" rtl="0" algn="l">
              <a:lnSpc>
                <a:spcPct val="200049"/>
              </a:lnSpc>
              <a:spcBef>
                <a:spcPts val="0"/>
              </a:spcBef>
              <a:spcAft>
                <a:spcPts val="0"/>
              </a:spcAft>
              <a:buNone/>
            </a:pPr>
            <a:r>
              <a:rPr b="0" i="0" lang="en-US" sz="2039" u="none" cap="none" strike="noStrike">
                <a:solidFill>
                  <a:srgbClr val="000000"/>
                </a:solidFill>
                <a:latin typeface="Poppins Light"/>
                <a:ea typeface="Poppins Light"/>
                <a:cs typeface="Poppins Light"/>
                <a:sym typeface="Poppins Light"/>
              </a:rPr>
              <a:t>"You lose every time you spend after-tax dollars that could have been pre-tax dollars."</a:t>
            </a:r>
            <a:endParaRPr/>
          </a:p>
          <a:p>
            <a:pPr indent="0" lvl="0" marL="0" marR="0" rtl="0" algn="l">
              <a:lnSpc>
                <a:spcPct val="200049"/>
              </a:lnSpc>
              <a:spcBef>
                <a:spcPts val="0"/>
              </a:spcBef>
              <a:spcAft>
                <a:spcPts val="0"/>
              </a:spcAft>
              <a:buNone/>
            </a:pPr>
            <a:r>
              <a:t/>
            </a:r>
            <a:endParaRPr b="0" i="0" sz="2039" u="none" cap="none" strike="noStrike">
              <a:solidFill>
                <a:srgbClr val="000000"/>
              </a:solidFill>
              <a:latin typeface="Poppins Light"/>
              <a:ea typeface="Poppins Light"/>
              <a:cs typeface="Poppins Light"/>
              <a:sym typeface="Poppins Light"/>
            </a:endParaRPr>
          </a:p>
          <a:p>
            <a:pPr indent="0" lvl="0" marL="0" marR="0" rtl="0" algn="l">
              <a:lnSpc>
                <a:spcPct val="200049"/>
              </a:lnSpc>
              <a:spcBef>
                <a:spcPts val="0"/>
              </a:spcBef>
              <a:spcAft>
                <a:spcPts val="0"/>
              </a:spcAft>
              <a:buNone/>
            </a:pPr>
            <a:r>
              <a:rPr b="0" i="0" lang="en-US" sz="2039" u="none" cap="none" strike="noStrike">
                <a:solidFill>
                  <a:srgbClr val="000000"/>
                </a:solidFill>
                <a:latin typeface="Poppins Light"/>
                <a:ea typeface="Poppins Light"/>
                <a:cs typeface="Poppins Light"/>
                <a:sym typeface="Poppins Light"/>
              </a:rPr>
              <a:t>1. Earn as much nontaxable income as possible</a:t>
            </a:r>
            <a:endParaRPr/>
          </a:p>
          <a:p>
            <a:pPr indent="0" lvl="0" marL="0" marR="0" rtl="0" algn="l">
              <a:lnSpc>
                <a:spcPct val="200049"/>
              </a:lnSpc>
              <a:spcBef>
                <a:spcPts val="0"/>
              </a:spcBef>
              <a:spcAft>
                <a:spcPts val="0"/>
              </a:spcAft>
              <a:buNone/>
            </a:pPr>
            <a:r>
              <a:rPr b="0" i="0" lang="en-US" sz="2039" u="none" cap="none" strike="noStrike">
                <a:solidFill>
                  <a:srgbClr val="000000"/>
                </a:solidFill>
                <a:latin typeface="Poppins Light"/>
                <a:ea typeface="Poppins Light"/>
                <a:cs typeface="Poppins Light"/>
                <a:sym typeface="Poppins Light"/>
              </a:rPr>
              <a:t>2. Make the most of adjustments/deductions/credits</a:t>
            </a:r>
            <a:endParaRPr/>
          </a:p>
          <a:p>
            <a:pPr indent="0" lvl="0" marL="0" marR="0" rtl="0" algn="l">
              <a:lnSpc>
                <a:spcPct val="200049"/>
              </a:lnSpc>
              <a:spcBef>
                <a:spcPts val="0"/>
              </a:spcBef>
              <a:spcAft>
                <a:spcPts val="0"/>
              </a:spcAft>
              <a:buNone/>
            </a:pPr>
            <a:r>
              <a:rPr b="0" i="0" lang="en-US" sz="2039" u="none" cap="none" strike="noStrike">
                <a:solidFill>
                  <a:srgbClr val="000000"/>
                </a:solidFill>
                <a:latin typeface="Poppins Light"/>
                <a:ea typeface="Poppins Light"/>
                <a:cs typeface="Poppins Light"/>
                <a:sym typeface="Poppins Light"/>
              </a:rPr>
              <a:t>3. Shift income to later years if lower-brackets are anticipated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cxnSp>
        <p:nvCxnSpPr>
          <p:cNvPr id="254" name="Google Shape;254;p13"/>
          <p:cNvCxnSpPr/>
          <p:nvPr/>
        </p:nvCxnSpPr>
        <p:spPr>
          <a:xfrm>
            <a:off x="4929312" y="2053280"/>
            <a:ext cx="3546507" cy="0"/>
          </a:xfrm>
          <a:prstGeom prst="straightConnector1">
            <a:avLst/>
          </a:prstGeom>
          <a:noFill/>
          <a:ln cap="flat" cmpd="sng" w="57150">
            <a:solidFill>
              <a:srgbClr val="8A5335"/>
            </a:solidFill>
            <a:prstDash val="solid"/>
            <a:round/>
            <a:headEnd len="sm" w="sm" type="none"/>
            <a:tailEnd len="sm" w="sm" type="none"/>
          </a:ln>
        </p:spPr>
      </p:cxnSp>
      <p:sp>
        <p:nvSpPr>
          <p:cNvPr id="255" name="Google Shape;255;p13"/>
          <p:cNvSpPr/>
          <p:nvPr/>
        </p:nvSpPr>
        <p:spPr>
          <a:xfrm>
            <a:off x="9294780" y="834583"/>
            <a:ext cx="562156" cy="5646034"/>
          </a:xfrm>
          <a:custGeom>
            <a:rect b="b" l="l" r="r" t="t"/>
            <a:pathLst>
              <a:path extrusionOk="0" h="3581049" w="356553">
                <a:moveTo>
                  <a:pt x="0" y="0"/>
                </a:moveTo>
                <a:lnTo>
                  <a:pt x="356553" y="0"/>
                </a:lnTo>
                <a:lnTo>
                  <a:pt x="356553" y="3581049"/>
                </a:lnTo>
                <a:lnTo>
                  <a:pt x="0" y="3581049"/>
                </a:lnTo>
                <a:close/>
              </a:path>
            </a:pathLst>
          </a:custGeom>
          <a:solidFill>
            <a:srgbClr val="0E1D42"/>
          </a:solidFill>
          <a:ln>
            <a:noFill/>
          </a:ln>
        </p:spPr>
      </p:sp>
      <p:pic>
        <p:nvPicPr>
          <p:cNvPr id="256" name="Google Shape;256;p13"/>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257" name="Google Shape;257;p13"/>
          <p:cNvPicPr preferRelativeResize="0"/>
          <p:nvPr/>
        </p:nvPicPr>
        <p:blipFill rotWithShape="1">
          <a:blip r:embed="rId4">
            <a:alphaModFix/>
          </a:blip>
          <a:srcRect b="0" l="0" r="0" t="0"/>
          <a:stretch/>
        </p:blipFill>
        <p:spPr>
          <a:xfrm>
            <a:off x="510852" y="2523347"/>
            <a:ext cx="3603931" cy="3603931"/>
          </a:xfrm>
          <a:prstGeom prst="rect">
            <a:avLst/>
          </a:prstGeom>
          <a:noFill/>
          <a:ln>
            <a:noFill/>
          </a:ln>
        </p:spPr>
      </p:pic>
      <p:sp>
        <p:nvSpPr>
          <p:cNvPr id="258" name="Google Shape;258;p13"/>
          <p:cNvSpPr txBox="1"/>
          <p:nvPr/>
        </p:nvSpPr>
        <p:spPr>
          <a:xfrm>
            <a:off x="506419" y="751022"/>
            <a:ext cx="5277087" cy="127368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680" u="none" cap="none" strike="noStrike">
                <a:solidFill>
                  <a:srgbClr val="8A5335"/>
                </a:solidFill>
                <a:latin typeface="Montserrat ExtraBold"/>
                <a:ea typeface="Montserrat ExtraBold"/>
                <a:cs typeface="Montserrat ExtraBold"/>
                <a:sym typeface="Montserrat ExtraBold"/>
              </a:rPr>
              <a:t>MAKE THE MOST OF DEPRECIATION</a:t>
            </a:r>
            <a:endParaRPr/>
          </a:p>
        </p:txBody>
      </p:sp>
      <p:sp>
        <p:nvSpPr>
          <p:cNvPr id="259" name="Google Shape;259;p13"/>
          <p:cNvSpPr txBox="1"/>
          <p:nvPr/>
        </p:nvSpPr>
        <p:spPr>
          <a:xfrm>
            <a:off x="4638658" y="2219485"/>
            <a:ext cx="4127814" cy="4364195"/>
          </a:xfrm>
          <a:prstGeom prst="rect">
            <a:avLst/>
          </a:prstGeom>
          <a:noFill/>
          <a:ln>
            <a:noFill/>
          </a:ln>
        </p:spPr>
        <p:txBody>
          <a:bodyPr anchorCtr="0" anchor="t" bIns="0" lIns="0" spcFirstLastPara="1" rIns="0" wrap="square" tIns="0">
            <a:spAutoFit/>
          </a:bodyPr>
          <a:lstStyle/>
          <a:p>
            <a:pPr indent="-192869" lvl="1" marL="385738" marR="0" rtl="0" algn="l">
              <a:lnSpc>
                <a:spcPct val="178051"/>
              </a:lnSpc>
              <a:spcBef>
                <a:spcPts val="0"/>
              </a:spcBef>
              <a:spcAft>
                <a:spcPts val="0"/>
              </a:spcAft>
              <a:buClr>
                <a:srgbClr val="545454"/>
              </a:buClr>
              <a:buSzPts val="1786"/>
              <a:buFont typeface="Arial"/>
              <a:buChar char="•"/>
            </a:pPr>
            <a:r>
              <a:rPr b="0" i="0" lang="en-US" sz="1786" u="none" cap="none" strike="noStrike">
                <a:solidFill>
                  <a:srgbClr val="545454"/>
                </a:solidFill>
                <a:latin typeface="Poppins Medium"/>
                <a:ea typeface="Poppins Medium"/>
                <a:cs typeface="Poppins Medium"/>
                <a:sym typeface="Poppins Medium"/>
              </a:rPr>
              <a:t>Divide basis between "land" and "improvements".</a:t>
            </a:r>
            <a:endParaRPr/>
          </a:p>
          <a:p>
            <a:pPr indent="-192869" lvl="1" marL="385738" marR="0" rtl="0" algn="l">
              <a:lnSpc>
                <a:spcPct val="178051"/>
              </a:lnSpc>
              <a:spcBef>
                <a:spcPts val="0"/>
              </a:spcBef>
              <a:spcAft>
                <a:spcPts val="0"/>
              </a:spcAft>
              <a:buClr>
                <a:srgbClr val="545454"/>
              </a:buClr>
              <a:buSzPts val="1786"/>
              <a:buFont typeface="Arial"/>
              <a:buChar char="•"/>
            </a:pPr>
            <a:r>
              <a:rPr b="0" i="0" lang="en-US" sz="1786" u="none" cap="none" strike="noStrike">
                <a:solidFill>
                  <a:srgbClr val="545454"/>
                </a:solidFill>
                <a:latin typeface="Poppins Medium"/>
                <a:ea typeface="Poppins Medium"/>
                <a:cs typeface="Poppins Medium"/>
                <a:sym typeface="Poppins Medium"/>
              </a:rPr>
              <a:t>Assign as much as possible to depreciable improvements.</a:t>
            </a:r>
            <a:endParaRPr/>
          </a:p>
          <a:p>
            <a:pPr indent="-192869" lvl="1" marL="385738" marR="0" rtl="0" algn="l">
              <a:lnSpc>
                <a:spcPct val="178051"/>
              </a:lnSpc>
              <a:spcBef>
                <a:spcPts val="0"/>
              </a:spcBef>
              <a:spcAft>
                <a:spcPts val="0"/>
              </a:spcAft>
              <a:buClr>
                <a:srgbClr val="545454"/>
              </a:buClr>
              <a:buSzPts val="1786"/>
              <a:buFont typeface="Arial"/>
              <a:buChar char="•"/>
            </a:pPr>
            <a:r>
              <a:rPr b="0" i="0" lang="en-US" sz="1786" u="none" cap="none" strike="noStrike">
                <a:solidFill>
                  <a:srgbClr val="545454"/>
                </a:solidFill>
                <a:latin typeface="Poppins Medium"/>
                <a:ea typeface="Poppins Medium"/>
                <a:cs typeface="Poppins Medium"/>
                <a:sym typeface="Poppins Medium"/>
              </a:rPr>
              <a:t>The IRS suggests you use local property tax assessments.</a:t>
            </a:r>
            <a:endParaRPr/>
          </a:p>
          <a:p>
            <a:pPr indent="-192869" lvl="1" marL="385738" marR="0" rtl="0" algn="l">
              <a:lnSpc>
                <a:spcPct val="178051"/>
              </a:lnSpc>
              <a:spcBef>
                <a:spcPts val="0"/>
              </a:spcBef>
              <a:spcAft>
                <a:spcPts val="0"/>
              </a:spcAft>
              <a:buClr>
                <a:srgbClr val="545454"/>
              </a:buClr>
              <a:buSzPts val="1786"/>
              <a:buFont typeface="Arial"/>
              <a:buChar char="•"/>
            </a:pPr>
            <a:r>
              <a:rPr b="0" i="0" lang="en-US" sz="1786" u="none" cap="none" strike="noStrike">
                <a:solidFill>
                  <a:srgbClr val="545454"/>
                </a:solidFill>
                <a:latin typeface="Poppins Medium"/>
                <a:ea typeface="Poppins Medium"/>
                <a:cs typeface="Poppins Medium"/>
                <a:sym typeface="Poppins Medium"/>
              </a:rPr>
              <a:t>You can use any allocation (such as bank appraisal or your insurer's estimate of replacement costs) so long as you show "reasonable basis".</a:t>
            </a:r>
            <a:endParaRPr/>
          </a:p>
        </p:txBody>
      </p:sp>
      <p:sp>
        <p:nvSpPr>
          <p:cNvPr id="260" name="Google Shape;260;p13"/>
          <p:cNvSpPr txBox="1"/>
          <p:nvPr/>
        </p:nvSpPr>
        <p:spPr>
          <a:xfrm>
            <a:off x="949017" y="2664608"/>
            <a:ext cx="2931365" cy="663450"/>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1" i="0" lang="en-US" sz="3879" u="none" cap="none" strike="noStrike">
                <a:solidFill>
                  <a:srgbClr val="FEFFFF"/>
                </a:solidFill>
                <a:latin typeface="Poppins"/>
                <a:ea typeface="Poppins"/>
                <a:cs typeface="Poppins"/>
                <a:sym typeface="Poppins"/>
              </a:rPr>
              <a:t>PROPERTY</a:t>
            </a:r>
            <a:endParaRPr/>
          </a:p>
        </p:txBody>
      </p:sp>
      <p:sp>
        <p:nvSpPr>
          <p:cNvPr id="261" name="Google Shape;261;p13"/>
          <p:cNvSpPr txBox="1"/>
          <p:nvPr/>
        </p:nvSpPr>
        <p:spPr>
          <a:xfrm>
            <a:off x="1388245" y="3893473"/>
            <a:ext cx="2562225" cy="851409"/>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79" u="sng" cap="none" strike="noStrike">
                <a:solidFill>
                  <a:srgbClr val="FEFFFF"/>
                </a:solidFill>
                <a:latin typeface="Poppins Medium"/>
                <a:ea typeface="Poppins Medium"/>
                <a:cs typeface="Poppins Medium"/>
                <a:sym typeface="Poppins Medium"/>
              </a:rPr>
              <a:t>Land</a:t>
            </a:r>
            <a:endParaRPr/>
          </a:p>
          <a:p>
            <a:pPr indent="0" lvl="0" marL="0" marR="0" rtl="0" algn="ctr">
              <a:lnSpc>
                <a:spcPct val="140016"/>
              </a:lnSpc>
              <a:spcBef>
                <a:spcPts val="0"/>
              </a:spcBef>
              <a:spcAft>
                <a:spcPts val="0"/>
              </a:spcAft>
              <a:buNone/>
            </a:pPr>
            <a:r>
              <a:rPr b="0" i="0" lang="en-US" sz="2479" u="none" cap="none" strike="noStrike">
                <a:solidFill>
                  <a:srgbClr val="FEFFFF"/>
                </a:solidFill>
                <a:latin typeface="Poppins Medium"/>
                <a:ea typeface="Poppins Medium"/>
                <a:cs typeface="Poppins Medium"/>
                <a:sym typeface="Poppins Medium"/>
              </a:rPr>
              <a:t>Not Depreciable</a:t>
            </a:r>
            <a:endParaRPr/>
          </a:p>
        </p:txBody>
      </p:sp>
      <p:sp>
        <p:nvSpPr>
          <p:cNvPr id="262" name="Google Shape;262;p13"/>
          <p:cNvSpPr txBox="1"/>
          <p:nvPr/>
        </p:nvSpPr>
        <p:spPr>
          <a:xfrm>
            <a:off x="1512493" y="5192556"/>
            <a:ext cx="2367889" cy="851409"/>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79" u="sng" cap="none" strike="noStrike">
                <a:solidFill>
                  <a:srgbClr val="FEFFFF"/>
                </a:solidFill>
                <a:latin typeface="Poppins Medium"/>
                <a:ea typeface="Poppins Medium"/>
                <a:cs typeface="Poppins Medium"/>
                <a:sym typeface="Poppins Medium"/>
              </a:rPr>
              <a:t>Improvements</a:t>
            </a:r>
            <a:endParaRPr/>
          </a:p>
          <a:p>
            <a:pPr indent="0" lvl="0" marL="0" marR="0" rtl="0" algn="ctr">
              <a:lnSpc>
                <a:spcPct val="140016"/>
              </a:lnSpc>
              <a:spcBef>
                <a:spcPts val="0"/>
              </a:spcBef>
              <a:spcAft>
                <a:spcPts val="0"/>
              </a:spcAft>
              <a:buNone/>
            </a:pPr>
            <a:r>
              <a:rPr b="0" i="0" lang="en-US" sz="2479" u="none" cap="none" strike="noStrike">
                <a:solidFill>
                  <a:srgbClr val="FEFFFF"/>
                </a:solidFill>
                <a:latin typeface="Poppins Medium"/>
                <a:ea typeface="Poppins Medium"/>
                <a:cs typeface="Poppins Medium"/>
                <a:sym typeface="Poppins Medium"/>
              </a:rPr>
              <a:t>27.5 - 39 years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cxnSp>
        <p:nvCxnSpPr>
          <p:cNvPr id="267" name="Google Shape;267;p14"/>
          <p:cNvCxnSpPr/>
          <p:nvPr/>
        </p:nvCxnSpPr>
        <p:spPr>
          <a:xfrm>
            <a:off x="4929312" y="2053280"/>
            <a:ext cx="3546507" cy="0"/>
          </a:xfrm>
          <a:prstGeom prst="straightConnector1">
            <a:avLst/>
          </a:prstGeom>
          <a:noFill/>
          <a:ln cap="flat" cmpd="sng" w="57150">
            <a:solidFill>
              <a:srgbClr val="8A5335"/>
            </a:solidFill>
            <a:prstDash val="solid"/>
            <a:round/>
            <a:headEnd len="sm" w="sm" type="none"/>
            <a:tailEnd len="sm" w="sm" type="none"/>
          </a:ln>
        </p:spPr>
      </p:cxnSp>
      <p:sp>
        <p:nvSpPr>
          <p:cNvPr id="268" name="Google Shape;268;p14"/>
          <p:cNvSpPr/>
          <p:nvPr/>
        </p:nvSpPr>
        <p:spPr>
          <a:xfrm>
            <a:off x="9294780" y="834583"/>
            <a:ext cx="562156" cy="5646034"/>
          </a:xfrm>
          <a:custGeom>
            <a:rect b="b" l="l" r="r" t="t"/>
            <a:pathLst>
              <a:path extrusionOk="0" h="3581049" w="356553">
                <a:moveTo>
                  <a:pt x="0" y="0"/>
                </a:moveTo>
                <a:lnTo>
                  <a:pt x="356553" y="0"/>
                </a:lnTo>
                <a:lnTo>
                  <a:pt x="356553" y="3581049"/>
                </a:lnTo>
                <a:lnTo>
                  <a:pt x="0" y="3581049"/>
                </a:lnTo>
                <a:close/>
              </a:path>
            </a:pathLst>
          </a:custGeom>
          <a:solidFill>
            <a:srgbClr val="0E1D42"/>
          </a:solidFill>
          <a:ln>
            <a:noFill/>
          </a:ln>
        </p:spPr>
      </p:sp>
      <p:pic>
        <p:nvPicPr>
          <p:cNvPr id="269" name="Google Shape;269;p14"/>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270" name="Google Shape;270;p14"/>
          <p:cNvPicPr preferRelativeResize="0"/>
          <p:nvPr/>
        </p:nvPicPr>
        <p:blipFill rotWithShape="1">
          <a:blip r:embed="rId4">
            <a:alphaModFix/>
          </a:blip>
          <a:srcRect b="0" l="0" r="0" t="0"/>
          <a:stretch/>
        </p:blipFill>
        <p:spPr>
          <a:xfrm>
            <a:off x="510852" y="2523347"/>
            <a:ext cx="3603931" cy="3603931"/>
          </a:xfrm>
          <a:prstGeom prst="rect">
            <a:avLst/>
          </a:prstGeom>
          <a:noFill/>
          <a:ln>
            <a:noFill/>
          </a:ln>
        </p:spPr>
      </p:pic>
      <p:pic>
        <p:nvPicPr>
          <p:cNvPr id="271" name="Google Shape;271;p14"/>
          <p:cNvPicPr preferRelativeResize="0"/>
          <p:nvPr/>
        </p:nvPicPr>
        <p:blipFill rotWithShape="1">
          <a:blip r:embed="rId4">
            <a:alphaModFix/>
          </a:blip>
          <a:srcRect b="72732" l="0" r="0" t="0"/>
          <a:stretch/>
        </p:blipFill>
        <p:spPr>
          <a:xfrm>
            <a:off x="4596045" y="2935357"/>
            <a:ext cx="2880338" cy="785400"/>
          </a:xfrm>
          <a:prstGeom prst="rect">
            <a:avLst/>
          </a:prstGeom>
          <a:noFill/>
          <a:ln>
            <a:noFill/>
          </a:ln>
        </p:spPr>
      </p:pic>
      <p:pic>
        <p:nvPicPr>
          <p:cNvPr id="272" name="Google Shape;272;p14"/>
          <p:cNvPicPr preferRelativeResize="0"/>
          <p:nvPr/>
        </p:nvPicPr>
        <p:blipFill rotWithShape="1">
          <a:blip r:embed="rId5">
            <a:alphaModFix/>
          </a:blip>
          <a:srcRect b="0" l="0" r="41445" t="0"/>
          <a:stretch/>
        </p:blipFill>
        <p:spPr>
          <a:xfrm>
            <a:off x="4114783" y="3328057"/>
            <a:ext cx="1616942" cy="2309254"/>
          </a:xfrm>
          <a:prstGeom prst="rect">
            <a:avLst/>
          </a:prstGeom>
          <a:noFill/>
          <a:ln>
            <a:noFill/>
          </a:ln>
        </p:spPr>
      </p:pic>
      <p:sp>
        <p:nvSpPr>
          <p:cNvPr id="273" name="Google Shape;273;p14"/>
          <p:cNvSpPr txBox="1"/>
          <p:nvPr/>
        </p:nvSpPr>
        <p:spPr>
          <a:xfrm>
            <a:off x="506419" y="751022"/>
            <a:ext cx="5277087" cy="127368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680" u="none" cap="none" strike="noStrike">
                <a:solidFill>
                  <a:srgbClr val="8A5335"/>
                </a:solidFill>
                <a:latin typeface="Montserrat ExtraBold"/>
                <a:ea typeface="Montserrat ExtraBold"/>
                <a:cs typeface="Montserrat ExtraBold"/>
                <a:sym typeface="Montserrat ExtraBold"/>
              </a:rPr>
              <a:t>BREAK OUT LAND IMPROVEMENTS</a:t>
            </a:r>
            <a:endParaRPr/>
          </a:p>
        </p:txBody>
      </p:sp>
      <p:sp>
        <p:nvSpPr>
          <p:cNvPr id="274" name="Google Shape;274;p14"/>
          <p:cNvSpPr txBox="1"/>
          <p:nvPr/>
        </p:nvSpPr>
        <p:spPr>
          <a:xfrm>
            <a:off x="949017" y="2664608"/>
            <a:ext cx="2931365" cy="663450"/>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1" i="0" lang="en-US" sz="3879" u="none" cap="none" strike="noStrike">
                <a:solidFill>
                  <a:srgbClr val="FEFFFF"/>
                </a:solidFill>
                <a:latin typeface="Poppins"/>
                <a:ea typeface="Poppins"/>
                <a:cs typeface="Poppins"/>
                <a:sym typeface="Poppins"/>
              </a:rPr>
              <a:t>PROPERTY</a:t>
            </a:r>
            <a:endParaRPr/>
          </a:p>
        </p:txBody>
      </p:sp>
      <p:sp>
        <p:nvSpPr>
          <p:cNvPr id="275" name="Google Shape;275;p14"/>
          <p:cNvSpPr txBox="1"/>
          <p:nvPr/>
        </p:nvSpPr>
        <p:spPr>
          <a:xfrm>
            <a:off x="1388245" y="3893473"/>
            <a:ext cx="2562225" cy="851409"/>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79" u="sng" cap="none" strike="noStrike">
                <a:solidFill>
                  <a:srgbClr val="FEFFFF"/>
                </a:solidFill>
                <a:latin typeface="Poppins Medium"/>
                <a:ea typeface="Poppins Medium"/>
                <a:cs typeface="Poppins Medium"/>
                <a:sym typeface="Poppins Medium"/>
              </a:rPr>
              <a:t>Land</a:t>
            </a:r>
            <a:endParaRPr/>
          </a:p>
          <a:p>
            <a:pPr indent="0" lvl="0" marL="0" marR="0" rtl="0" algn="ctr">
              <a:lnSpc>
                <a:spcPct val="140016"/>
              </a:lnSpc>
              <a:spcBef>
                <a:spcPts val="0"/>
              </a:spcBef>
              <a:spcAft>
                <a:spcPts val="0"/>
              </a:spcAft>
              <a:buNone/>
            </a:pPr>
            <a:r>
              <a:rPr b="0" i="0" lang="en-US" sz="2479" u="none" cap="none" strike="noStrike">
                <a:solidFill>
                  <a:srgbClr val="FEFFFF"/>
                </a:solidFill>
                <a:latin typeface="Poppins Medium"/>
                <a:ea typeface="Poppins Medium"/>
                <a:cs typeface="Poppins Medium"/>
                <a:sym typeface="Poppins Medium"/>
              </a:rPr>
              <a:t>Not Depreciable</a:t>
            </a:r>
            <a:endParaRPr/>
          </a:p>
        </p:txBody>
      </p:sp>
      <p:sp>
        <p:nvSpPr>
          <p:cNvPr id="276" name="Google Shape;276;p14"/>
          <p:cNvSpPr txBox="1"/>
          <p:nvPr/>
        </p:nvSpPr>
        <p:spPr>
          <a:xfrm>
            <a:off x="1512493" y="5192556"/>
            <a:ext cx="2367889" cy="851409"/>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79" u="sng" cap="none" strike="noStrike">
                <a:solidFill>
                  <a:srgbClr val="FEFFFF"/>
                </a:solidFill>
                <a:latin typeface="Poppins Medium"/>
                <a:ea typeface="Poppins Medium"/>
                <a:cs typeface="Poppins Medium"/>
                <a:sym typeface="Poppins Medium"/>
              </a:rPr>
              <a:t>Improvements</a:t>
            </a:r>
            <a:endParaRPr/>
          </a:p>
          <a:p>
            <a:pPr indent="0" lvl="0" marL="0" marR="0" rtl="0" algn="ctr">
              <a:lnSpc>
                <a:spcPct val="140016"/>
              </a:lnSpc>
              <a:spcBef>
                <a:spcPts val="0"/>
              </a:spcBef>
              <a:spcAft>
                <a:spcPts val="0"/>
              </a:spcAft>
              <a:buNone/>
            </a:pPr>
            <a:r>
              <a:rPr b="0" i="0" lang="en-US" sz="2479" u="none" cap="none" strike="noStrike">
                <a:solidFill>
                  <a:srgbClr val="FEFFFF"/>
                </a:solidFill>
                <a:latin typeface="Poppins Medium"/>
                <a:ea typeface="Poppins Medium"/>
                <a:cs typeface="Poppins Medium"/>
                <a:sym typeface="Poppins Medium"/>
              </a:rPr>
              <a:t>27.5 - 39 years</a:t>
            </a:r>
            <a:endParaRPr/>
          </a:p>
        </p:txBody>
      </p:sp>
      <p:sp>
        <p:nvSpPr>
          <p:cNvPr id="277" name="Google Shape;277;p14"/>
          <p:cNvSpPr txBox="1"/>
          <p:nvPr/>
        </p:nvSpPr>
        <p:spPr>
          <a:xfrm>
            <a:off x="4687637" y="2878693"/>
            <a:ext cx="2655592" cy="842064"/>
          </a:xfrm>
          <a:prstGeom prst="rect">
            <a:avLst/>
          </a:prstGeom>
          <a:noFill/>
          <a:ln>
            <a:noFill/>
          </a:ln>
        </p:spPr>
        <p:txBody>
          <a:bodyPr anchorCtr="0" anchor="t" bIns="0" lIns="0" spcFirstLastPara="1" rIns="0" wrap="square" tIns="0">
            <a:spAutoFit/>
          </a:bodyPr>
          <a:lstStyle/>
          <a:p>
            <a:pPr indent="0" lvl="0" marL="0" marR="0" rtl="0" algn="ctr">
              <a:lnSpc>
                <a:spcPct val="177981"/>
              </a:lnSpc>
              <a:spcBef>
                <a:spcPts val="0"/>
              </a:spcBef>
              <a:spcAft>
                <a:spcPts val="0"/>
              </a:spcAft>
              <a:buNone/>
            </a:pPr>
            <a:r>
              <a:rPr b="0" i="0" lang="en-US" sz="2289" u="sng" cap="none" strike="noStrike">
                <a:solidFill>
                  <a:srgbClr val="FEFFFF"/>
                </a:solidFill>
                <a:latin typeface="Poppins Medium"/>
                <a:ea typeface="Poppins Medium"/>
                <a:cs typeface="Poppins Medium"/>
                <a:sym typeface="Poppins Medium"/>
              </a:rPr>
              <a:t>Land</a:t>
            </a:r>
            <a:endParaRPr/>
          </a:p>
          <a:p>
            <a:pPr indent="0" lvl="0" marL="0" marR="0" rtl="0" algn="ctr">
              <a:lnSpc>
                <a:spcPct val="78986"/>
              </a:lnSpc>
              <a:spcBef>
                <a:spcPts val="0"/>
              </a:spcBef>
              <a:spcAft>
                <a:spcPts val="0"/>
              </a:spcAft>
              <a:buNone/>
            </a:pPr>
            <a:r>
              <a:rPr b="0" i="0" lang="en-US" sz="2289" u="none" cap="none" strike="noStrike">
                <a:solidFill>
                  <a:srgbClr val="FEFFFF"/>
                </a:solidFill>
                <a:latin typeface="Poppins Medium"/>
                <a:ea typeface="Poppins Medium"/>
                <a:cs typeface="Poppins Medium"/>
                <a:sym typeface="Poppins Medium"/>
              </a:rPr>
              <a:t>None</a:t>
            </a:r>
            <a:endParaRPr/>
          </a:p>
        </p:txBody>
      </p:sp>
      <p:pic>
        <p:nvPicPr>
          <p:cNvPr id="278" name="Google Shape;278;p14"/>
          <p:cNvPicPr preferRelativeResize="0"/>
          <p:nvPr/>
        </p:nvPicPr>
        <p:blipFill rotWithShape="1">
          <a:blip r:embed="rId6">
            <a:alphaModFix/>
          </a:blip>
          <a:srcRect b="72732" l="0" r="0" t="0"/>
          <a:stretch/>
        </p:blipFill>
        <p:spPr>
          <a:xfrm>
            <a:off x="4596045" y="5230656"/>
            <a:ext cx="2880338" cy="785400"/>
          </a:xfrm>
          <a:prstGeom prst="rect">
            <a:avLst/>
          </a:prstGeom>
          <a:noFill/>
          <a:ln>
            <a:noFill/>
          </a:ln>
        </p:spPr>
      </p:pic>
      <p:sp>
        <p:nvSpPr>
          <p:cNvPr id="279" name="Google Shape;279;p14"/>
          <p:cNvSpPr txBox="1"/>
          <p:nvPr/>
        </p:nvSpPr>
        <p:spPr>
          <a:xfrm>
            <a:off x="4687637" y="5173992"/>
            <a:ext cx="2655592" cy="842064"/>
          </a:xfrm>
          <a:prstGeom prst="rect">
            <a:avLst/>
          </a:prstGeom>
          <a:noFill/>
          <a:ln>
            <a:noFill/>
          </a:ln>
        </p:spPr>
        <p:txBody>
          <a:bodyPr anchorCtr="0" anchor="t" bIns="0" lIns="0" spcFirstLastPara="1" rIns="0" wrap="square" tIns="0">
            <a:spAutoFit/>
          </a:bodyPr>
          <a:lstStyle/>
          <a:p>
            <a:pPr indent="0" lvl="0" marL="0" marR="0" rtl="0" algn="ctr">
              <a:lnSpc>
                <a:spcPct val="177981"/>
              </a:lnSpc>
              <a:spcBef>
                <a:spcPts val="0"/>
              </a:spcBef>
              <a:spcAft>
                <a:spcPts val="0"/>
              </a:spcAft>
              <a:buNone/>
            </a:pPr>
            <a:r>
              <a:rPr b="0" i="0" lang="en-US" sz="2289" u="sng" cap="none" strike="noStrike">
                <a:solidFill>
                  <a:srgbClr val="FEFFFF"/>
                </a:solidFill>
                <a:latin typeface="Poppins Medium"/>
                <a:ea typeface="Poppins Medium"/>
                <a:cs typeface="Poppins Medium"/>
                <a:sym typeface="Poppins Medium"/>
              </a:rPr>
              <a:t>Improvements</a:t>
            </a:r>
            <a:endParaRPr/>
          </a:p>
          <a:p>
            <a:pPr indent="0" lvl="0" marL="0" marR="0" rtl="0" algn="ctr">
              <a:lnSpc>
                <a:spcPct val="78986"/>
              </a:lnSpc>
              <a:spcBef>
                <a:spcPts val="0"/>
              </a:spcBef>
              <a:spcAft>
                <a:spcPts val="0"/>
              </a:spcAft>
              <a:buNone/>
            </a:pPr>
            <a:r>
              <a:rPr b="0" i="0" lang="en-US" sz="2289" u="none" cap="none" strike="noStrike">
                <a:solidFill>
                  <a:srgbClr val="FEFFFF"/>
                </a:solidFill>
                <a:latin typeface="Poppins Medium"/>
                <a:ea typeface="Poppins Medium"/>
                <a:cs typeface="Poppins Medium"/>
                <a:sym typeface="Poppins Medium"/>
              </a:rPr>
              <a:t>15 years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cxnSp>
        <p:nvCxnSpPr>
          <p:cNvPr id="284" name="Google Shape;284;p15"/>
          <p:cNvCxnSpPr/>
          <p:nvPr/>
        </p:nvCxnSpPr>
        <p:spPr>
          <a:xfrm>
            <a:off x="4929312" y="2053280"/>
            <a:ext cx="3546507" cy="0"/>
          </a:xfrm>
          <a:prstGeom prst="straightConnector1">
            <a:avLst/>
          </a:prstGeom>
          <a:noFill/>
          <a:ln cap="flat" cmpd="sng" w="57150">
            <a:solidFill>
              <a:srgbClr val="8A5335"/>
            </a:solidFill>
            <a:prstDash val="solid"/>
            <a:round/>
            <a:headEnd len="sm" w="sm" type="none"/>
            <a:tailEnd len="sm" w="sm" type="none"/>
          </a:ln>
        </p:spPr>
      </p:cxnSp>
      <p:sp>
        <p:nvSpPr>
          <p:cNvPr id="285" name="Google Shape;285;p15"/>
          <p:cNvSpPr/>
          <p:nvPr/>
        </p:nvSpPr>
        <p:spPr>
          <a:xfrm>
            <a:off x="9294780" y="834583"/>
            <a:ext cx="562156" cy="5646034"/>
          </a:xfrm>
          <a:custGeom>
            <a:rect b="b" l="l" r="r" t="t"/>
            <a:pathLst>
              <a:path extrusionOk="0" h="3581049" w="356553">
                <a:moveTo>
                  <a:pt x="0" y="0"/>
                </a:moveTo>
                <a:lnTo>
                  <a:pt x="356553" y="0"/>
                </a:lnTo>
                <a:lnTo>
                  <a:pt x="356553" y="3581049"/>
                </a:lnTo>
                <a:lnTo>
                  <a:pt x="0" y="3581049"/>
                </a:lnTo>
                <a:close/>
              </a:path>
            </a:pathLst>
          </a:custGeom>
          <a:solidFill>
            <a:srgbClr val="0E1D42"/>
          </a:solidFill>
          <a:ln>
            <a:noFill/>
          </a:ln>
        </p:spPr>
      </p:sp>
      <p:pic>
        <p:nvPicPr>
          <p:cNvPr id="286" name="Google Shape;286;p15"/>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287" name="Google Shape;287;p15"/>
          <p:cNvPicPr preferRelativeResize="0"/>
          <p:nvPr/>
        </p:nvPicPr>
        <p:blipFill rotWithShape="1">
          <a:blip r:embed="rId4">
            <a:alphaModFix/>
          </a:blip>
          <a:srcRect b="0" l="0" r="0" t="0"/>
          <a:stretch/>
        </p:blipFill>
        <p:spPr>
          <a:xfrm>
            <a:off x="510852" y="2523347"/>
            <a:ext cx="3603931" cy="3603931"/>
          </a:xfrm>
          <a:prstGeom prst="rect">
            <a:avLst/>
          </a:prstGeom>
          <a:noFill/>
          <a:ln>
            <a:noFill/>
          </a:ln>
        </p:spPr>
      </p:pic>
      <p:pic>
        <p:nvPicPr>
          <p:cNvPr id="288" name="Google Shape;288;p15"/>
          <p:cNvPicPr preferRelativeResize="0"/>
          <p:nvPr/>
        </p:nvPicPr>
        <p:blipFill rotWithShape="1">
          <a:blip r:embed="rId4">
            <a:alphaModFix/>
          </a:blip>
          <a:srcRect b="72732" l="0" r="0" t="0"/>
          <a:stretch/>
        </p:blipFill>
        <p:spPr>
          <a:xfrm>
            <a:off x="4596045" y="4076030"/>
            <a:ext cx="2880338" cy="785400"/>
          </a:xfrm>
          <a:prstGeom prst="rect">
            <a:avLst/>
          </a:prstGeom>
          <a:noFill/>
          <a:ln>
            <a:noFill/>
          </a:ln>
        </p:spPr>
      </p:pic>
      <p:pic>
        <p:nvPicPr>
          <p:cNvPr id="289" name="Google Shape;289;p15"/>
          <p:cNvPicPr preferRelativeResize="0"/>
          <p:nvPr/>
        </p:nvPicPr>
        <p:blipFill rotWithShape="1">
          <a:blip r:embed="rId5">
            <a:alphaModFix/>
          </a:blip>
          <a:srcRect b="0" l="0" r="41445" t="0"/>
          <a:stretch/>
        </p:blipFill>
        <p:spPr>
          <a:xfrm>
            <a:off x="4120841" y="4468730"/>
            <a:ext cx="1616942" cy="2309254"/>
          </a:xfrm>
          <a:prstGeom prst="rect">
            <a:avLst/>
          </a:prstGeom>
          <a:noFill/>
          <a:ln>
            <a:noFill/>
          </a:ln>
        </p:spPr>
      </p:pic>
      <p:sp>
        <p:nvSpPr>
          <p:cNvPr id="290" name="Google Shape;290;p15"/>
          <p:cNvSpPr txBox="1"/>
          <p:nvPr/>
        </p:nvSpPr>
        <p:spPr>
          <a:xfrm>
            <a:off x="506419" y="751022"/>
            <a:ext cx="6612288" cy="127368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3680" u="none" cap="none" strike="noStrike">
                <a:solidFill>
                  <a:srgbClr val="8A5335"/>
                </a:solidFill>
                <a:latin typeface="Montserrat ExtraBold"/>
                <a:ea typeface="Montserrat ExtraBold"/>
                <a:cs typeface="Montserrat ExtraBold"/>
                <a:sym typeface="Montserrat ExtraBold"/>
              </a:rPr>
              <a:t>BREAK OUT PERSONAL POROPERTY</a:t>
            </a:r>
            <a:endParaRPr/>
          </a:p>
        </p:txBody>
      </p:sp>
      <p:sp>
        <p:nvSpPr>
          <p:cNvPr id="291" name="Google Shape;291;p15"/>
          <p:cNvSpPr txBox="1"/>
          <p:nvPr/>
        </p:nvSpPr>
        <p:spPr>
          <a:xfrm>
            <a:off x="949017" y="2664608"/>
            <a:ext cx="2931365" cy="663450"/>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1" i="0" lang="en-US" sz="3879" u="none" cap="none" strike="noStrike">
                <a:solidFill>
                  <a:srgbClr val="FEFFFF"/>
                </a:solidFill>
                <a:latin typeface="Poppins"/>
                <a:ea typeface="Poppins"/>
                <a:cs typeface="Poppins"/>
                <a:sym typeface="Poppins"/>
              </a:rPr>
              <a:t>PROPERTY</a:t>
            </a:r>
            <a:endParaRPr/>
          </a:p>
        </p:txBody>
      </p:sp>
      <p:sp>
        <p:nvSpPr>
          <p:cNvPr id="292" name="Google Shape;292;p15"/>
          <p:cNvSpPr txBox="1"/>
          <p:nvPr/>
        </p:nvSpPr>
        <p:spPr>
          <a:xfrm>
            <a:off x="1388245" y="3893473"/>
            <a:ext cx="2562225" cy="851409"/>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79" u="sng" cap="none" strike="noStrike">
                <a:solidFill>
                  <a:srgbClr val="FEFFFF"/>
                </a:solidFill>
                <a:latin typeface="Poppins Medium"/>
                <a:ea typeface="Poppins Medium"/>
                <a:cs typeface="Poppins Medium"/>
                <a:sym typeface="Poppins Medium"/>
              </a:rPr>
              <a:t>Land</a:t>
            </a:r>
            <a:endParaRPr/>
          </a:p>
          <a:p>
            <a:pPr indent="0" lvl="0" marL="0" marR="0" rtl="0" algn="ctr">
              <a:lnSpc>
                <a:spcPct val="140016"/>
              </a:lnSpc>
              <a:spcBef>
                <a:spcPts val="0"/>
              </a:spcBef>
              <a:spcAft>
                <a:spcPts val="0"/>
              </a:spcAft>
              <a:buNone/>
            </a:pPr>
            <a:r>
              <a:rPr b="0" i="0" lang="en-US" sz="2479" u="none" cap="none" strike="noStrike">
                <a:solidFill>
                  <a:srgbClr val="FEFFFF"/>
                </a:solidFill>
                <a:latin typeface="Poppins Medium"/>
                <a:ea typeface="Poppins Medium"/>
                <a:cs typeface="Poppins Medium"/>
                <a:sym typeface="Poppins Medium"/>
              </a:rPr>
              <a:t>Not Depreciable</a:t>
            </a:r>
            <a:endParaRPr/>
          </a:p>
        </p:txBody>
      </p:sp>
      <p:sp>
        <p:nvSpPr>
          <p:cNvPr id="293" name="Google Shape;293;p15"/>
          <p:cNvSpPr txBox="1"/>
          <p:nvPr/>
        </p:nvSpPr>
        <p:spPr>
          <a:xfrm>
            <a:off x="1512493" y="5192556"/>
            <a:ext cx="2367889" cy="851409"/>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79" u="sng" cap="none" strike="noStrike">
                <a:solidFill>
                  <a:srgbClr val="FEFFFF"/>
                </a:solidFill>
                <a:latin typeface="Poppins Medium"/>
                <a:ea typeface="Poppins Medium"/>
                <a:cs typeface="Poppins Medium"/>
                <a:sym typeface="Poppins Medium"/>
              </a:rPr>
              <a:t>Improvements</a:t>
            </a:r>
            <a:endParaRPr/>
          </a:p>
          <a:p>
            <a:pPr indent="0" lvl="0" marL="0" marR="0" rtl="0" algn="ctr">
              <a:lnSpc>
                <a:spcPct val="140016"/>
              </a:lnSpc>
              <a:spcBef>
                <a:spcPts val="0"/>
              </a:spcBef>
              <a:spcAft>
                <a:spcPts val="0"/>
              </a:spcAft>
              <a:buNone/>
            </a:pPr>
            <a:r>
              <a:rPr b="0" i="0" lang="en-US" sz="2479" u="none" cap="none" strike="noStrike">
                <a:solidFill>
                  <a:srgbClr val="FEFFFF"/>
                </a:solidFill>
                <a:latin typeface="Poppins Medium"/>
                <a:ea typeface="Poppins Medium"/>
                <a:cs typeface="Poppins Medium"/>
                <a:sym typeface="Poppins Medium"/>
              </a:rPr>
              <a:t>27.5 - 39 years</a:t>
            </a:r>
            <a:endParaRPr/>
          </a:p>
        </p:txBody>
      </p:sp>
      <p:sp>
        <p:nvSpPr>
          <p:cNvPr id="294" name="Google Shape;294;p15"/>
          <p:cNvSpPr txBox="1"/>
          <p:nvPr/>
        </p:nvSpPr>
        <p:spPr>
          <a:xfrm>
            <a:off x="4687637" y="4019365"/>
            <a:ext cx="2655592" cy="842064"/>
          </a:xfrm>
          <a:prstGeom prst="rect">
            <a:avLst/>
          </a:prstGeom>
          <a:noFill/>
          <a:ln>
            <a:noFill/>
          </a:ln>
        </p:spPr>
        <p:txBody>
          <a:bodyPr anchorCtr="0" anchor="t" bIns="0" lIns="0" spcFirstLastPara="1" rIns="0" wrap="square" tIns="0">
            <a:spAutoFit/>
          </a:bodyPr>
          <a:lstStyle/>
          <a:p>
            <a:pPr indent="0" lvl="0" marL="0" marR="0" rtl="0" algn="ctr">
              <a:lnSpc>
                <a:spcPct val="177981"/>
              </a:lnSpc>
              <a:spcBef>
                <a:spcPts val="0"/>
              </a:spcBef>
              <a:spcAft>
                <a:spcPts val="0"/>
              </a:spcAft>
              <a:buNone/>
            </a:pPr>
            <a:r>
              <a:rPr b="0" i="0" lang="en-US" sz="2289" u="sng" cap="none" strike="noStrike">
                <a:solidFill>
                  <a:srgbClr val="FEFFFF"/>
                </a:solidFill>
                <a:latin typeface="Poppins Medium"/>
                <a:ea typeface="Poppins Medium"/>
                <a:cs typeface="Poppins Medium"/>
                <a:sym typeface="Poppins Medium"/>
              </a:rPr>
              <a:t>Components</a:t>
            </a:r>
            <a:endParaRPr/>
          </a:p>
          <a:p>
            <a:pPr indent="0" lvl="0" marL="0" marR="0" rtl="0" algn="ctr">
              <a:lnSpc>
                <a:spcPct val="78986"/>
              </a:lnSpc>
              <a:spcBef>
                <a:spcPts val="0"/>
              </a:spcBef>
              <a:spcAft>
                <a:spcPts val="0"/>
              </a:spcAft>
              <a:buNone/>
            </a:pPr>
            <a:r>
              <a:rPr b="0" i="0" lang="en-US" sz="2289" u="none" cap="none" strike="noStrike">
                <a:solidFill>
                  <a:srgbClr val="FEFFFF"/>
                </a:solidFill>
                <a:latin typeface="Poppins Medium"/>
                <a:ea typeface="Poppins Medium"/>
                <a:cs typeface="Poppins Medium"/>
                <a:sym typeface="Poppins Medium"/>
              </a:rPr>
              <a:t>27.5 years</a:t>
            </a:r>
            <a:endParaRPr/>
          </a:p>
        </p:txBody>
      </p:sp>
      <p:pic>
        <p:nvPicPr>
          <p:cNvPr id="295" name="Google Shape;295;p15"/>
          <p:cNvPicPr preferRelativeResize="0"/>
          <p:nvPr/>
        </p:nvPicPr>
        <p:blipFill rotWithShape="1">
          <a:blip r:embed="rId6">
            <a:alphaModFix/>
          </a:blip>
          <a:srcRect b="72732" l="0" r="0" t="0"/>
          <a:stretch/>
        </p:blipFill>
        <p:spPr>
          <a:xfrm>
            <a:off x="4596045" y="6385283"/>
            <a:ext cx="2880338" cy="785400"/>
          </a:xfrm>
          <a:prstGeom prst="rect">
            <a:avLst/>
          </a:prstGeom>
          <a:noFill/>
          <a:ln>
            <a:noFill/>
          </a:ln>
        </p:spPr>
      </p:pic>
      <p:sp>
        <p:nvSpPr>
          <p:cNvPr id="296" name="Google Shape;296;p15"/>
          <p:cNvSpPr txBox="1"/>
          <p:nvPr/>
        </p:nvSpPr>
        <p:spPr>
          <a:xfrm>
            <a:off x="4687637" y="6442919"/>
            <a:ext cx="2655592" cy="705654"/>
          </a:xfrm>
          <a:prstGeom prst="rect">
            <a:avLst/>
          </a:prstGeom>
          <a:noFill/>
          <a:ln>
            <a:noFill/>
          </a:ln>
        </p:spPr>
        <p:txBody>
          <a:bodyPr anchorCtr="0" anchor="t" bIns="0" lIns="0" spcFirstLastPara="1" rIns="0" wrap="square" tIns="0">
            <a:spAutoFit/>
          </a:bodyPr>
          <a:lstStyle/>
          <a:p>
            <a:pPr indent="0" lvl="0" marL="0" marR="0" rtl="0" algn="ctr">
              <a:lnSpc>
                <a:spcPct val="122979"/>
              </a:lnSpc>
              <a:spcBef>
                <a:spcPts val="0"/>
              </a:spcBef>
              <a:spcAft>
                <a:spcPts val="0"/>
              </a:spcAft>
              <a:buNone/>
            </a:pPr>
            <a:r>
              <a:rPr b="0" i="0" lang="en-US" sz="2289" u="sng" cap="none" strike="noStrike">
                <a:solidFill>
                  <a:srgbClr val="FEFFFF"/>
                </a:solidFill>
                <a:latin typeface="Poppins Medium"/>
                <a:ea typeface="Poppins Medium"/>
                <a:cs typeface="Poppins Medium"/>
                <a:sym typeface="Poppins Medium"/>
              </a:rPr>
              <a:t>Personal Property</a:t>
            </a:r>
            <a:endParaRPr/>
          </a:p>
          <a:p>
            <a:pPr indent="0" lvl="0" marL="0" marR="0" rtl="0" algn="ctr">
              <a:lnSpc>
                <a:spcPct val="122979"/>
              </a:lnSpc>
              <a:spcBef>
                <a:spcPts val="0"/>
              </a:spcBef>
              <a:spcAft>
                <a:spcPts val="0"/>
              </a:spcAft>
              <a:buNone/>
            </a:pPr>
            <a:r>
              <a:rPr b="0" i="0" lang="en-US" sz="2289" u="none" cap="none" strike="noStrike">
                <a:solidFill>
                  <a:srgbClr val="FEFFFF"/>
                </a:solidFill>
                <a:latin typeface="Poppins Medium"/>
                <a:ea typeface="Poppins Medium"/>
                <a:cs typeface="Poppins Medium"/>
                <a:sym typeface="Poppins Medium"/>
              </a:rPr>
              <a:t>5 years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cxnSp>
        <p:nvCxnSpPr>
          <p:cNvPr id="301" name="Google Shape;301;p16"/>
          <p:cNvCxnSpPr/>
          <p:nvPr/>
        </p:nvCxnSpPr>
        <p:spPr>
          <a:xfrm>
            <a:off x="5102672" y="1460547"/>
            <a:ext cx="3546507" cy="0"/>
          </a:xfrm>
          <a:prstGeom prst="straightConnector1">
            <a:avLst/>
          </a:prstGeom>
          <a:noFill/>
          <a:ln cap="flat" cmpd="sng" w="57150">
            <a:solidFill>
              <a:srgbClr val="0E1D42"/>
            </a:solidFill>
            <a:prstDash val="solid"/>
            <a:round/>
            <a:headEnd len="sm" w="sm" type="none"/>
            <a:tailEnd len="sm" w="sm" type="none"/>
          </a:ln>
        </p:spPr>
      </p:cxnSp>
      <p:sp>
        <p:nvSpPr>
          <p:cNvPr id="302" name="Google Shape;302;p16"/>
          <p:cNvSpPr/>
          <p:nvPr/>
        </p:nvSpPr>
        <p:spPr>
          <a:xfrm>
            <a:off x="9294780" y="834583"/>
            <a:ext cx="562156" cy="5646034"/>
          </a:xfrm>
          <a:custGeom>
            <a:rect b="b" l="l" r="r" t="t"/>
            <a:pathLst>
              <a:path extrusionOk="0" h="3581049" w="356553">
                <a:moveTo>
                  <a:pt x="0" y="0"/>
                </a:moveTo>
                <a:lnTo>
                  <a:pt x="356553" y="0"/>
                </a:lnTo>
                <a:lnTo>
                  <a:pt x="356553" y="3581049"/>
                </a:lnTo>
                <a:lnTo>
                  <a:pt x="0" y="3581049"/>
                </a:lnTo>
                <a:close/>
              </a:path>
            </a:pathLst>
          </a:custGeom>
          <a:solidFill>
            <a:srgbClr val="8A5335"/>
          </a:solidFill>
          <a:ln>
            <a:noFill/>
          </a:ln>
        </p:spPr>
      </p:sp>
      <p:pic>
        <p:nvPicPr>
          <p:cNvPr id="303" name="Google Shape;303;p16"/>
          <p:cNvPicPr preferRelativeResize="0"/>
          <p:nvPr/>
        </p:nvPicPr>
        <p:blipFill rotWithShape="1">
          <a:blip r:embed="rId3">
            <a:alphaModFix/>
          </a:blip>
          <a:srcRect b="0" l="33724" r="33723" t="0"/>
          <a:stretch/>
        </p:blipFill>
        <p:spPr>
          <a:xfrm>
            <a:off x="0" y="937646"/>
            <a:ext cx="4188879" cy="5646034"/>
          </a:xfrm>
          <a:prstGeom prst="rect">
            <a:avLst/>
          </a:prstGeom>
          <a:noFill/>
          <a:ln>
            <a:noFill/>
          </a:ln>
        </p:spPr>
      </p:pic>
      <p:sp>
        <p:nvSpPr>
          <p:cNvPr id="304" name="Google Shape;304;p16"/>
          <p:cNvSpPr txBox="1"/>
          <p:nvPr/>
        </p:nvSpPr>
        <p:spPr>
          <a:xfrm>
            <a:off x="4206711" y="165494"/>
            <a:ext cx="5088069" cy="1082704"/>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b="0" i="0" lang="en-US" sz="3123" u="none" cap="none" strike="noStrike">
                <a:solidFill>
                  <a:srgbClr val="0E1D42"/>
                </a:solidFill>
                <a:latin typeface="Montserrat ExtraBold"/>
                <a:ea typeface="Montserrat ExtraBold"/>
                <a:cs typeface="Montserrat ExtraBold"/>
                <a:sym typeface="Montserrat ExtraBold"/>
              </a:rPr>
              <a:t>PERSONAL PROPERTY EXAMPLES</a:t>
            </a:r>
            <a:endParaRPr/>
          </a:p>
        </p:txBody>
      </p:sp>
      <p:sp>
        <p:nvSpPr>
          <p:cNvPr id="305" name="Google Shape;305;p16"/>
          <p:cNvSpPr txBox="1"/>
          <p:nvPr/>
        </p:nvSpPr>
        <p:spPr>
          <a:xfrm>
            <a:off x="6728341" y="2337198"/>
            <a:ext cx="2293739" cy="3081758"/>
          </a:xfrm>
          <a:prstGeom prst="rect">
            <a:avLst/>
          </a:prstGeom>
          <a:noFill/>
          <a:ln>
            <a:noFill/>
          </a:ln>
        </p:spPr>
        <p:txBody>
          <a:bodyPr anchorCtr="0" anchor="t" bIns="0" lIns="0" spcFirstLastPara="1" rIns="0" wrap="square" tIns="0">
            <a:spAutoFit/>
          </a:bodyPr>
          <a:lstStyle/>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Security System</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Signage</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Stovetops</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Supp. Power</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Telephone</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Walls/Partitions</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Washer/Dryer</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Window Treats</a:t>
            </a:r>
            <a:endParaRPr/>
          </a:p>
        </p:txBody>
      </p:sp>
      <p:pic>
        <p:nvPicPr>
          <p:cNvPr id="306" name="Google Shape;306;p16"/>
          <p:cNvPicPr preferRelativeResize="0"/>
          <p:nvPr/>
        </p:nvPicPr>
        <p:blipFill rotWithShape="1">
          <a:blip r:embed="rId4">
            <a:alphaModFix/>
          </a:blip>
          <a:srcRect b="0" l="0" r="0" t="0"/>
          <a:stretch/>
        </p:blipFill>
        <p:spPr>
          <a:xfrm>
            <a:off x="318290" y="6106"/>
            <a:ext cx="2267108" cy="725414"/>
          </a:xfrm>
          <a:prstGeom prst="rect">
            <a:avLst/>
          </a:prstGeom>
          <a:noFill/>
          <a:ln>
            <a:noFill/>
          </a:ln>
        </p:spPr>
      </p:pic>
      <p:sp>
        <p:nvSpPr>
          <p:cNvPr id="307" name="Google Shape;307;p16"/>
          <p:cNvSpPr txBox="1"/>
          <p:nvPr/>
        </p:nvSpPr>
        <p:spPr>
          <a:xfrm>
            <a:off x="4582187" y="2337198"/>
            <a:ext cx="2293739" cy="3081758"/>
          </a:xfrm>
          <a:prstGeom prst="rect">
            <a:avLst/>
          </a:prstGeom>
          <a:noFill/>
          <a:ln>
            <a:noFill/>
          </a:ln>
        </p:spPr>
        <p:txBody>
          <a:bodyPr anchorCtr="0" anchor="t" bIns="0" lIns="0" spcFirstLastPara="1" rIns="0" wrap="square" tIns="0">
            <a:spAutoFit/>
          </a:bodyPr>
          <a:lstStyle/>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Cabinets</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Countertops</a:t>
            </a:r>
            <a:endParaRPr/>
          </a:p>
          <a:p>
            <a:pPr indent="-187831" lvl="1" marL="375663" marR="0" rtl="0" algn="just">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Carpeting</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Dishwasher</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Microwave</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Oven/Range</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PA/Sound</a:t>
            </a:r>
            <a:endParaRPr/>
          </a:p>
          <a:p>
            <a:pPr indent="-187831" lvl="1" marL="375663" marR="0" rtl="0" algn="l">
              <a:lnSpc>
                <a:spcPct val="178090"/>
              </a:lnSpc>
              <a:spcBef>
                <a:spcPts val="0"/>
              </a:spcBef>
              <a:spcAft>
                <a:spcPts val="0"/>
              </a:spcAft>
              <a:buClr>
                <a:srgbClr val="545454"/>
              </a:buClr>
              <a:buSzPts val="1739"/>
              <a:buFont typeface="Arial"/>
              <a:buChar char="•"/>
            </a:pPr>
            <a:r>
              <a:rPr b="0" i="0" lang="en-US" sz="1739" u="none" cap="none" strike="noStrike">
                <a:solidFill>
                  <a:srgbClr val="545454"/>
                </a:solidFill>
                <a:latin typeface="Poppins Medium"/>
                <a:ea typeface="Poppins Medium"/>
                <a:cs typeface="Poppins Medium"/>
                <a:sym typeface="Poppins Medium"/>
              </a:rPr>
              <a:t>Refrigerator</a:t>
            </a:r>
            <a:endParaRPr/>
          </a:p>
        </p:txBody>
      </p:sp>
      <p:cxnSp>
        <p:nvCxnSpPr>
          <p:cNvPr id="308" name="Google Shape;308;p16"/>
          <p:cNvCxnSpPr/>
          <p:nvPr/>
        </p:nvCxnSpPr>
        <p:spPr>
          <a:xfrm>
            <a:off x="5102672" y="6218977"/>
            <a:ext cx="3546507" cy="0"/>
          </a:xfrm>
          <a:prstGeom prst="straightConnector1">
            <a:avLst/>
          </a:prstGeom>
          <a:noFill/>
          <a:ln cap="flat" cmpd="sng" w="57150">
            <a:solidFill>
              <a:srgbClr val="0E1D42"/>
            </a:solidFill>
            <a:prstDash val="solid"/>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id="313" name="Google Shape;313;p17"/>
          <p:cNvPicPr preferRelativeResize="0"/>
          <p:nvPr/>
        </p:nvPicPr>
        <p:blipFill rotWithShape="1">
          <a:blip r:embed="rId3">
            <a:alphaModFix/>
          </a:blip>
          <a:srcRect b="34540" l="0" r="0" t="30855"/>
          <a:stretch/>
        </p:blipFill>
        <p:spPr>
          <a:xfrm>
            <a:off x="0" y="-240783"/>
            <a:ext cx="9830326" cy="1866633"/>
          </a:xfrm>
          <a:prstGeom prst="rect">
            <a:avLst/>
          </a:prstGeom>
          <a:noFill/>
          <a:ln>
            <a:noFill/>
          </a:ln>
        </p:spPr>
      </p:pic>
      <p:sp>
        <p:nvSpPr>
          <p:cNvPr id="314" name="Google Shape;314;p17"/>
          <p:cNvSpPr/>
          <p:nvPr/>
        </p:nvSpPr>
        <p:spPr>
          <a:xfrm>
            <a:off x="-110529" y="168338"/>
            <a:ext cx="10202374" cy="1247250"/>
          </a:xfrm>
          <a:custGeom>
            <a:rect b="b" l="l" r="r" t="t"/>
            <a:pathLst>
              <a:path extrusionOk="0" h="705511" w="5771001">
                <a:moveTo>
                  <a:pt x="0" y="0"/>
                </a:moveTo>
                <a:lnTo>
                  <a:pt x="5771001" y="0"/>
                </a:lnTo>
                <a:lnTo>
                  <a:pt x="5771001" y="705511"/>
                </a:lnTo>
                <a:lnTo>
                  <a:pt x="0" y="705511"/>
                </a:lnTo>
                <a:close/>
              </a:path>
            </a:pathLst>
          </a:custGeom>
          <a:solidFill>
            <a:srgbClr val="0E1D42"/>
          </a:solidFill>
          <a:ln>
            <a:noFill/>
          </a:ln>
        </p:spPr>
      </p:sp>
      <p:graphicFrame>
        <p:nvGraphicFramePr>
          <p:cNvPr id="315" name="Google Shape;315;p17"/>
          <p:cNvGraphicFramePr/>
          <p:nvPr/>
        </p:nvGraphicFramePr>
        <p:xfrm>
          <a:off x="669816" y="1824709"/>
          <a:ext cx="3000000" cy="3000000"/>
        </p:xfrm>
        <a:graphic>
          <a:graphicData uri="http://schemas.openxmlformats.org/drawingml/2006/table">
            <a:tbl>
              <a:tblPr>
                <a:noFill/>
                <a:tableStyleId>{A797ACBD-C2A1-4CAC-8567-76A7A12D9D43}</a:tableStyleId>
              </a:tblPr>
              <a:tblGrid>
                <a:gridCol w="4245375"/>
                <a:gridCol w="4220750"/>
              </a:tblGrid>
              <a:tr h="793400">
                <a:tc>
                  <a:txBody>
                    <a:bodyPr/>
                    <a:lstStyle/>
                    <a:p>
                      <a:pPr indent="0" lvl="0" marL="0" marR="0" rtl="0" algn="ctr">
                        <a:lnSpc>
                          <a:spcPct val="140018"/>
                        </a:lnSpc>
                        <a:spcBef>
                          <a:spcPts val="0"/>
                        </a:spcBef>
                        <a:spcAft>
                          <a:spcPts val="0"/>
                        </a:spcAft>
                        <a:buNone/>
                      </a:pPr>
                      <a:r>
                        <a:rPr lang="en-US" sz="2199" u="none" cap="none" strike="noStrike">
                          <a:solidFill>
                            <a:srgbClr val="FFFFFF"/>
                          </a:solidFill>
                          <a:latin typeface="Montserrat ExtraBold"/>
                          <a:ea typeface="Montserrat ExtraBold"/>
                          <a:cs typeface="Montserrat ExtraBold"/>
                          <a:sym typeface="Montserrat ExtraBold"/>
                        </a:rPr>
                        <a:t>Repairs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8B5336"/>
                    </a:solidFill>
                  </a:tcPr>
                </a:tc>
                <a:tc>
                  <a:txBody>
                    <a:bodyPr/>
                    <a:lstStyle/>
                    <a:p>
                      <a:pPr indent="0" lvl="0" marL="0" marR="0" rtl="0" algn="ctr">
                        <a:lnSpc>
                          <a:spcPct val="140018"/>
                        </a:lnSpc>
                        <a:spcBef>
                          <a:spcPts val="0"/>
                        </a:spcBef>
                        <a:spcAft>
                          <a:spcPts val="0"/>
                        </a:spcAft>
                        <a:buNone/>
                      </a:pPr>
                      <a:r>
                        <a:rPr lang="en-US" sz="2199" u="none" cap="none" strike="noStrike">
                          <a:solidFill>
                            <a:srgbClr val="FEFFFF"/>
                          </a:solidFill>
                          <a:latin typeface="Montserrat ExtraBold"/>
                          <a:ea typeface="Montserrat ExtraBold"/>
                          <a:cs typeface="Montserrat ExtraBold"/>
                          <a:sym typeface="Montserrat ExtraBold"/>
                        </a:rPr>
                        <a:t>Improvements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8B5336"/>
                    </a:solidFill>
                  </a:tcPr>
                </a:tc>
              </a:tr>
              <a:tr h="697800">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Deductible now</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Depreciable over time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965450">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Keep property in good operating condition</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Adapt property to new use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697800">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Don't add value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Add value to property</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697800">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Don't prolong property use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Prolong property use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1500775">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Paint</a:t>
                      </a:r>
                      <a:endParaRPr sz="1100" u="none" cap="none" strike="noStrike"/>
                    </a:p>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Plaster</a:t>
                      </a:r>
                      <a:endParaRPr/>
                    </a:p>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Repair Broken windows</a:t>
                      </a:r>
                      <a:endParaRPr/>
                    </a:p>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Fix gutter, floors, leaks</a:t>
                      </a:r>
                      <a:endParaRPr/>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Room addition</a:t>
                      </a:r>
                      <a:endParaRPr sz="1100" u="none" cap="none" strike="noStrike"/>
                    </a:p>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Upgrade appliances</a:t>
                      </a:r>
                      <a:endParaRPr/>
                    </a:p>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Landscaping</a:t>
                      </a:r>
                      <a:endParaRPr/>
                    </a:p>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Replace components</a:t>
                      </a:r>
                      <a:endParaRPr/>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316" name="Google Shape;316;p17"/>
          <p:cNvSpPr txBox="1"/>
          <p:nvPr/>
        </p:nvSpPr>
        <p:spPr>
          <a:xfrm>
            <a:off x="871455" y="444116"/>
            <a:ext cx="8264483" cy="629020"/>
          </a:xfrm>
          <a:prstGeom prst="rect">
            <a:avLst/>
          </a:prstGeom>
          <a:noFill/>
          <a:ln>
            <a:noFill/>
          </a:ln>
        </p:spPr>
        <p:txBody>
          <a:bodyPr anchorCtr="0" anchor="t" bIns="0" lIns="0" spcFirstLastPara="1" rIns="0" wrap="square" tIns="0">
            <a:spAutoFit/>
          </a:bodyPr>
          <a:lstStyle/>
          <a:p>
            <a:pPr indent="0" lvl="0" marL="0" marR="0" rtl="0" algn="ctr">
              <a:lnSpc>
                <a:spcPct val="140037"/>
              </a:lnSpc>
              <a:spcBef>
                <a:spcPts val="0"/>
              </a:spcBef>
              <a:spcAft>
                <a:spcPts val="0"/>
              </a:spcAft>
              <a:buNone/>
            </a:pPr>
            <a:r>
              <a:rPr b="0" i="0" lang="en-US" sz="3734" u="none" cap="none" strike="noStrike">
                <a:solidFill>
                  <a:srgbClr val="FFFFFF"/>
                </a:solidFill>
                <a:latin typeface="Montserrat ExtraBold"/>
                <a:ea typeface="Montserrat ExtraBold"/>
                <a:cs typeface="Montserrat ExtraBold"/>
                <a:sym typeface="Montserrat ExtraBold"/>
              </a:rPr>
              <a:t>REPAIRS VS. IMPROVEMENTS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id="321" name="Google Shape;321;p18"/>
          <p:cNvPicPr preferRelativeResize="0"/>
          <p:nvPr/>
        </p:nvPicPr>
        <p:blipFill rotWithShape="1">
          <a:blip r:embed="rId3">
            <a:alphaModFix/>
          </a:blip>
          <a:srcRect b="34540" l="0" r="0" t="30855"/>
          <a:stretch/>
        </p:blipFill>
        <p:spPr>
          <a:xfrm>
            <a:off x="0" y="-240783"/>
            <a:ext cx="9830326" cy="1866633"/>
          </a:xfrm>
          <a:prstGeom prst="rect">
            <a:avLst/>
          </a:prstGeom>
          <a:noFill/>
          <a:ln>
            <a:noFill/>
          </a:ln>
        </p:spPr>
      </p:pic>
      <p:sp>
        <p:nvSpPr>
          <p:cNvPr id="322" name="Google Shape;322;p18"/>
          <p:cNvSpPr/>
          <p:nvPr/>
        </p:nvSpPr>
        <p:spPr>
          <a:xfrm>
            <a:off x="-110529" y="168338"/>
            <a:ext cx="10202374" cy="1247250"/>
          </a:xfrm>
          <a:custGeom>
            <a:rect b="b" l="l" r="r" t="t"/>
            <a:pathLst>
              <a:path extrusionOk="0" h="705511" w="5771001">
                <a:moveTo>
                  <a:pt x="0" y="0"/>
                </a:moveTo>
                <a:lnTo>
                  <a:pt x="5771001" y="0"/>
                </a:lnTo>
                <a:lnTo>
                  <a:pt x="5771001" y="705511"/>
                </a:lnTo>
                <a:lnTo>
                  <a:pt x="0" y="705511"/>
                </a:lnTo>
                <a:close/>
              </a:path>
            </a:pathLst>
          </a:custGeom>
          <a:solidFill>
            <a:srgbClr val="0E1D42"/>
          </a:solidFill>
          <a:ln>
            <a:noFill/>
          </a:ln>
        </p:spPr>
      </p:sp>
      <p:graphicFrame>
        <p:nvGraphicFramePr>
          <p:cNvPr id="323" name="Google Shape;323;p18"/>
          <p:cNvGraphicFramePr/>
          <p:nvPr/>
        </p:nvGraphicFramePr>
        <p:xfrm>
          <a:off x="669816" y="1824709"/>
          <a:ext cx="3000000" cy="3000000"/>
        </p:xfrm>
        <a:graphic>
          <a:graphicData uri="http://schemas.openxmlformats.org/drawingml/2006/table">
            <a:tbl>
              <a:tblPr>
                <a:noFill/>
                <a:tableStyleId>{A797ACBD-C2A1-4CAC-8567-76A7A12D9D43}</a:tableStyleId>
              </a:tblPr>
              <a:tblGrid>
                <a:gridCol w="4245375"/>
                <a:gridCol w="4220750"/>
              </a:tblGrid>
              <a:tr h="793750">
                <a:tc>
                  <a:txBody>
                    <a:bodyPr/>
                    <a:lstStyle/>
                    <a:p>
                      <a:pPr indent="0" lvl="0" marL="0" marR="0" rtl="0" algn="ctr">
                        <a:lnSpc>
                          <a:spcPct val="140018"/>
                        </a:lnSpc>
                        <a:spcBef>
                          <a:spcPts val="0"/>
                        </a:spcBef>
                        <a:spcAft>
                          <a:spcPts val="0"/>
                        </a:spcAft>
                        <a:buNone/>
                      </a:pPr>
                      <a:r>
                        <a:rPr lang="en-US" sz="2199" u="none" cap="none" strike="noStrike">
                          <a:solidFill>
                            <a:srgbClr val="FFFFFF"/>
                          </a:solidFill>
                          <a:latin typeface="Montserrat ExtraBold"/>
                          <a:ea typeface="Montserrat ExtraBold"/>
                          <a:cs typeface="Montserrat ExtraBold"/>
                          <a:sym typeface="Montserrat ExtraBold"/>
                        </a:rPr>
                        <a:t>Investors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8B5336"/>
                    </a:solidFill>
                  </a:tcPr>
                </a:tc>
                <a:tc>
                  <a:txBody>
                    <a:bodyPr/>
                    <a:lstStyle/>
                    <a:p>
                      <a:pPr indent="0" lvl="0" marL="0" marR="0" rtl="0" algn="ctr">
                        <a:lnSpc>
                          <a:spcPct val="140018"/>
                        </a:lnSpc>
                        <a:spcBef>
                          <a:spcPts val="0"/>
                        </a:spcBef>
                        <a:spcAft>
                          <a:spcPts val="0"/>
                        </a:spcAft>
                        <a:buNone/>
                      </a:pPr>
                      <a:r>
                        <a:rPr lang="en-US" sz="2199" u="none" cap="none" strike="noStrike">
                          <a:solidFill>
                            <a:srgbClr val="FEFFFF"/>
                          </a:solidFill>
                          <a:latin typeface="Montserrat ExtraBold"/>
                          <a:ea typeface="Montserrat ExtraBold"/>
                          <a:cs typeface="Montserrat ExtraBold"/>
                          <a:sym typeface="Montserrat ExtraBold"/>
                        </a:rPr>
                        <a:t>Dealers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8B5336"/>
                    </a:solidFill>
                  </a:tcPr>
                </a:tc>
              </a:tr>
              <a:tr h="965875">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Buy as long-term investment</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Buy with intent to resell in ordinary course of business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914050">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Avoid self-employment tax</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Pay self-employment tax</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698125">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Depreciation deductions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No depreciation deductions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698125">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Capital gains</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Ordinary income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698125">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1031 Exchange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161925" lvl="1" marL="323850" marR="0" rtl="0" algn="l">
                        <a:lnSpc>
                          <a:spcPct val="140000"/>
                        </a:lnSpc>
                        <a:spcBef>
                          <a:spcPts val="0"/>
                        </a:spcBef>
                        <a:spcAft>
                          <a:spcPts val="0"/>
                        </a:spcAft>
                        <a:buClr>
                          <a:srgbClr val="000000"/>
                        </a:buClr>
                        <a:buSzPts val="1500"/>
                        <a:buFont typeface="Arial"/>
                        <a:buChar char="•"/>
                      </a:pPr>
                      <a:r>
                        <a:rPr lang="en-US" sz="1500" u="none" cap="none" strike="noStrike">
                          <a:solidFill>
                            <a:srgbClr val="000000"/>
                          </a:solidFill>
                          <a:latin typeface="Poppins Medium"/>
                          <a:ea typeface="Poppins Medium"/>
                          <a:cs typeface="Poppins Medium"/>
                          <a:sym typeface="Poppins Medium"/>
                        </a:rPr>
                        <a:t>No 1031 exchange</a:t>
                      </a:r>
                      <a:endParaRPr sz="1100" u="none" cap="none" strike="noStrike"/>
                    </a:p>
                  </a:txBody>
                  <a:tcPr marT="161925" marB="161925" marR="161925" marL="1619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324" name="Google Shape;324;p18"/>
          <p:cNvSpPr txBox="1"/>
          <p:nvPr/>
        </p:nvSpPr>
        <p:spPr>
          <a:xfrm>
            <a:off x="871455" y="444116"/>
            <a:ext cx="8264483" cy="629020"/>
          </a:xfrm>
          <a:prstGeom prst="rect">
            <a:avLst/>
          </a:prstGeom>
          <a:noFill/>
          <a:ln>
            <a:noFill/>
          </a:ln>
        </p:spPr>
        <p:txBody>
          <a:bodyPr anchorCtr="0" anchor="t" bIns="0" lIns="0" spcFirstLastPara="1" rIns="0" wrap="square" tIns="0">
            <a:spAutoFit/>
          </a:bodyPr>
          <a:lstStyle/>
          <a:p>
            <a:pPr indent="0" lvl="0" marL="0" marR="0" rtl="0" algn="ctr">
              <a:lnSpc>
                <a:spcPct val="140037"/>
              </a:lnSpc>
              <a:spcBef>
                <a:spcPts val="0"/>
              </a:spcBef>
              <a:spcAft>
                <a:spcPts val="0"/>
              </a:spcAft>
              <a:buNone/>
            </a:pPr>
            <a:r>
              <a:rPr b="0" i="0" lang="en-US" sz="3734" u="none" cap="none" strike="noStrike">
                <a:solidFill>
                  <a:srgbClr val="FFFFFF"/>
                </a:solidFill>
                <a:latin typeface="Montserrat ExtraBold"/>
                <a:ea typeface="Montserrat ExtraBold"/>
                <a:cs typeface="Montserrat ExtraBold"/>
                <a:sym typeface="Montserrat ExtraBold"/>
              </a:rPr>
              <a:t>INVESTORS VS. DEALERS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19"/>
          <p:cNvPicPr preferRelativeResize="0"/>
          <p:nvPr/>
        </p:nvPicPr>
        <p:blipFill rotWithShape="1">
          <a:blip r:embed="rId3">
            <a:alphaModFix/>
          </a:blip>
          <a:srcRect b="0" l="13500" r="13500" t="0"/>
          <a:stretch/>
        </p:blipFill>
        <p:spPr>
          <a:xfrm>
            <a:off x="0" y="0"/>
            <a:ext cx="9753600" cy="7315200"/>
          </a:xfrm>
          <a:prstGeom prst="rect">
            <a:avLst/>
          </a:prstGeom>
          <a:noFill/>
          <a:ln>
            <a:noFill/>
          </a:ln>
        </p:spPr>
      </p:pic>
      <p:sp>
        <p:nvSpPr>
          <p:cNvPr id="330" name="Google Shape;330;p19"/>
          <p:cNvSpPr/>
          <p:nvPr/>
        </p:nvSpPr>
        <p:spPr>
          <a:xfrm>
            <a:off x="-183688" y="2752945"/>
            <a:ext cx="10120975" cy="1809310"/>
          </a:xfrm>
          <a:custGeom>
            <a:rect b="b" l="l" r="r" t="t"/>
            <a:pathLst>
              <a:path extrusionOk="0" h="799132" w="4470210">
                <a:moveTo>
                  <a:pt x="0" y="0"/>
                </a:moveTo>
                <a:lnTo>
                  <a:pt x="4470210" y="0"/>
                </a:lnTo>
                <a:lnTo>
                  <a:pt x="4470210" y="799132"/>
                </a:lnTo>
                <a:lnTo>
                  <a:pt x="0" y="799132"/>
                </a:lnTo>
                <a:close/>
              </a:path>
            </a:pathLst>
          </a:custGeom>
          <a:solidFill>
            <a:srgbClr val="18445D"/>
          </a:solidFill>
          <a:ln>
            <a:noFill/>
          </a:ln>
        </p:spPr>
      </p:sp>
      <p:sp>
        <p:nvSpPr>
          <p:cNvPr id="331" name="Google Shape;331;p19"/>
          <p:cNvSpPr txBox="1"/>
          <p:nvPr/>
        </p:nvSpPr>
        <p:spPr>
          <a:xfrm>
            <a:off x="548640" y="3030078"/>
            <a:ext cx="8656320" cy="1227979"/>
          </a:xfrm>
          <a:prstGeom prst="rect">
            <a:avLst/>
          </a:prstGeom>
          <a:noFill/>
          <a:ln>
            <a:noFill/>
          </a:ln>
        </p:spPr>
        <p:txBody>
          <a:bodyPr anchorCtr="0" anchor="t" bIns="0" lIns="0" spcFirstLastPara="1" rIns="0" wrap="square" tIns="0">
            <a:spAutoFit/>
          </a:bodyPr>
          <a:lstStyle/>
          <a:p>
            <a:pPr indent="0" lvl="0" marL="0" marR="0" rtl="0" algn="ctr">
              <a:lnSpc>
                <a:spcPct val="123994"/>
              </a:lnSpc>
              <a:spcBef>
                <a:spcPts val="0"/>
              </a:spcBef>
              <a:spcAft>
                <a:spcPts val="0"/>
              </a:spcAft>
              <a:buNone/>
            </a:pPr>
            <a:r>
              <a:rPr b="0" i="0" lang="en-US" sz="7881" u="none" cap="none" strike="noStrike">
                <a:solidFill>
                  <a:srgbClr val="FFFFFF"/>
                </a:solidFill>
                <a:latin typeface="Montserrat ExtraBold"/>
                <a:ea typeface="Montserrat ExtraBold"/>
                <a:cs typeface="Montserrat ExtraBold"/>
                <a:sym typeface="Montserrat ExtraBold"/>
              </a:rPr>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grpSp>
        <p:nvGrpSpPr>
          <p:cNvPr id="96" name="Google Shape;96;p2"/>
          <p:cNvGrpSpPr/>
          <p:nvPr/>
        </p:nvGrpSpPr>
        <p:grpSpPr>
          <a:xfrm>
            <a:off x="-121166" y="5477623"/>
            <a:ext cx="6019745" cy="884617"/>
            <a:chOff x="0" y="0"/>
            <a:chExt cx="8026328" cy="1179489"/>
          </a:xfrm>
        </p:grpSpPr>
        <p:sp>
          <p:nvSpPr>
            <p:cNvPr id="97" name="Google Shape;97;p2"/>
            <p:cNvSpPr/>
            <p:nvPr/>
          </p:nvSpPr>
          <p:spPr>
            <a:xfrm>
              <a:off x="0" y="0"/>
              <a:ext cx="7231826" cy="1179489"/>
            </a:xfrm>
            <a:custGeom>
              <a:rect b="b" l="l" r="r" t="t"/>
              <a:pathLst>
                <a:path extrusionOk="0" h="561077" w="3440139">
                  <a:moveTo>
                    <a:pt x="0" y="0"/>
                  </a:moveTo>
                  <a:lnTo>
                    <a:pt x="3440139" y="0"/>
                  </a:lnTo>
                  <a:lnTo>
                    <a:pt x="3440139" y="561077"/>
                  </a:lnTo>
                  <a:lnTo>
                    <a:pt x="0" y="561077"/>
                  </a:lnTo>
                  <a:close/>
                </a:path>
              </a:pathLst>
            </a:custGeom>
            <a:solidFill>
              <a:srgbClr val="8B5336"/>
            </a:solidFill>
            <a:ln>
              <a:noFill/>
            </a:ln>
          </p:spPr>
        </p:sp>
        <p:cxnSp>
          <p:nvCxnSpPr>
            <p:cNvPr id="98" name="Google Shape;98;p2"/>
            <p:cNvCxnSpPr/>
            <p:nvPr/>
          </p:nvCxnSpPr>
          <p:spPr>
            <a:xfrm>
              <a:off x="2788028" y="577926"/>
              <a:ext cx="5238300" cy="0"/>
            </a:xfrm>
            <a:prstGeom prst="straightConnector1">
              <a:avLst/>
            </a:prstGeom>
            <a:noFill/>
            <a:ln cap="flat" cmpd="sng" w="76200">
              <a:solidFill>
                <a:srgbClr val="FFFFFF"/>
              </a:solidFill>
              <a:prstDash val="solid"/>
              <a:round/>
              <a:headEnd len="sm" w="sm" type="none"/>
              <a:tailEnd len="sm" w="sm" type="none"/>
            </a:ln>
          </p:spPr>
        </p:cxnSp>
      </p:grpSp>
      <p:sp>
        <p:nvSpPr>
          <p:cNvPr id="99" name="Google Shape;99;p2"/>
          <p:cNvSpPr/>
          <p:nvPr/>
        </p:nvSpPr>
        <p:spPr>
          <a:xfrm>
            <a:off x="4241342" y="742184"/>
            <a:ext cx="5703220" cy="5703220"/>
          </a:xfrm>
          <a:custGeom>
            <a:rect b="b" l="l" r="r" t="t"/>
            <a:pathLst>
              <a:path extrusionOk="0" h="6540754" w="6540754">
                <a:moveTo>
                  <a:pt x="6540754" y="0"/>
                </a:moveTo>
                <a:lnTo>
                  <a:pt x="0" y="6540754"/>
                </a:lnTo>
                <a:lnTo>
                  <a:pt x="6540754" y="6540754"/>
                </a:lnTo>
                <a:close/>
              </a:path>
            </a:pathLst>
          </a:custGeom>
          <a:blipFill rotWithShape="1">
            <a:blip r:embed="rId3">
              <a:alphaModFix/>
            </a:blip>
            <a:stretch>
              <a:fillRect b="-4604" l="-56805" r="-3762" t="-2574"/>
            </a:stretch>
          </a:blipFill>
          <a:ln>
            <a:noFill/>
          </a:ln>
        </p:spPr>
      </p:sp>
      <p:cxnSp>
        <p:nvCxnSpPr>
          <p:cNvPr id="100" name="Google Shape;100;p2"/>
          <p:cNvCxnSpPr/>
          <p:nvPr/>
        </p:nvCxnSpPr>
        <p:spPr>
          <a:xfrm>
            <a:off x="1604184" y="1758402"/>
            <a:ext cx="3338670" cy="0"/>
          </a:xfrm>
          <a:prstGeom prst="straightConnector1">
            <a:avLst/>
          </a:prstGeom>
          <a:noFill/>
          <a:ln cap="flat" cmpd="sng" w="57150">
            <a:solidFill>
              <a:srgbClr val="0E1D42"/>
            </a:solidFill>
            <a:prstDash val="solid"/>
            <a:round/>
            <a:headEnd len="sm" w="sm" type="none"/>
            <a:tailEnd len="sm" w="sm" type="none"/>
          </a:ln>
        </p:spPr>
      </p:cxnSp>
      <p:pic>
        <p:nvPicPr>
          <p:cNvPr id="101" name="Google Shape;101;p2"/>
          <p:cNvPicPr preferRelativeResize="0"/>
          <p:nvPr/>
        </p:nvPicPr>
        <p:blipFill rotWithShape="1">
          <a:blip r:embed="rId4">
            <a:alphaModFix/>
          </a:blip>
          <a:srcRect b="0" l="0" r="0" t="0"/>
          <a:stretch/>
        </p:blipFill>
        <p:spPr>
          <a:xfrm>
            <a:off x="731520" y="974723"/>
            <a:ext cx="755104" cy="755104"/>
          </a:xfrm>
          <a:prstGeom prst="rect">
            <a:avLst/>
          </a:prstGeom>
          <a:noFill/>
          <a:ln>
            <a:noFill/>
          </a:ln>
        </p:spPr>
      </p:pic>
      <p:sp>
        <p:nvSpPr>
          <p:cNvPr id="102" name="Google Shape;102;p2"/>
          <p:cNvSpPr txBox="1"/>
          <p:nvPr/>
        </p:nvSpPr>
        <p:spPr>
          <a:xfrm>
            <a:off x="548640" y="1916251"/>
            <a:ext cx="4956332" cy="3250310"/>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0" i="0" lang="en-US" sz="1440" u="none" cap="none" strike="noStrike">
                <a:solidFill>
                  <a:srgbClr val="000000"/>
                </a:solidFill>
                <a:latin typeface="Poppins Light"/>
                <a:ea typeface="Poppins Light"/>
                <a:cs typeface="Poppins Light"/>
                <a:sym typeface="Poppins Light"/>
              </a:rPr>
              <a:t>Belshaw Accounting and Tax Services, based in Tampa Bay, Florida, provides fully virtual services to small business owners throughout the United States. We handle bookkeeping, accounting, payroll, business taxes, and more.</a:t>
            </a:r>
            <a:endParaRPr/>
          </a:p>
          <a:p>
            <a:pPr indent="0" lvl="0" marL="0" marR="0" rtl="0" algn="l">
              <a:lnSpc>
                <a:spcPct val="200000"/>
              </a:lnSpc>
              <a:spcBef>
                <a:spcPts val="0"/>
              </a:spcBef>
              <a:spcAft>
                <a:spcPts val="0"/>
              </a:spcAft>
              <a:buNone/>
            </a:pPr>
            <a:r>
              <a:t/>
            </a:r>
            <a:endParaRPr b="0" i="0" sz="1440" u="none" cap="none" strike="noStrike">
              <a:solidFill>
                <a:srgbClr val="000000"/>
              </a:solidFill>
              <a:latin typeface="Poppins Light"/>
              <a:ea typeface="Poppins Light"/>
              <a:cs typeface="Poppins Light"/>
              <a:sym typeface="Poppins Light"/>
            </a:endParaRPr>
          </a:p>
          <a:p>
            <a:pPr indent="0" lvl="0" marL="0" marR="0" rtl="0" algn="l">
              <a:lnSpc>
                <a:spcPct val="200000"/>
              </a:lnSpc>
              <a:spcBef>
                <a:spcPts val="0"/>
              </a:spcBef>
              <a:spcAft>
                <a:spcPts val="0"/>
              </a:spcAft>
              <a:buNone/>
            </a:pPr>
            <a:r>
              <a:rPr b="0" i="0" lang="en-US" sz="1440" u="none" cap="none" strike="noStrike">
                <a:solidFill>
                  <a:srgbClr val="000000"/>
                </a:solidFill>
                <a:latin typeface="Poppins Light"/>
                <a:ea typeface="Poppins Light"/>
                <a:cs typeface="Poppins Light"/>
                <a:sym typeface="Poppins Light"/>
              </a:rPr>
              <a:t>At Belshaw Accounting and Tax Services, we believe that your small business deserves services that will help you thrive.</a:t>
            </a:r>
            <a:endParaRPr/>
          </a:p>
        </p:txBody>
      </p:sp>
      <p:sp>
        <p:nvSpPr>
          <p:cNvPr id="103" name="Google Shape;103;p2"/>
          <p:cNvSpPr txBox="1"/>
          <p:nvPr/>
        </p:nvSpPr>
        <p:spPr>
          <a:xfrm>
            <a:off x="1604184" y="828675"/>
            <a:ext cx="3488864" cy="817245"/>
          </a:xfrm>
          <a:prstGeom prst="rect">
            <a:avLst/>
          </a:prstGeom>
          <a:noFill/>
          <a:ln>
            <a:noFill/>
          </a:ln>
        </p:spPr>
        <p:txBody>
          <a:bodyPr anchorCtr="0" anchor="t" bIns="0" lIns="0" spcFirstLastPara="1" rIns="0" wrap="square" tIns="0">
            <a:spAutoFit/>
          </a:bodyPr>
          <a:lstStyle/>
          <a:p>
            <a:pPr indent="0" lvl="0" marL="0" marR="0" rtl="0" algn="l">
              <a:lnSpc>
                <a:spcPct val="139979"/>
              </a:lnSpc>
              <a:spcBef>
                <a:spcPts val="0"/>
              </a:spcBef>
              <a:spcAft>
                <a:spcPts val="0"/>
              </a:spcAft>
              <a:buNone/>
            </a:pPr>
            <a:r>
              <a:rPr b="0" i="0" lang="en-US" sz="4800" u="none" cap="none" strike="noStrike">
                <a:solidFill>
                  <a:srgbClr val="101010"/>
                </a:solidFill>
                <a:latin typeface="Montserrat ExtraBold"/>
                <a:ea typeface="Montserrat ExtraBold"/>
                <a:cs typeface="Montserrat ExtraBold"/>
                <a:sym typeface="Montserrat ExtraBold"/>
              </a:rPr>
              <a:t>ABOUT US</a:t>
            </a:r>
            <a:endParaRPr/>
          </a:p>
        </p:txBody>
      </p:sp>
      <p:sp>
        <p:nvSpPr>
          <p:cNvPr id="104" name="Google Shape;104;p2"/>
          <p:cNvSpPr txBox="1"/>
          <p:nvPr/>
        </p:nvSpPr>
        <p:spPr>
          <a:xfrm>
            <a:off x="548640" y="5727065"/>
            <a:ext cx="1375495" cy="324230"/>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0" i="0" lang="en-US" sz="1440" u="none" cap="none" strike="noStrike">
                <a:solidFill>
                  <a:srgbClr val="FFFFFF"/>
                </a:solidFill>
                <a:latin typeface="Poppins Light"/>
                <a:ea typeface="Poppins Light"/>
                <a:cs typeface="Poppins Light"/>
                <a:sym typeface="Poppins Light"/>
              </a:rPr>
              <a:t>Since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grpSp>
        <p:nvGrpSpPr>
          <p:cNvPr id="109" name="Google Shape;109;p3"/>
          <p:cNvGrpSpPr/>
          <p:nvPr/>
        </p:nvGrpSpPr>
        <p:grpSpPr>
          <a:xfrm>
            <a:off x="-39593" y="832162"/>
            <a:ext cx="9832787" cy="1804497"/>
            <a:chOff x="0" y="0"/>
            <a:chExt cx="13110382" cy="2405997"/>
          </a:xfrm>
        </p:grpSpPr>
        <p:sp>
          <p:nvSpPr>
            <p:cNvPr id="110" name="Google Shape;110;p3"/>
            <p:cNvSpPr/>
            <p:nvPr/>
          </p:nvSpPr>
          <p:spPr>
            <a:xfrm>
              <a:off x="0" y="0"/>
              <a:ext cx="13110382" cy="2405997"/>
            </a:xfrm>
            <a:custGeom>
              <a:rect b="b" l="l" r="r" t="t"/>
              <a:pathLst>
                <a:path extrusionOk="0" h="1144519" w="6236536">
                  <a:moveTo>
                    <a:pt x="0" y="0"/>
                  </a:moveTo>
                  <a:lnTo>
                    <a:pt x="6236536" y="0"/>
                  </a:lnTo>
                  <a:lnTo>
                    <a:pt x="6236536" y="1144519"/>
                  </a:lnTo>
                  <a:lnTo>
                    <a:pt x="0" y="1144519"/>
                  </a:lnTo>
                  <a:close/>
                </a:path>
              </a:pathLst>
            </a:custGeom>
            <a:solidFill>
              <a:srgbClr val="0F1E42"/>
            </a:solidFill>
            <a:ln>
              <a:noFill/>
            </a:ln>
          </p:spPr>
        </p:sp>
        <p:cxnSp>
          <p:nvCxnSpPr>
            <p:cNvPr id="111" name="Google Shape;111;p3"/>
            <p:cNvCxnSpPr/>
            <p:nvPr/>
          </p:nvCxnSpPr>
          <p:spPr>
            <a:xfrm>
              <a:off x="8485851" y="1217184"/>
              <a:ext cx="4624531" cy="0"/>
            </a:xfrm>
            <a:prstGeom prst="straightConnector1">
              <a:avLst/>
            </a:prstGeom>
            <a:noFill/>
            <a:ln cap="flat" cmpd="sng" w="81275">
              <a:solidFill>
                <a:srgbClr val="FFFFFF"/>
              </a:solidFill>
              <a:prstDash val="solid"/>
              <a:round/>
              <a:headEnd len="sm" w="sm" type="none"/>
              <a:tailEnd len="sm" w="sm" type="none"/>
            </a:ln>
          </p:spPr>
        </p:cxnSp>
      </p:grpSp>
      <p:pic>
        <p:nvPicPr>
          <p:cNvPr id="112" name="Google Shape;112;p3"/>
          <p:cNvPicPr preferRelativeResize="0"/>
          <p:nvPr/>
        </p:nvPicPr>
        <p:blipFill rotWithShape="1">
          <a:blip r:embed="rId3">
            <a:alphaModFix/>
          </a:blip>
          <a:srcRect b="0" l="9009" r="1534" t="1457"/>
          <a:stretch/>
        </p:blipFill>
        <p:spPr>
          <a:xfrm>
            <a:off x="5501319" y="3285863"/>
            <a:ext cx="4331467" cy="3184961"/>
          </a:xfrm>
          <a:prstGeom prst="rect">
            <a:avLst/>
          </a:prstGeom>
          <a:noFill/>
          <a:ln>
            <a:noFill/>
          </a:ln>
        </p:spPr>
      </p:pic>
      <p:cxnSp>
        <p:nvCxnSpPr>
          <p:cNvPr id="113" name="Google Shape;113;p3"/>
          <p:cNvCxnSpPr/>
          <p:nvPr/>
        </p:nvCxnSpPr>
        <p:spPr>
          <a:xfrm>
            <a:off x="625897" y="6184668"/>
            <a:ext cx="1651893" cy="0"/>
          </a:xfrm>
          <a:prstGeom prst="straightConnector1">
            <a:avLst/>
          </a:prstGeom>
          <a:noFill/>
          <a:ln cap="flat" cmpd="sng" w="57150">
            <a:solidFill>
              <a:srgbClr val="8B5336"/>
            </a:solidFill>
            <a:prstDash val="solid"/>
            <a:round/>
            <a:headEnd len="sm" w="sm" type="none"/>
            <a:tailEnd len="sm" w="sm" type="none"/>
          </a:ln>
        </p:spPr>
      </p:cxnSp>
      <p:pic>
        <p:nvPicPr>
          <p:cNvPr id="114" name="Google Shape;114;p3"/>
          <p:cNvPicPr preferRelativeResize="0"/>
          <p:nvPr/>
        </p:nvPicPr>
        <p:blipFill rotWithShape="1">
          <a:blip r:embed="rId4">
            <a:alphaModFix/>
          </a:blip>
          <a:srcRect b="0" l="0" r="0" t="0"/>
          <a:stretch/>
        </p:blipFill>
        <p:spPr>
          <a:xfrm>
            <a:off x="318290" y="6106"/>
            <a:ext cx="2267108" cy="725414"/>
          </a:xfrm>
          <a:prstGeom prst="rect">
            <a:avLst/>
          </a:prstGeom>
          <a:noFill/>
          <a:ln>
            <a:noFill/>
          </a:ln>
        </p:spPr>
      </p:pic>
      <p:sp>
        <p:nvSpPr>
          <p:cNvPr id="115" name="Google Shape;115;p3"/>
          <p:cNvSpPr txBox="1"/>
          <p:nvPr/>
        </p:nvSpPr>
        <p:spPr>
          <a:xfrm>
            <a:off x="431924" y="856206"/>
            <a:ext cx="5955277" cy="1670685"/>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0" i="0" lang="en-US" sz="4799" u="none" cap="none" strike="noStrike">
                <a:solidFill>
                  <a:srgbClr val="FFFFFF"/>
                </a:solidFill>
                <a:latin typeface="Montserrat ExtraBold"/>
                <a:ea typeface="Montserrat ExtraBold"/>
                <a:cs typeface="Montserrat ExtraBold"/>
                <a:sym typeface="Montserrat ExtraBold"/>
              </a:rPr>
              <a:t>THE ''SECRET'' TO BEATING THE IRS</a:t>
            </a:r>
            <a:endParaRPr/>
          </a:p>
        </p:txBody>
      </p:sp>
      <p:sp>
        <p:nvSpPr>
          <p:cNvPr id="116" name="Google Shape;116;p3"/>
          <p:cNvSpPr txBox="1"/>
          <p:nvPr/>
        </p:nvSpPr>
        <p:spPr>
          <a:xfrm>
            <a:off x="431924" y="2923796"/>
            <a:ext cx="4498149" cy="3545587"/>
          </a:xfrm>
          <a:prstGeom prst="rect">
            <a:avLst/>
          </a:prstGeom>
          <a:noFill/>
          <a:ln>
            <a:noFill/>
          </a:ln>
        </p:spPr>
        <p:txBody>
          <a:bodyPr anchorCtr="0" anchor="t" bIns="0" lIns="0" spcFirstLastPara="1" rIns="0" wrap="square" tIns="0">
            <a:spAutoFit/>
          </a:bodyPr>
          <a:lstStyle/>
          <a:p>
            <a:pPr indent="0" lvl="0" marL="0" marR="0" rtl="0" algn="l">
              <a:lnSpc>
                <a:spcPct val="200049"/>
              </a:lnSpc>
              <a:spcBef>
                <a:spcPts val="0"/>
              </a:spcBef>
              <a:spcAft>
                <a:spcPts val="0"/>
              </a:spcAft>
              <a:buNone/>
            </a:pPr>
            <a:r>
              <a:rPr b="0" i="0" lang="en-US" sz="2039" u="none" cap="none" strike="noStrike">
                <a:solidFill>
                  <a:srgbClr val="000000"/>
                </a:solidFill>
                <a:latin typeface="Poppins Light"/>
                <a:ea typeface="Poppins Light"/>
                <a:cs typeface="Poppins Light"/>
                <a:sym typeface="Poppins Light"/>
              </a:rPr>
              <a:t>"There is nothing wrong with a strategy to avoid the payment of taxes. The Internal Revenue Code doesn't prevent that".</a:t>
            </a:r>
            <a:endParaRPr/>
          </a:p>
          <a:p>
            <a:pPr indent="0" lvl="0" marL="0" marR="0" rtl="0" algn="l">
              <a:lnSpc>
                <a:spcPct val="200049"/>
              </a:lnSpc>
              <a:spcBef>
                <a:spcPts val="0"/>
              </a:spcBef>
              <a:spcAft>
                <a:spcPts val="0"/>
              </a:spcAft>
              <a:buNone/>
            </a:pPr>
            <a:r>
              <a:t/>
            </a:r>
            <a:endParaRPr b="0" i="0" sz="2039" u="none" cap="none" strike="noStrike">
              <a:solidFill>
                <a:srgbClr val="000000"/>
              </a:solidFill>
              <a:latin typeface="Poppins Light"/>
              <a:ea typeface="Poppins Light"/>
              <a:cs typeface="Poppins Light"/>
              <a:sym typeface="Poppins Light"/>
            </a:endParaRPr>
          </a:p>
          <a:p>
            <a:pPr indent="0" lvl="0" marL="0" marR="0" rtl="0" algn="l">
              <a:lnSpc>
                <a:spcPct val="200049"/>
              </a:lnSpc>
              <a:spcBef>
                <a:spcPts val="0"/>
              </a:spcBef>
              <a:spcAft>
                <a:spcPts val="0"/>
              </a:spcAft>
              <a:buNone/>
            </a:pPr>
            <a:r>
              <a:rPr b="0" i="0" lang="en-US" sz="2039" u="none" cap="none" strike="noStrike">
                <a:solidFill>
                  <a:srgbClr val="000000"/>
                </a:solidFill>
                <a:latin typeface="Poppins Light"/>
                <a:ea typeface="Poppins Light"/>
                <a:cs typeface="Poppins Light"/>
                <a:sym typeface="Poppins Light"/>
              </a:rPr>
              <a:t>-William H. Rehnquist</a:t>
            </a:r>
            <a:endParaRPr/>
          </a:p>
          <a:p>
            <a:pPr indent="0" lvl="0" marL="0" marR="0" rtl="0" algn="l">
              <a:lnSpc>
                <a:spcPct val="200049"/>
              </a:lnSpc>
              <a:spcBef>
                <a:spcPts val="0"/>
              </a:spcBef>
              <a:spcAft>
                <a:spcPts val="0"/>
              </a:spcAft>
              <a:buNone/>
            </a:pPr>
            <a:r>
              <a:t/>
            </a:r>
            <a:endParaRPr b="0" i="0" sz="2039" u="none" cap="none" strike="noStrike">
              <a:solidFill>
                <a:srgbClr val="000000"/>
              </a:solidFill>
              <a:latin typeface="Poppins Light"/>
              <a:ea typeface="Poppins Light"/>
              <a:cs typeface="Poppins Light"/>
              <a:sym typeface="Poppins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
          <p:cNvSpPr/>
          <p:nvPr/>
        </p:nvSpPr>
        <p:spPr>
          <a:xfrm>
            <a:off x="-97217" y="844916"/>
            <a:ext cx="10005712" cy="2812684"/>
          </a:xfrm>
          <a:custGeom>
            <a:rect b="b" l="l" r="r" t="t"/>
            <a:pathLst>
              <a:path extrusionOk="0" h="1783971" w="6346215">
                <a:moveTo>
                  <a:pt x="0" y="0"/>
                </a:moveTo>
                <a:lnTo>
                  <a:pt x="6346215" y="0"/>
                </a:lnTo>
                <a:lnTo>
                  <a:pt x="6346215" y="1783971"/>
                </a:lnTo>
                <a:lnTo>
                  <a:pt x="0" y="1783971"/>
                </a:lnTo>
                <a:close/>
              </a:path>
            </a:pathLst>
          </a:custGeom>
          <a:solidFill>
            <a:srgbClr val="8A5335"/>
          </a:solidFill>
          <a:ln>
            <a:noFill/>
          </a:ln>
        </p:spPr>
      </p:sp>
      <p:pic>
        <p:nvPicPr>
          <p:cNvPr id="122" name="Google Shape;122;p4"/>
          <p:cNvPicPr preferRelativeResize="0"/>
          <p:nvPr/>
        </p:nvPicPr>
        <p:blipFill rotWithShape="1">
          <a:blip r:embed="rId3">
            <a:alphaModFix/>
          </a:blip>
          <a:srcRect b="0" l="0" r="0" t="0"/>
          <a:stretch/>
        </p:blipFill>
        <p:spPr>
          <a:xfrm>
            <a:off x="-97217" y="844916"/>
            <a:ext cx="3747901" cy="5625368"/>
          </a:xfrm>
          <a:prstGeom prst="rect">
            <a:avLst/>
          </a:prstGeom>
          <a:noFill/>
          <a:ln>
            <a:noFill/>
          </a:ln>
        </p:spPr>
      </p:pic>
      <p:cxnSp>
        <p:nvCxnSpPr>
          <p:cNvPr id="123" name="Google Shape;123;p4"/>
          <p:cNvCxnSpPr/>
          <p:nvPr/>
        </p:nvCxnSpPr>
        <p:spPr>
          <a:xfrm>
            <a:off x="4205854" y="6409324"/>
            <a:ext cx="3338670" cy="0"/>
          </a:xfrm>
          <a:prstGeom prst="straightConnector1">
            <a:avLst/>
          </a:prstGeom>
          <a:noFill/>
          <a:ln cap="flat" cmpd="sng" w="57150">
            <a:solidFill>
              <a:srgbClr val="0F1E42"/>
            </a:solidFill>
            <a:prstDash val="solid"/>
            <a:round/>
            <a:headEnd len="sm" w="sm" type="none"/>
            <a:tailEnd len="sm" w="sm" type="none"/>
          </a:ln>
        </p:spPr>
      </p:cxnSp>
      <p:pic>
        <p:nvPicPr>
          <p:cNvPr id="124" name="Google Shape;124;p4"/>
          <p:cNvPicPr preferRelativeResize="0"/>
          <p:nvPr/>
        </p:nvPicPr>
        <p:blipFill rotWithShape="1">
          <a:blip r:embed="rId4">
            <a:alphaModFix/>
          </a:blip>
          <a:srcRect b="0" l="0" r="0" t="0"/>
          <a:stretch/>
        </p:blipFill>
        <p:spPr>
          <a:xfrm>
            <a:off x="318290" y="6106"/>
            <a:ext cx="2267108" cy="725414"/>
          </a:xfrm>
          <a:prstGeom prst="rect">
            <a:avLst/>
          </a:prstGeom>
          <a:noFill/>
          <a:ln>
            <a:noFill/>
          </a:ln>
        </p:spPr>
      </p:pic>
      <p:sp>
        <p:nvSpPr>
          <p:cNvPr id="125" name="Google Shape;125;p4"/>
          <p:cNvSpPr txBox="1"/>
          <p:nvPr/>
        </p:nvSpPr>
        <p:spPr>
          <a:xfrm>
            <a:off x="4205854" y="1373113"/>
            <a:ext cx="5085702" cy="1670685"/>
          </a:xfrm>
          <a:prstGeom prst="rect">
            <a:avLst/>
          </a:prstGeom>
          <a:noFill/>
          <a:ln>
            <a:noFill/>
          </a:ln>
        </p:spPr>
        <p:txBody>
          <a:bodyPr anchorCtr="0" anchor="t" bIns="0" lIns="0" spcFirstLastPara="1" rIns="0" wrap="square" tIns="0">
            <a:spAutoFit/>
          </a:bodyPr>
          <a:lstStyle/>
          <a:p>
            <a:pPr indent="0" lvl="0" marL="0" marR="0" rtl="0" algn="l">
              <a:lnSpc>
                <a:spcPct val="139979"/>
              </a:lnSpc>
              <a:spcBef>
                <a:spcPts val="0"/>
              </a:spcBef>
              <a:spcAft>
                <a:spcPts val="0"/>
              </a:spcAft>
              <a:buNone/>
            </a:pPr>
            <a:r>
              <a:rPr b="0" i="0" lang="en-US" sz="4800" u="none" cap="none" strike="noStrike">
                <a:solidFill>
                  <a:srgbClr val="FFFFFF"/>
                </a:solidFill>
                <a:latin typeface="Montserrat ExtraBold"/>
                <a:ea typeface="Montserrat ExtraBold"/>
                <a:cs typeface="Montserrat ExtraBold"/>
                <a:sym typeface="Montserrat ExtraBold"/>
              </a:rPr>
              <a:t>WHY TAX PLANNING?</a:t>
            </a:r>
            <a:endParaRPr/>
          </a:p>
        </p:txBody>
      </p:sp>
      <p:sp>
        <p:nvSpPr>
          <p:cNvPr id="126" name="Google Shape;126;p4"/>
          <p:cNvSpPr txBox="1"/>
          <p:nvPr/>
        </p:nvSpPr>
        <p:spPr>
          <a:xfrm>
            <a:off x="4205854" y="4178755"/>
            <a:ext cx="4576165" cy="1265303"/>
          </a:xfrm>
          <a:prstGeom prst="rect">
            <a:avLst/>
          </a:prstGeom>
          <a:noFill/>
          <a:ln>
            <a:noFill/>
          </a:ln>
        </p:spPr>
        <p:txBody>
          <a:bodyPr anchorCtr="0" anchor="t" bIns="0" lIns="0" spcFirstLastPara="1" rIns="0" wrap="square" tIns="0">
            <a:spAutoFit/>
          </a:bodyPr>
          <a:lstStyle/>
          <a:p>
            <a:pPr indent="0" lvl="0" marL="0" marR="0" rtl="0" algn="l">
              <a:lnSpc>
                <a:spcPct val="200037"/>
              </a:lnSpc>
              <a:spcBef>
                <a:spcPts val="0"/>
              </a:spcBef>
              <a:spcAft>
                <a:spcPts val="0"/>
              </a:spcAft>
              <a:buNone/>
            </a:pPr>
            <a:r>
              <a:rPr b="0" i="0" lang="en-US" sz="2639" u="none" cap="none" strike="noStrike">
                <a:solidFill>
                  <a:srgbClr val="000000"/>
                </a:solidFill>
                <a:latin typeface="Poppins Light"/>
                <a:ea typeface="Poppins Light"/>
                <a:cs typeface="Poppins Light"/>
                <a:sym typeface="Poppins Light"/>
              </a:rPr>
              <a:t>1. Key to financial </a:t>
            </a:r>
            <a:r>
              <a:rPr b="0" i="0" lang="en-US" sz="2639" u="sng" cap="none" strike="noStrike">
                <a:solidFill>
                  <a:srgbClr val="000000"/>
                </a:solidFill>
                <a:latin typeface="Poppins Light"/>
                <a:ea typeface="Poppins Light"/>
                <a:cs typeface="Poppins Light"/>
                <a:sym typeface="Poppins Light"/>
              </a:rPr>
              <a:t>defense</a:t>
            </a:r>
            <a:endParaRPr/>
          </a:p>
          <a:p>
            <a:pPr indent="0" lvl="0" marL="0" marR="0" rtl="0" algn="l">
              <a:lnSpc>
                <a:spcPct val="200037"/>
              </a:lnSpc>
              <a:spcBef>
                <a:spcPts val="0"/>
              </a:spcBef>
              <a:spcAft>
                <a:spcPts val="0"/>
              </a:spcAft>
              <a:buNone/>
            </a:pPr>
            <a:r>
              <a:rPr b="0" i="0" lang="en-US" sz="2639" u="none" cap="none" strike="noStrike">
                <a:solidFill>
                  <a:srgbClr val="000000"/>
                </a:solidFill>
                <a:latin typeface="Poppins Light"/>
                <a:ea typeface="Poppins Light"/>
                <a:cs typeface="Poppins Light"/>
                <a:sym typeface="Poppins Light"/>
              </a:rPr>
              <a:t>2. Guarantee results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5"/>
          <p:cNvSpPr/>
          <p:nvPr/>
        </p:nvSpPr>
        <p:spPr>
          <a:xfrm>
            <a:off x="0" y="6149887"/>
            <a:ext cx="10068633" cy="1165313"/>
          </a:xfrm>
          <a:custGeom>
            <a:rect b="b" l="l" r="r" t="t"/>
            <a:pathLst>
              <a:path extrusionOk="0" h="739110" w="6386124">
                <a:moveTo>
                  <a:pt x="0" y="0"/>
                </a:moveTo>
                <a:lnTo>
                  <a:pt x="6386124" y="0"/>
                </a:lnTo>
                <a:lnTo>
                  <a:pt x="6386124" y="739110"/>
                </a:lnTo>
                <a:lnTo>
                  <a:pt x="0" y="739110"/>
                </a:lnTo>
                <a:close/>
              </a:path>
            </a:pathLst>
          </a:custGeom>
          <a:solidFill>
            <a:srgbClr val="0E1D42"/>
          </a:solidFill>
          <a:ln>
            <a:noFill/>
          </a:ln>
        </p:spPr>
      </p:sp>
      <p:sp>
        <p:nvSpPr>
          <p:cNvPr id="132" name="Google Shape;132;p5"/>
          <p:cNvSpPr/>
          <p:nvPr/>
        </p:nvSpPr>
        <p:spPr>
          <a:xfrm>
            <a:off x="9031695" y="6442459"/>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sp>
        <p:nvSpPr>
          <p:cNvPr id="133" name="Google Shape;133;p5"/>
          <p:cNvSpPr/>
          <p:nvPr/>
        </p:nvSpPr>
        <p:spPr>
          <a:xfrm>
            <a:off x="9031695" y="335466"/>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pic>
        <p:nvPicPr>
          <p:cNvPr id="134" name="Google Shape;134;p5"/>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135" name="Google Shape;135;p5"/>
          <p:cNvPicPr preferRelativeResize="0"/>
          <p:nvPr/>
        </p:nvPicPr>
        <p:blipFill rotWithShape="1">
          <a:blip r:embed="rId4">
            <a:alphaModFix/>
          </a:blip>
          <a:srcRect b="0" l="0" r="0" t="0"/>
          <a:stretch/>
        </p:blipFill>
        <p:spPr>
          <a:xfrm>
            <a:off x="731520" y="2018463"/>
            <a:ext cx="3289112" cy="3347697"/>
          </a:xfrm>
          <a:prstGeom prst="rect">
            <a:avLst/>
          </a:prstGeom>
          <a:noFill/>
          <a:ln>
            <a:noFill/>
          </a:ln>
        </p:spPr>
      </p:pic>
      <p:pic>
        <p:nvPicPr>
          <p:cNvPr id="136" name="Google Shape;136;p5"/>
          <p:cNvPicPr preferRelativeResize="0"/>
          <p:nvPr/>
        </p:nvPicPr>
        <p:blipFill rotWithShape="1">
          <a:blip r:embed="rId5">
            <a:alphaModFix/>
          </a:blip>
          <a:srcRect b="0" l="0" r="0" t="0"/>
          <a:stretch/>
        </p:blipFill>
        <p:spPr>
          <a:xfrm flipH="1">
            <a:off x="3295075" y="1098270"/>
            <a:ext cx="2573967" cy="920193"/>
          </a:xfrm>
          <a:prstGeom prst="rect">
            <a:avLst/>
          </a:prstGeom>
          <a:noFill/>
          <a:ln>
            <a:noFill/>
          </a:ln>
        </p:spPr>
      </p:pic>
      <p:sp>
        <p:nvSpPr>
          <p:cNvPr id="137" name="Google Shape;137;p5"/>
          <p:cNvSpPr txBox="1"/>
          <p:nvPr/>
        </p:nvSpPr>
        <p:spPr>
          <a:xfrm>
            <a:off x="348565" y="6454710"/>
            <a:ext cx="4054314" cy="548048"/>
          </a:xfrm>
          <a:prstGeom prst="rect">
            <a:avLst/>
          </a:prstGeom>
          <a:noFill/>
          <a:ln>
            <a:noFill/>
          </a:ln>
        </p:spPr>
        <p:txBody>
          <a:bodyPr anchorCtr="0" anchor="t" bIns="0" lIns="0" spcFirstLastPara="1" rIns="0" wrap="square" tIns="0">
            <a:spAutoFit/>
          </a:bodyPr>
          <a:lstStyle/>
          <a:p>
            <a:pPr indent="0" lvl="0" marL="0" marR="0" rtl="0" algn="l">
              <a:lnSpc>
                <a:spcPct val="139993"/>
              </a:lnSpc>
              <a:spcBef>
                <a:spcPts val="0"/>
              </a:spcBef>
              <a:spcAft>
                <a:spcPts val="0"/>
              </a:spcAft>
              <a:buNone/>
            </a:pPr>
            <a:r>
              <a:rPr b="0" i="0" lang="en-US" sz="3173" u="none" cap="none" strike="noStrike">
                <a:solidFill>
                  <a:srgbClr val="FFFFFF"/>
                </a:solidFill>
                <a:latin typeface="Montserrat ExtraBold"/>
                <a:ea typeface="Montserrat ExtraBold"/>
                <a:cs typeface="Montserrat ExtraBold"/>
                <a:sym typeface="Montserrat ExtraBold"/>
              </a:rPr>
              <a:t>TAXABLE INCOME</a:t>
            </a:r>
            <a:endParaRPr/>
          </a:p>
        </p:txBody>
      </p:sp>
      <p:sp>
        <p:nvSpPr>
          <p:cNvPr id="138" name="Google Shape;138;p5"/>
          <p:cNvSpPr txBox="1"/>
          <p:nvPr/>
        </p:nvSpPr>
        <p:spPr>
          <a:xfrm>
            <a:off x="787701" y="2387674"/>
            <a:ext cx="3351213" cy="381418"/>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US" sz="2233" u="none" cap="none" strike="noStrike">
                <a:solidFill>
                  <a:srgbClr val="000000"/>
                </a:solidFill>
                <a:latin typeface="Montserrat ExtraBold"/>
                <a:ea typeface="Montserrat ExtraBold"/>
                <a:cs typeface="Montserrat ExtraBold"/>
                <a:sym typeface="Montserrat ExtraBold"/>
              </a:rPr>
              <a:t>+ Add Taxable Income</a:t>
            </a:r>
            <a:endParaRPr/>
          </a:p>
        </p:txBody>
      </p:sp>
      <p:sp>
        <p:nvSpPr>
          <p:cNvPr id="139" name="Google Shape;139;p5"/>
          <p:cNvSpPr txBox="1"/>
          <p:nvPr/>
        </p:nvSpPr>
        <p:spPr>
          <a:xfrm>
            <a:off x="787701" y="3091956"/>
            <a:ext cx="312552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Adjustments</a:t>
            </a:r>
            <a:endParaRPr/>
          </a:p>
        </p:txBody>
      </p:sp>
      <p:sp>
        <p:nvSpPr>
          <p:cNvPr id="140" name="Google Shape;140;p5"/>
          <p:cNvSpPr txBox="1"/>
          <p:nvPr/>
        </p:nvSpPr>
        <p:spPr>
          <a:xfrm>
            <a:off x="835207" y="3735429"/>
            <a:ext cx="2916767"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Deductions</a:t>
            </a:r>
            <a:endParaRPr/>
          </a:p>
        </p:txBody>
      </p:sp>
      <p:sp>
        <p:nvSpPr>
          <p:cNvPr id="141" name="Google Shape;141;p5"/>
          <p:cNvSpPr txBox="1"/>
          <p:nvPr/>
        </p:nvSpPr>
        <p:spPr>
          <a:xfrm>
            <a:off x="835207" y="4347932"/>
            <a:ext cx="3239558"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X (times Tax Bracket)</a:t>
            </a:r>
            <a:endParaRPr/>
          </a:p>
        </p:txBody>
      </p:sp>
      <p:sp>
        <p:nvSpPr>
          <p:cNvPr id="142" name="Google Shape;142;p5"/>
          <p:cNvSpPr txBox="1"/>
          <p:nvPr/>
        </p:nvSpPr>
        <p:spPr>
          <a:xfrm>
            <a:off x="835207" y="4958040"/>
            <a:ext cx="272547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Tax Credit</a:t>
            </a:r>
            <a:endParaRPr/>
          </a:p>
        </p:txBody>
      </p:sp>
      <p:sp>
        <p:nvSpPr>
          <p:cNvPr id="143" name="Google Shape;143;p5"/>
          <p:cNvSpPr txBox="1"/>
          <p:nvPr/>
        </p:nvSpPr>
        <p:spPr>
          <a:xfrm>
            <a:off x="5034670" y="1924893"/>
            <a:ext cx="3713559" cy="3414655"/>
          </a:xfrm>
          <a:prstGeom prst="rect">
            <a:avLst/>
          </a:prstGeom>
          <a:noFill/>
          <a:ln>
            <a:noFill/>
          </a:ln>
        </p:spPr>
        <p:txBody>
          <a:bodyPr anchorCtr="0" anchor="t" bIns="0" lIns="0" spcFirstLastPara="1" rIns="0" wrap="square" tIns="0">
            <a:spAutoFit/>
          </a:bodyPr>
          <a:lstStyle/>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Earned Income</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Interest/ Dividends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Capital Gains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Pension/IRA/ Annuity</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Rent/ Royalty</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Alimony</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Gambling Winnings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"Other" Income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p:nvPr/>
        </p:nvSpPr>
        <p:spPr>
          <a:xfrm>
            <a:off x="0" y="6149887"/>
            <a:ext cx="10068633" cy="1165313"/>
          </a:xfrm>
          <a:custGeom>
            <a:rect b="b" l="l" r="r" t="t"/>
            <a:pathLst>
              <a:path extrusionOk="0" h="739110" w="6386124">
                <a:moveTo>
                  <a:pt x="0" y="0"/>
                </a:moveTo>
                <a:lnTo>
                  <a:pt x="6386124" y="0"/>
                </a:lnTo>
                <a:lnTo>
                  <a:pt x="6386124" y="739110"/>
                </a:lnTo>
                <a:lnTo>
                  <a:pt x="0" y="739110"/>
                </a:lnTo>
                <a:close/>
              </a:path>
            </a:pathLst>
          </a:custGeom>
          <a:solidFill>
            <a:srgbClr val="0E1D42"/>
          </a:solidFill>
          <a:ln>
            <a:noFill/>
          </a:ln>
        </p:spPr>
      </p:sp>
      <p:sp>
        <p:nvSpPr>
          <p:cNvPr id="149" name="Google Shape;149;p6"/>
          <p:cNvSpPr/>
          <p:nvPr/>
        </p:nvSpPr>
        <p:spPr>
          <a:xfrm>
            <a:off x="9031695" y="6442459"/>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sp>
        <p:nvSpPr>
          <p:cNvPr id="150" name="Google Shape;150;p6"/>
          <p:cNvSpPr/>
          <p:nvPr/>
        </p:nvSpPr>
        <p:spPr>
          <a:xfrm>
            <a:off x="9031695" y="335466"/>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pic>
        <p:nvPicPr>
          <p:cNvPr id="151" name="Google Shape;151;p6"/>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152" name="Google Shape;152;p6"/>
          <p:cNvPicPr preferRelativeResize="0"/>
          <p:nvPr/>
        </p:nvPicPr>
        <p:blipFill rotWithShape="1">
          <a:blip r:embed="rId4">
            <a:alphaModFix/>
          </a:blip>
          <a:srcRect b="0" l="0" r="0" t="0"/>
          <a:stretch/>
        </p:blipFill>
        <p:spPr>
          <a:xfrm>
            <a:off x="731520" y="1789827"/>
            <a:ext cx="3289112" cy="3347697"/>
          </a:xfrm>
          <a:prstGeom prst="rect">
            <a:avLst/>
          </a:prstGeom>
          <a:noFill/>
          <a:ln>
            <a:noFill/>
          </a:ln>
        </p:spPr>
      </p:pic>
      <p:sp>
        <p:nvSpPr>
          <p:cNvPr id="153" name="Google Shape;153;p6"/>
          <p:cNvSpPr txBox="1"/>
          <p:nvPr/>
        </p:nvSpPr>
        <p:spPr>
          <a:xfrm>
            <a:off x="348565" y="6454710"/>
            <a:ext cx="6372372" cy="548048"/>
          </a:xfrm>
          <a:prstGeom prst="rect">
            <a:avLst/>
          </a:prstGeom>
          <a:noFill/>
          <a:ln>
            <a:noFill/>
          </a:ln>
        </p:spPr>
        <p:txBody>
          <a:bodyPr anchorCtr="0" anchor="t" bIns="0" lIns="0" spcFirstLastPara="1" rIns="0" wrap="square" tIns="0">
            <a:spAutoFit/>
          </a:bodyPr>
          <a:lstStyle/>
          <a:p>
            <a:pPr indent="0" lvl="0" marL="0" marR="0" rtl="0" algn="l">
              <a:lnSpc>
                <a:spcPct val="139993"/>
              </a:lnSpc>
              <a:spcBef>
                <a:spcPts val="0"/>
              </a:spcBef>
              <a:spcAft>
                <a:spcPts val="0"/>
              </a:spcAft>
              <a:buNone/>
            </a:pPr>
            <a:r>
              <a:rPr b="0" i="0" lang="en-US" sz="3173" u="none" cap="none" strike="noStrike">
                <a:solidFill>
                  <a:srgbClr val="FFFFFF"/>
                </a:solidFill>
                <a:latin typeface="Montserrat ExtraBold"/>
                <a:ea typeface="Montserrat ExtraBold"/>
                <a:cs typeface="Montserrat ExtraBold"/>
                <a:sym typeface="Montserrat ExtraBold"/>
              </a:rPr>
              <a:t>ADJUSTMENTS TO INCOME</a:t>
            </a:r>
            <a:endParaRPr/>
          </a:p>
        </p:txBody>
      </p:sp>
      <p:sp>
        <p:nvSpPr>
          <p:cNvPr id="154" name="Google Shape;154;p6"/>
          <p:cNvSpPr txBox="1"/>
          <p:nvPr/>
        </p:nvSpPr>
        <p:spPr>
          <a:xfrm>
            <a:off x="787701" y="2159038"/>
            <a:ext cx="3351213" cy="381418"/>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US" sz="2233" u="none" cap="none" strike="noStrike">
                <a:solidFill>
                  <a:srgbClr val="8A5335"/>
                </a:solidFill>
                <a:latin typeface="Montserrat ExtraBold"/>
                <a:ea typeface="Montserrat ExtraBold"/>
                <a:cs typeface="Montserrat ExtraBold"/>
                <a:sym typeface="Montserrat ExtraBold"/>
              </a:rPr>
              <a:t>+ Add Taxable Income</a:t>
            </a:r>
            <a:endParaRPr/>
          </a:p>
        </p:txBody>
      </p:sp>
      <p:sp>
        <p:nvSpPr>
          <p:cNvPr id="155" name="Google Shape;155;p6"/>
          <p:cNvSpPr txBox="1"/>
          <p:nvPr/>
        </p:nvSpPr>
        <p:spPr>
          <a:xfrm>
            <a:off x="787701" y="2863321"/>
            <a:ext cx="312552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000000"/>
                </a:solidFill>
                <a:latin typeface="Montserrat ExtraBold"/>
                <a:ea typeface="Montserrat ExtraBold"/>
                <a:cs typeface="Montserrat ExtraBold"/>
                <a:sym typeface="Montserrat ExtraBold"/>
              </a:rPr>
              <a:t>- Minus Adjustments</a:t>
            </a:r>
            <a:endParaRPr/>
          </a:p>
        </p:txBody>
      </p:sp>
      <p:sp>
        <p:nvSpPr>
          <p:cNvPr id="156" name="Google Shape;156;p6"/>
          <p:cNvSpPr txBox="1"/>
          <p:nvPr/>
        </p:nvSpPr>
        <p:spPr>
          <a:xfrm>
            <a:off x="835207" y="3506794"/>
            <a:ext cx="2916767"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Deductions</a:t>
            </a:r>
            <a:endParaRPr/>
          </a:p>
        </p:txBody>
      </p:sp>
      <p:sp>
        <p:nvSpPr>
          <p:cNvPr id="157" name="Google Shape;157;p6"/>
          <p:cNvSpPr txBox="1"/>
          <p:nvPr/>
        </p:nvSpPr>
        <p:spPr>
          <a:xfrm>
            <a:off x="835207" y="4119297"/>
            <a:ext cx="3239558"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X (times Tax Bracket)</a:t>
            </a:r>
            <a:endParaRPr/>
          </a:p>
        </p:txBody>
      </p:sp>
      <p:sp>
        <p:nvSpPr>
          <p:cNvPr id="158" name="Google Shape;158;p6"/>
          <p:cNvSpPr txBox="1"/>
          <p:nvPr/>
        </p:nvSpPr>
        <p:spPr>
          <a:xfrm>
            <a:off x="835207" y="4729405"/>
            <a:ext cx="272547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Tax Credit</a:t>
            </a:r>
            <a:endParaRPr/>
          </a:p>
        </p:txBody>
      </p:sp>
      <p:sp>
        <p:nvSpPr>
          <p:cNvPr id="159" name="Google Shape;159;p6"/>
          <p:cNvSpPr txBox="1"/>
          <p:nvPr/>
        </p:nvSpPr>
        <p:spPr>
          <a:xfrm>
            <a:off x="5034670" y="1696258"/>
            <a:ext cx="3697420" cy="2986030"/>
          </a:xfrm>
          <a:prstGeom prst="rect">
            <a:avLst/>
          </a:prstGeom>
          <a:noFill/>
          <a:ln>
            <a:noFill/>
          </a:ln>
        </p:spPr>
        <p:txBody>
          <a:bodyPr anchorCtr="0" anchor="t" bIns="0" lIns="0" spcFirstLastPara="1" rIns="0" wrap="square" tIns="0">
            <a:spAutoFit/>
          </a:bodyPr>
          <a:lstStyle/>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IRA contributions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Moving expenses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1/2 SE tax</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SE health Insurance</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Keogh/ EP</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Alimony</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Student Loan Interest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7"/>
          <p:cNvPicPr preferRelativeResize="0"/>
          <p:nvPr/>
        </p:nvPicPr>
        <p:blipFill rotWithShape="1">
          <a:blip r:embed="rId3">
            <a:alphaModFix/>
          </a:blip>
          <a:srcRect b="56458" l="2281" r="2249" t="12066"/>
          <a:stretch/>
        </p:blipFill>
        <p:spPr>
          <a:xfrm>
            <a:off x="-38363" y="731520"/>
            <a:ext cx="9830326" cy="2163332"/>
          </a:xfrm>
          <a:prstGeom prst="rect">
            <a:avLst/>
          </a:prstGeom>
          <a:noFill/>
          <a:ln>
            <a:noFill/>
          </a:ln>
        </p:spPr>
      </p:pic>
      <p:sp>
        <p:nvSpPr>
          <p:cNvPr id="165" name="Google Shape;165;p7"/>
          <p:cNvSpPr/>
          <p:nvPr/>
        </p:nvSpPr>
        <p:spPr>
          <a:xfrm>
            <a:off x="-224387" y="1191045"/>
            <a:ext cx="10202374" cy="1247250"/>
          </a:xfrm>
          <a:custGeom>
            <a:rect b="b" l="l" r="r" t="t"/>
            <a:pathLst>
              <a:path extrusionOk="0" h="705511" w="5771001">
                <a:moveTo>
                  <a:pt x="0" y="0"/>
                </a:moveTo>
                <a:lnTo>
                  <a:pt x="5771001" y="0"/>
                </a:lnTo>
                <a:lnTo>
                  <a:pt x="5771001" y="705511"/>
                </a:lnTo>
                <a:lnTo>
                  <a:pt x="0" y="705511"/>
                </a:lnTo>
                <a:close/>
              </a:path>
            </a:pathLst>
          </a:custGeom>
          <a:solidFill>
            <a:srgbClr val="0E1D42"/>
          </a:solidFill>
          <a:ln>
            <a:noFill/>
          </a:ln>
        </p:spPr>
      </p:sp>
      <p:pic>
        <p:nvPicPr>
          <p:cNvPr id="166" name="Google Shape;166;p7"/>
          <p:cNvPicPr preferRelativeResize="0"/>
          <p:nvPr/>
        </p:nvPicPr>
        <p:blipFill rotWithShape="1">
          <a:blip r:embed="rId4">
            <a:alphaModFix/>
          </a:blip>
          <a:srcRect b="0" l="0" r="0" t="0"/>
          <a:stretch/>
        </p:blipFill>
        <p:spPr>
          <a:xfrm>
            <a:off x="318290" y="6106"/>
            <a:ext cx="2267108" cy="725414"/>
          </a:xfrm>
          <a:prstGeom prst="rect">
            <a:avLst/>
          </a:prstGeom>
          <a:noFill/>
          <a:ln>
            <a:noFill/>
          </a:ln>
        </p:spPr>
      </p:pic>
      <p:grpSp>
        <p:nvGrpSpPr>
          <p:cNvPr id="167" name="Google Shape;167;p7"/>
          <p:cNvGrpSpPr/>
          <p:nvPr/>
        </p:nvGrpSpPr>
        <p:grpSpPr>
          <a:xfrm>
            <a:off x="1027001" y="3179774"/>
            <a:ext cx="3455406" cy="2323147"/>
            <a:chOff x="0" y="-47625"/>
            <a:chExt cx="1279780" cy="860425"/>
          </a:xfrm>
        </p:grpSpPr>
        <p:sp>
          <p:nvSpPr>
            <p:cNvPr id="168" name="Google Shape;168;p7"/>
            <p:cNvSpPr/>
            <p:nvPr/>
          </p:nvSpPr>
          <p:spPr>
            <a:xfrm>
              <a:off x="0" y="0"/>
              <a:ext cx="1279780" cy="246596"/>
            </a:xfrm>
            <a:custGeom>
              <a:rect b="b" l="l" r="r" t="t"/>
              <a:pathLst>
                <a:path extrusionOk="0" h="246596" w="1279780">
                  <a:moveTo>
                    <a:pt x="0" y="0"/>
                  </a:moveTo>
                  <a:lnTo>
                    <a:pt x="1279780" y="0"/>
                  </a:lnTo>
                  <a:lnTo>
                    <a:pt x="1279780" y="246596"/>
                  </a:lnTo>
                  <a:lnTo>
                    <a:pt x="0" y="246596"/>
                  </a:lnTo>
                  <a:close/>
                </a:path>
              </a:pathLst>
            </a:custGeom>
            <a:solidFill>
              <a:srgbClr val="8B5336"/>
            </a:solidFill>
            <a:ln>
              <a:noFill/>
            </a:ln>
          </p:spPr>
        </p:sp>
        <p:sp>
          <p:nvSpPr>
            <p:cNvPr id="169" name="Google Shape;169;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40015"/>
                </a:lnSpc>
                <a:spcBef>
                  <a:spcPts val="0"/>
                </a:spcBef>
                <a:spcAft>
                  <a:spcPts val="0"/>
                </a:spcAft>
                <a:buNone/>
              </a:pPr>
              <a:r>
                <a:rPr b="1" i="0" lang="en-US" sz="2539" u="none" cap="none" strike="noStrike">
                  <a:solidFill>
                    <a:srgbClr val="FFFFFF"/>
                  </a:solidFill>
                  <a:latin typeface="Poppins"/>
                  <a:ea typeface="Poppins"/>
                  <a:cs typeface="Poppins"/>
                  <a:sym typeface="Poppins"/>
                </a:rPr>
                <a:t>Standard</a:t>
              </a:r>
              <a:endParaRPr/>
            </a:p>
          </p:txBody>
        </p:sp>
      </p:grpSp>
      <p:sp>
        <p:nvSpPr>
          <p:cNvPr id="170" name="Google Shape;170;p7"/>
          <p:cNvSpPr txBox="1"/>
          <p:nvPr/>
        </p:nvSpPr>
        <p:spPr>
          <a:xfrm>
            <a:off x="798926" y="1138176"/>
            <a:ext cx="8264483" cy="1300120"/>
          </a:xfrm>
          <a:prstGeom prst="rect">
            <a:avLst/>
          </a:prstGeom>
          <a:noFill/>
          <a:ln>
            <a:noFill/>
          </a:ln>
        </p:spPr>
        <p:txBody>
          <a:bodyPr anchorCtr="0" anchor="t" bIns="0" lIns="0" spcFirstLastPara="1" rIns="0" wrap="square" tIns="0">
            <a:spAutoFit/>
          </a:bodyPr>
          <a:lstStyle/>
          <a:p>
            <a:pPr indent="0" lvl="0" marL="0" marR="0" rtl="0" algn="ctr">
              <a:lnSpc>
                <a:spcPct val="140037"/>
              </a:lnSpc>
              <a:spcBef>
                <a:spcPts val="0"/>
              </a:spcBef>
              <a:spcAft>
                <a:spcPts val="0"/>
              </a:spcAft>
              <a:buNone/>
            </a:pPr>
            <a:r>
              <a:rPr b="0" i="0" lang="en-US" sz="3734" u="none" cap="none" strike="noStrike">
                <a:solidFill>
                  <a:srgbClr val="FFFFFF"/>
                </a:solidFill>
                <a:latin typeface="Montserrat ExtraBold"/>
                <a:ea typeface="Montserrat ExtraBold"/>
                <a:cs typeface="Montserrat ExtraBold"/>
                <a:sym typeface="Montserrat ExtraBold"/>
              </a:rPr>
              <a:t>STANDARD OR ITEMIZED DEDUCTIONS</a:t>
            </a:r>
            <a:endParaRPr/>
          </a:p>
        </p:txBody>
      </p:sp>
      <p:sp>
        <p:nvSpPr>
          <p:cNvPr id="171" name="Google Shape;171;p7"/>
          <p:cNvSpPr txBox="1"/>
          <p:nvPr/>
        </p:nvSpPr>
        <p:spPr>
          <a:xfrm>
            <a:off x="1236353" y="4237156"/>
            <a:ext cx="2698089" cy="1370203"/>
          </a:xfrm>
          <a:prstGeom prst="rect">
            <a:avLst/>
          </a:prstGeom>
          <a:noFill/>
          <a:ln>
            <a:noFill/>
          </a:ln>
        </p:spPr>
        <p:txBody>
          <a:bodyPr anchorCtr="0" anchor="t" bIns="0" lIns="0" spcFirstLastPara="1" rIns="0" wrap="square" tIns="0">
            <a:spAutoFit/>
          </a:bodyPr>
          <a:lstStyle/>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Single</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HoH</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Marries/Joint</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Married/Separate</a:t>
            </a:r>
            <a:endParaRPr/>
          </a:p>
        </p:txBody>
      </p:sp>
      <p:cxnSp>
        <p:nvCxnSpPr>
          <p:cNvPr id="172" name="Google Shape;172;p7"/>
          <p:cNvCxnSpPr/>
          <p:nvPr/>
        </p:nvCxnSpPr>
        <p:spPr>
          <a:xfrm>
            <a:off x="4921642" y="3308460"/>
            <a:ext cx="9525" cy="3022340"/>
          </a:xfrm>
          <a:prstGeom prst="straightConnector1">
            <a:avLst/>
          </a:prstGeom>
          <a:noFill/>
          <a:ln cap="flat" cmpd="sng" w="38100">
            <a:solidFill>
              <a:srgbClr val="000000"/>
            </a:solidFill>
            <a:prstDash val="solid"/>
            <a:round/>
            <a:headEnd len="sm" w="sm" type="none"/>
            <a:tailEnd len="sm" w="sm" type="none"/>
          </a:ln>
        </p:spPr>
      </p:cxnSp>
      <p:grpSp>
        <p:nvGrpSpPr>
          <p:cNvPr id="173" name="Google Shape;173;p7"/>
          <p:cNvGrpSpPr/>
          <p:nvPr/>
        </p:nvGrpSpPr>
        <p:grpSpPr>
          <a:xfrm>
            <a:off x="5463156" y="3179774"/>
            <a:ext cx="3270781" cy="2323147"/>
            <a:chOff x="0" y="-47625"/>
            <a:chExt cx="1211400" cy="860425"/>
          </a:xfrm>
        </p:grpSpPr>
        <p:sp>
          <p:nvSpPr>
            <p:cNvPr id="174" name="Google Shape;174;p7"/>
            <p:cNvSpPr/>
            <p:nvPr/>
          </p:nvSpPr>
          <p:spPr>
            <a:xfrm>
              <a:off x="0" y="0"/>
              <a:ext cx="1211400" cy="246596"/>
            </a:xfrm>
            <a:custGeom>
              <a:rect b="b" l="l" r="r" t="t"/>
              <a:pathLst>
                <a:path extrusionOk="0" h="246596" w="1211400">
                  <a:moveTo>
                    <a:pt x="0" y="0"/>
                  </a:moveTo>
                  <a:lnTo>
                    <a:pt x="1211400" y="0"/>
                  </a:lnTo>
                  <a:lnTo>
                    <a:pt x="1211400" y="246596"/>
                  </a:lnTo>
                  <a:lnTo>
                    <a:pt x="0" y="246596"/>
                  </a:lnTo>
                  <a:close/>
                </a:path>
              </a:pathLst>
            </a:custGeom>
            <a:solidFill>
              <a:srgbClr val="8B5336"/>
            </a:solidFill>
            <a:ln>
              <a:noFill/>
            </a:ln>
          </p:spPr>
        </p:sp>
        <p:sp>
          <p:nvSpPr>
            <p:cNvPr id="175" name="Google Shape;175;p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40015"/>
                </a:lnSpc>
                <a:spcBef>
                  <a:spcPts val="0"/>
                </a:spcBef>
                <a:spcAft>
                  <a:spcPts val="0"/>
                </a:spcAft>
                <a:buNone/>
              </a:pPr>
              <a:r>
                <a:rPr b="1" i="0" lang="en-US" sz="2539" u="none" cap="none" strike="noStrike">
                  <a:solidFill>
                    <a:srgbClr val="FFFFFF"/>
                  </a:solidFill>
                  <a:latin typeface="Poppins"/>
                  <a:ea typeface="Poppins"/>
                  <a:cs typeface="Poppins"/>
                  <a:sym typeface="Poppins"/>
                </a:rPr>
                <a:t>Itemized</a:t>
              </a:r>
              <a:endParaRPr/>
            </a:p>
          </p:txBody>
        </p:sp>
      </p:grpSp>
      <p:sp>
        <p:nvSpPr>
          <p:cNvPr id="176" name="Google Shape;176;p7"/>
          <p:cNvSpPr txBox="1"/>
          <p:nvPr/>
        </p:nvSpPr>
        <p:spPr>
          <a:xfrm>
            <a:off x="5448474" y="4104832"/>
            <a:ext cx="3285464" cy="2398903"/>
          </a:xfrm>
          <a:prstGeom prst="rect">
            <a:avLst/>
          </a:prstGeom>
          <a:noFill/>
          <a:ln>
            <a:noFill/>
          </a:ln>
        </p:spPr>
        <p:txBody>
          <a:bodyPr anchorCtr="0" anchor="t" bIns="0" lIns="0" spcFirstLastPara="1" rIns="0" wrap="square" tIns="0">
            <a:spAutoFit/>
          </a:bodyPr>
          <a:lstStyle/>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Medical/Dental</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State/Local Taxes</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Foreign Taxes</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Interest</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Casualty/Theft Losses</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Charitable gifts</a:t>
            </a:r>
            <a:endParaRPr/>
          </a:p>
          <a:p>
            <a:pPr indent="-208344" lvl="1" marL="416688" marR="0" rtl="0" algn="l">
              <a:lnSpc>
                <a:spcPct val="140072"/>
              </a:lnSpc>
              <a:spcBef>
                <a:spcPts val="0"/>
              </a:spcBef>
              <a:spcAft>
                <a:spcPts val="0"/>
              </a:spcAft>
              <a:buClr>
                <a:srgbClr val="000000"/>
              </a:buClr>
              <a:buSzPts val="1929"/>
              <a:buFont typeface="Arial"/>
              <a:buChar char="•"/>
            </a:pPr>
            <a:r>
              <a:rPr b="0" i="0" lang="en-US" sz="1929" u="none" cap="none" strike="noStrike">
                <a:solidFill>
                  <a:srgbClr val="000000"/>
                </a:solidFill>
                <a:latin typeface="Montserrat ExtraBold"/>
                <a:ea typeface="Montserrat ExtraBold"/>
                <a:cs typeface="Montserrat ExtraBold"/>
                <a:sym typeface="Montserrat ExtraBold"/>
              </a:rPr>
              <a:t>Miscellaneous</a:t>
            </a:r>
            <a:endParaRPr/>
          </a:p>
        </p:txBody>
      </p:sp>
      <p:sp>
        <p:nvSpPr>
          <p:cNvPr id="177" name="Google Shape;177;p7"/>
          <p:cNvSpPr txBox="1"/>
          <p:nvPr/>
        </p:nvSpPr>
        <p:spPr>
          <a:xfrm>
            <a:off x="2754705" y="6665660"/>
            <a:ext cx="4956160" cy="459487"/>
          </a:xfrm>
          <a:prstGeom prst="rect">
            <a:avLst/>
          </a:prstGeom>
          <a:noFill/>
          <a:ln>
            <a:noFill/>
          </a:ln>
        </p:spPr>
        <p:txBody>
          <a:bodyPr anchorCtr="0" anchor="t" bIns="0" lIns="0" spcFirstLastPara="1" rIns="0" wrap="square" tIns="0">
            <a:spAutoFit/>
          </a:bodyPr>
          <a:lstStyle/>
          <a:p>
            <a:pPr indent="0" lvl="0" marL="0" marR="0" rtl="0" algn="l">
              <a:lnSpc>
                <a:spcPct val="200049"/>
              </a:lnSpc>
              <a:spcBef>
                <a:spcPts val="0"/>
              </a:spcBef>
              <a:spcAft>
                <a:spcPts val="0"/>
              </a:spcAft>
              <a:buNone/>
            </a:pPr>
            <a:r>
              <a:rPr b="0" i="0" lang="en-US" sz="2039" u="none" cap="none" strike="noStrike">
                <a:solidFill>
                  <a:srgbClr val="000000"/>
                </a:solidFill>
                <a:latin typeface="Poppins Light"/>
                <a:ea typeface="Poppins Light"/>
                <a:cs typeface="Poppins Light"/>
                <a:sym typeface="Poppins Light"/>
              </a:rPr>
              <a:t>Take the higher of the two amounts.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p:nvPr/>
        </p:nvSpPr>
        <p:spPr>
          <a:xfrm>
            <a:off x="0" y="6149887"/>
            <a:ext cx="10068633" cy="1165313"/>
          </a:xfrm>
          <a:custGeom>
            <a:rect b="b" l="l" r="r" t="t"/>
            <a:pathLst>
              <a:path extrusionOk="0" h="739110" w="6386124">
                <a:moveTo>
                  <a:pt x="0" y="0"/>
                </a:moveTo>
                <a:lnTo>
                  <a:pt x="6386124" y="0"/>
                </a:lnTo>
                <a:lnTo>
                  <a:pt x="6386124" y="739110"/>
                </a:lnTo>
                <a:lnTo>
                  <a:pt x="0" y="739110"/>
                </a:lnTo>
                <a:close/>
              </a:path>
            </a:pathLst>
          </a:custGeom>
          <a:solidFill>
            <a:srgbClr val="0E1D42"/>
          </a:solidFill>
          <a:ln>
            <a:noFill/>
          </a:ln>
        </p:spPr>
      </p:sp>
      <p:sp>
        <p:nvSpPr>
          <p:cNvPr id="183" name="Google Shape;183;p8"/>
          <p:cNvSpPr/>
          <p:nvPr/>
        </p:nvSpPr>
        <p:spPr>
          <a:xfrm>
            <a:off x="9031695" y="6442459"/>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sp>
        <p:nvSpPr>
          <p:cNvPr id="184" name="Google Shape;184;p8"/>
          <p:cNvSpPr/>
          <p:nvPr/>
        </p:nvSpPr>
        <p:spPr>
          <a:xfrm>
            <a:off x="9031695" y="335466"/>
            <a:ext cx="827001" cy="580168"/>
          </a:xfrm>
          <a:custGeom>
            <a:rect b="b" l="l" r="r" t="t"/>
            <a:pathLst>
              <a:path extrusionOk="0" h="1258286" w="1793623">
                <a:moveTo>
                  <a:pt x="0" y="0"/>
                </a:moveTo>
                <a:lnTo>
                  <a:pt x="1793623" y="0"/>
                </a:lnTo>
                <a:lnTo>
                  <a:pt x="1793623" y="1258286"/>
                </a:lnTo>
                <a:lnTo>
                  <a:pt x="0" y="1258286"/>
                </a:lnTo>
                <a:close/>
              </a:path>
            </a:pathLst>
          </a:custGeom>
          <a:solidFill>
            <a:srgbClr val="8A5335"/>
          </a:solidFill>
          <a:ln>
            <a:noFill/>
          </a:ln>
        </p:spPr>
      </p:sp>
      <p:pic>
        <p:nvPicPr>
          <p:cNvPr id="185" name="Google Shape;185;p8"/>
          <p:cNvPicPr preferRelativeResize="0"/>
          <p:nvPr/>
        </p:nvPicPr>
        <p:blipFill rotWithShape="1">
          <a:blip r:embed="rId3">
            <a:alphaModFix/>
          </a:blip>
          <a:srcRect b="0" l="0" r="0" t="0"/>
          <a:stretch/>
        </p:blipFill>
        <p:spPr>
          <a:xfrm>
            <a:off x="318290" y="6106"/>
            <a:ext cx="2267108" cy="725414"/>
          </a:xfrm>
          <a:prstGeom prst="rect">
            <a:avLst/>
          </a:prstGeom>
          <a:noFill/>
          <a:ln>
            <a:noFill/>
          </a:ln>
        </p:spPr>
      </p:pic>
      <p:pic>
        <p:nvPicPr>
          <p:cNvPr id="186" name="Google Shape;186;p8"/>
          <p:cNvPicPr preferRelativeResize="0"/>
          <p:nvPr/>
        </p:nvPicPr>
        <p:blipFill rotWithShape="1">
          <a:blip r:embed="rId4">
            <a:alphaModFix/>
          </a:blip>
          <a:srcRect b="0" l="0" r="0" t="0"/>
          <a:stretch/>
        </p:blipFill>
        <p:spPr>
          <a:xfrm>
            <a:off x="731520" y="1789827"/>
            <a:ext cx="3289112" cy="3347697"/>
          </a:xfrm>
          <a:prstGeom prst="rect">
            <a:avLst/>
          </a:prstGeom>
          <a:noFill/>
          <a:ln>
            <a:noFill/>
          </a:ln>
        </p:spPr>
      </p:pic>
      <p:sp>
        <p:nvSpPr>
          <p:cNvPr id="187" name="Google Shape;187;p8"/>
          <p:cNvSpPr txBox="1"/>
          <p:nvPr/>
        </p:nvSpPr>
        <p:spPr>
          <a:xfrm>
            <a:off x="348565" y="6454710"/>
            <a:ext cx="6372372" cy="548048"/>
          </a:xfrm>
          <a:prstGeom prst="rect">
            <a:avLst/>
          </a:prstGeom>
          <a:noFill/>
          <a:ln>
            <a:noFill/>
          </a:ln>
        </p:spPr>
        <p:txBody>
          <a:bodyPr anchorCtr="0" anchor="t" bIns="0" lIns="0" spcFirstLastPara="1" rIns="0" wrap="square" tIns="0">
            <a:spAutoFit/>
          </a:bodyPr>
          <a:lstStyle/>
          <a:p>
            <a:pPr indent="0" lvl="0" marL="0" marR="0" rtl="0" algn="l">
              <a:lnSpc>
                <a:spcPct val="139993"/>
              </a:lnSpc>
              <a:spcBef>
                <a:spcPts val="0"/>
              </a:spcBef>
              <a:spcAft>
                <a:spcPts val="0"/>
              </a:spcAft>
              <a:buNone/>
            </a:pPr>
            <a:r>
              <a:rPr b="0" i="0" lang="en-US" sz="3173" u="none" cap="none" strike="noStrike">
                <a:solidFill>
                  <a:srgbClr val="FFFFFF"/>
                </a:solidFill>
                <a:latin typeface="Montserrat ExtraBold"/>
                <a:ea typeface="Montserrat ExtraBold"/>
                <a:cs typeface="Montserrat ExtraBold"/>
                <a:sym typeface="Montserrat ExtraBold"/>
              </a:rPr>
              <a:t>DEDUCTIONS/ EXEMPTIONS</a:t>
            </a:r>
            <a:endParaRPr/>
          </a:p>
        </p:txBody>
      </p:sp>
      <p:sp>
        <p:nvSpPr>
          <p:cNvPr id="188" name="Google Shape;188;p8"/>
          <p:cNvSpPr txBox="1"/>
          <p:nvPr/>
        </p:nvSpPr>
        <p:spPr>
          <a:xfrm>
            <a:off x="787701" y="2159038"/>
            <a:ext cx="3351213" cy="381418"/>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US" sz="2233" u="none" cap="none" strike="noStrike">
                <a:solidFill>
                  <a:srgbClr val="8A5335"/>
                </a:solidFill>
                <a:latin typeface="Montserrat ExtraBold"/>
                <a:ea typeface="Montserrat ExtraBold"/>
                <a:cs typeface="Montserrat ExtraBold"/>
                <a:sym typeface="Montserrat ExtraBold"/>
              </a:rPr>
              <a:t>+ Add Taxable Income</a:t>
            </a:r>
            <a:endParaRPr/>
          </a:p>
        </p:txBody>
      </p:sp>
      <p:sp>
        <p:nvSpPr>
          <p:cNvPr id="189" name="Google Shape;189;p8"/>
          <p:cNvSpPr txBox="1"/>
          <p:nvPr/>
        </p:nvSpPr>
        <p:spPr>
          <a:xfrm>
            <a:off x="787701" y="2863321"/>
            <a:ext cx="312552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Adjustments</a:t>
            </a:r>
            <a:endParaRPr/>
          </a:p>
        </p:txBody>
      </p:sp>
      <p:sp>
        <p:nvSpPr>
          <p:cNvPr id="190" name="Google Shape;190;p8"/>
          <p:cNvSpPr txBox="1"/>
          <p:nvPr/>
        </p:nvSpPr>
        <p:spPr>
          <a:xfrm>
            <a:off x="835207" y="3506794"/>
            <a:ext cx="2916767"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0F1E42"/>
                </a:solidFill>
                <a:latin typeface="Montserrat ExtraBold"/>
                <a:ea typeface="Montserrat ExtraBold"/>
                <a:cs typeface="Montserrat ExtraBold"/>
                <a:sym typeface="Montserrat ExtraBold"/>
              </a:rPr>
              <a:t>- Minus Deductions</a:t>
            </a:r>
            <a:endParaRPr/>
          </a:p>
        </p:txBody>
      </p:sp>
      <p:sp>
        <p:nvSpPr>
          <p:cNvPr id="191" name="Google Shape;191;p8"/>
          <p:cNvSpPr txBox="1"/>
          <p:nvPr/>
        </p:nvSpPr>
        <p:spPr>
          <a:xfrm>
            <a:off x="835207" y="4119297"/>
            <a:ext cx="3239558"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X (times Tax Bracket)</a:t>
            </a:r>
            <a:endParaRPr/>
          </a:p>
        </p:txBody>
      </p:sp>
      <p:sp>
        <p:nvSpPr>
          <p:cNvPr id="192" name="Google Shape;192;p8"/>
          <p:cNvSpPr txBox="1"/>
          <p:nvPr/>
        </p:nvSpPr>
        <p:spPr>
          <a:xfrm>
            <a:off x="835207" y="4729405"/>
            <a:ext cx="2725473" cy="381508"/>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2229" u="none" cap="none" strike="noStrike">
                <a:solidFill>
                  <a:srgbClr val="8A5335"/>
                </a:solidFill>
                <a:latin typeface="Montserrat ExtraBold"/>
                <a:ea typeface="Montserrat ExtraBold"/>
                <a:cs typeface="Montserrat ExtraBold"/>
                <a:sym typeface="Montserrat ExtraBold"/>
              </a:rPr>
              <a:t>- Minus Tax Credit</a:t>
            </a:r>
            <a:endParaRPr/>
          </a:p>
        </p:txBody>
      </p:sp>
      <p:sp>
        <p:nvSpPr>
          <p:cNvPr id="193" name="Google Shape;193;p8"/>
          <p:cNvSpPr txBox="1"/>
          <p:nvPr/>
        </p:nvSpPr>
        <p:spPr>
          <a:xfrm>
            <a:off x="5034670" y="1696258"/>
            <a:ext cx="4718930" cy="3414655"/>
          </a:xfrm>
          <a:prstGeom prst="rect">
            <a:avLst/>
          </a:prstGeom>
          <a:noFill/>
          <a:ln>
            <a:noFill/>
          </a:ln>
        </p:spPr>
        <p:txBody>
          <a:bodyPr anchorCtr="0" anchor="t" bIns="0" lIns="0" spcFirstLastPara="1" rIns="0" wrap="square" tIns="0">
            <a:spAutoFit/>
          </a:bodyPr>
          <a:lstStyle/>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Medical/ Dental</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State/ Local Taxes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Foreign Taxes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Interest</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Casualty/ Theft Losses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Charitable Gifts</a:t>
            </a:r>
            <a:endParaRPr/>
          </a:p>
          <a:p>
            <a:pPr indent="-263373" lvl="1" marL="526747" marR="0" rtl="0" algn="l">
              <a:lnSpc>
                <a:spcPct val="140016"/>
              </a:lnSpc>
              <a:spcBef>
                <a:spcPts val="0"/>
              </a:spcBef>
              <a:spcAft>
                <a:spcPts val="0"/>
              </a:spcAft>
              <a:buClr>
                <a:srgbClr val="000000"/>
              </a:buClr>
              <a:buSzPts val="2439"/>
              <a:buFont typeface="Arial"/>
              <a:buChar char="•"/>
            </a:pPr>
            <a:r>
              <a:rPr b="0" i="0" lang="en-US" sz="2439" u="none" cap="none" strike="noStrike">
                <a:solidFill>
                  <a:srgbClr val="000000"/>
                </a:solidFill>
                <a:latin typeface="Poppins Light"/>
                <a:ea typeface="Poppins Light"/>
                <a:cs typeface="Poppins Light"/>
                <a:sym typeface="Poppins Light"/>
              </a:rPr>
              <a:t>Miscellaneous Itemized Deductions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9"/>
          <p:cNvPicPr preferRelativeResize="0"/>
          <p:nvPr/>
        </p:nvPicPr>
        <p:blipFill rotWithShape="1">
          <a:blip r:embed="rId3">
            <a:alphaModFix/>
          </a:blip>
          <a:srcRect b="34230" l="0" r="0" t="34231"/>
          <a:stretch/>
        </p:blipFill>
        <p:spPr>
          <a:xfrm>
            <a:off x="-38363" y="843408"/>
            <a:ext cx="9830326" cy="2065493"/>
          </a:xfrm>
          <a:prstGeom prst="rect">
            <a:avLst/>
          </a:prstGeom>
          <a:noFill/>
          <a:ln>
            <a:noFill/>
          </a:ln>
        </p:spPr>
      </p:pic>
      <p:sp>
        <p:nvSpPr>
          <p:cNvPr id="199" name="Google Shape;199;p9"/>
          <p:cNvSpPr/>
          <p:nvPr/>
        </p:nvSpPr>
        <p:spPr>
          <a:xfrm>
            <a:off x="-224387" y="1191045"/>
            <a:ext cx="10202374" cy="1247250"/>
          </a:xfrm>
          <a:custGeom>
            <a:rect b="b" l="l" r="r" t="t"/>
            <a:pathLst>
              <a:path extrusionOk="0" h="705511" w="5771001">
                <a:moveTo>
                  <a:pt x="0" y="0"/>
                </a:moveTo>
                <a:lnTo>
                  <a:pt x="5771001" y="0"/>
                </a:lnTo>
                <a:lnTo>
                  <a:pt x="5771001" y="705511"/>
                </a:lnTo>
                <a:lnTo>
                  <a:pt x="0" y="705511"/>
                </a:lnTo>
                <a:close/>
              </a:path>
            </a:pathLst>
          </a:custGeom>
          <a:solidFill>
            <a:srgbClr val="8A5335"/>
          </a:solidFill>
          <a:ln>
            <a:noFill/>
          </a:ln>
        </p:spPr>
      </p:sp>
      <p:pic>
        <p:nvPicPr>
          <p:cNvPr id="200" name="Google Shape;200;p9"/>
          <p:cNvPicPr preferRelativeResize="0"/>
          <p:nvPr/>
        </p:nvPicPr>
        <p:blipFill rotWithShape="1">
          <a:blip r:embed="rId4">
            <a:alphaModFix/>
          </a:blip>
          <a:srcRect b="0" l="0" r="0" t="0"/>
          <a:stretch/>
        </p:blipFill>
        <p:spPr>
          <a:xfrm>
            <a:off x="318290" y="6106"/>
            <a:ext cx="2267108" cy="725414"/>
          </a:xfrm>
          <a:prstGeom prst="rect">
            <a:avLst/>
          </a:prstGeom>
          <a:noFill/>
          <a:ln>
            <a:noFill/>
          </a:ln>
        </p:spPr>
      </p:pic>
      <p:pic>
        <p:nvPicPr>
          <p:cNvPr id="201" name="Google Shape;201;p9"/>
          <p:cNvPicPr preferRelativeResize="0"/>
          <p:nvPr/>
        </p:nvPicPr>
        <p:blipFill rotWithShape="1">
          <a:blip r:embed="rId5">
            <a:alphaModFix/>
          </a:blip>
          <a:srcRect b="992" l="0" r="0" t="0"/>
          <a:stretch/>
        </p:blipFill>
        <p:spPr>
          <a:xfrm>
            <a:off x="329581" y="3492541"/>
            <a:ext cx="9094438" cy="2822584"/>
          </a:xfrm>
          <a:prstGeom prst="rect">
            <a:avLst/>
          </a:prstGeom>
          <a:noFill/>
          <a:ln>
            <a:noFill/>
          </a:ln>
        </p:spPr>
      </p:pic>
      <p:sp>
        <p:nvSpPr>
          <p:cNvPr id="202" name="Google Shape;202;p9"/>
          <p:cNvSpPr txBox="1"/>
          <p:nvPr/>
        </p:nvSpPr>
        <p:spPr>
          <a:xfrm>
            <a:off x="-224385" y="1496705"/>
            <a:ext cx="8264400" cy="574800"/>
          </a:xfrm>
          <a:prstGeom prst="rect">
            <a:avLst/>
          </a:prstGeom>
          <a:noFill/>
          <a:ln>
            <a:noFill/>
          </a:ln>
        </p:spPr>
        <p:txBody>
          <a:bodyPr anchorCtr="0" anchor="t" bIns="0" lIns="0" spcFirstLastPara="1" rIns="0" wrap="square" tIns="0">
            <a:spAutoFit/>
          </a:bodyPr>
          <a:lstStyle/>
          <a:p>
            <a:pPr indent="0" lvl="0" marL="0" marR="0" rtl="0" algn="ctr">
              <a:lnSpc>
                <a:spcPct val="140037"/>
              </a:lnSpc>
              <a:spcBef>
                <a:spcPts val="0"/>
              </a:spcBef>
              <a:spcAft>
                <a:spcPts val="0"/>
              </a:spcAft>
              <a:buNone/>
            </a:pPr>
            <a:r>
              <a:rPr b="0" i="0" lang="en-US" sz="3734" u="none" cap="none" strike="noStrike">
                <a:solidFill>
                  <a:srgbClr val="FFFFFF"/>
                </a:solidFill>
                <a:latin typeface="Montserrat ExtraBold"/>
                <a:ea typeface="Montserrat ExtraBold"/>
                <a:cs typeface="Montserrat ExtraBold"/>
                <a:sym typeface="Montserrat ExtraBold"/>
              </a:rPr>
              <a:t>TAX BRACKET (2023)</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